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sldIdLst>
    <p:sldId id="256" r:id="rId2"/>
    <p:sldId id="619" r:id="rId3"/>
    <p:sldId id="601" r:id="rId4"/>
    <p:sldId id="623" r:id="rId5"/>
    <p:sldId id="653" r:id="rId6"/>
    <p:sldId id="668" r:id="rId7"/>
    <p:sldId id="654" r:id="rId8"/>
    <p:sldId id="669" r:id="rId9"/>
    <p:sldId id="646" r:id="rId10"/>
    <p:sldId id="657" r:id="rId11"/>
    <p:sldId id="655" r:id="rId12"/>
    <p:sldId id="659" r:id="rId13"/>
    <p:sldId id="624" r:id="rId14"/>
    <p:sldId id="647" r:id="rId15"/>
    <p:sldId id="672" r:id="rId16"/>
    <p:sldId id="603" r:id="rId17"/>
    <p:sldId id="629" r:id="rId18"/>
    <p:sldId id="632" r:id="rId19"/>
    <p:sldId id="636" r:id="rId20"/>
    <p:sldId id="631" r:id="rId21"/>
    <p:sldId id="645" r:id="rId22"/>
    <p:sldId id="648" r:id="rId23"/>
    <p:sldId id="660" r:id="rId24"/>
    <p:sldId id="663" r:id="rId25"/>
    <p:sldId id="664" r:id="rId26"/>
    <p:sldId id="661" r:id="rId27"/>
    <p:sldId id="670" r:id="rId28"/>
    <p:sldId id="606" r:id="rId29"/>
    <p:sldId id="643" r:id="rId30"/>
    <p:sldId id="259" r:id="rId31"/>
  </p:sldIdLst>
  <p:sldSz cx="12192000" cy="6858000"/>
  <p:notesSz cx="6858000" cy="9144000"/>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LARISA OCAÑA ROJAS" initials="CR" lastIdx="2" clrIdx="0">
    <p:extLst>
      <p:ext uri="{19B8F6BF-5375-455C-9EA6-DF929625EA0E}">
        <p15:presenceInfo xmlns:p15="http://schemas.microsoft.com/office/powerpoint/2012/main" userId="S::cocana@minedu.gob.pe::89d7ff2a-366b-468e-8ee3-63dcf1f9b83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99FF"/>
    <a:srgbClr val="FADCF6"/>
    <a:srgbClr val="E3041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DA37D80-6434-44D0-A028-1B22A696006F}" styleName="Estilo claro 3 - Acento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799" autoAdjust="0"/>
    <p:restoredTop sz="95253" autoAdjust="0"/>
  </p:normalViewPr>
  <p:slideViewPr>
    <p:cSldViewPr snapToGrid="0">
      <p:cViewPr varScale="1">
        <p:scale>
          <a:sx n="114" d="100"/>
          <a:sy n="114" d="100"/>
        </p:scale>
        <p:origin x="1002"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iagrams/_rels/data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diagrams/_rels/drawing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1B1CE5F-CC71-4613-A53D-216CB8829ED2}" type="doc">
      <dgm:prSet loTypeId="urn:microsoft.com/office/officeart/2005/8/layout/hierarchy1" loCatId="hierarchy" qsTypeId="urn:microsoft.com/office/officeart/2005/8/quickstyle/simple1" qsCatId="simple" csTypeId="urn:microsoft.com/office/officeart/2005/8/colors/colorful1" csCatId="colorful" phldr="1"/>
      <dgm:spPr/>
      <dgm:t>
        <a:bodyPr/>
        <a:lstStyle/>
        <a:p>
          <a:endParaRPr lang="es-PE"/>
        </a:p>
      </dgm:t>
    </dgm:pt>
    <dgm:pt modelId="{9755C0F4-C3C7-41F1-86C5-2AFD1F724020}">
      <dgm:prSet phldrT="[Texto]"/>
      <dgm:spPr>
        <a:xfrm>
          <a:off x="3683596" y="190983"/>
          <a:ext cx="1793934" cy="1139148"/>
        </a:xfrm>
        <a:solidFill>
          <a:srgbClr val="FFFFFF">
            <a:alpha val="90000"/>
            <a:hueOff val="0"/>
            <a:satOff val="0"/>
            <a:lumOff val="0"/>
            <a:alphaOff val="0"/>
          </a:srgbClr>
        </a:solidFill>
        <a:ln w="25400" cap="flat" cmpd="sng" algn="ctr">
          <a:solidFill>
            <a:srgbClr val="4472C4">
              <a:hueOff val="0"/>
              <a:satOff val="0"/>
              <a:lumOff val="0"/>
              <a:alphaOff val="0"/>
            </a:srgbClr>
          </a:solidFill>
          <a:prstDash val="solid"/>
        </a:ln>
        <a:effectLst/>
      </dgm:spPr>
      <dgm:t>
        <a:bodyPr/>
        <a:lstStyle/>
        <a:p>
          <a:r>
            <a:rPr lang="es-PE" dirty="0">
              <a:solidFill>
                <a:srgbClr val="000000">
                  <a:hueOff val="0"/>
                  <a:satOff val="0"/>
                  <a:lumOff val="0"/>
                  <a:alphaOff val="0"/>
                </a:srgbClr>
              </a:solidFill>
              <a:latin typeface="Arial"/>
              <a:ea typeface="+mn-ea"/>
              <a:cs typeface="+mn-cs"/>
            </a:rPr>
            <a:t>IMPLEMENTACIÓN DE LA TOE</a:t>
          </a:r>
        </a:p>
      </dgm:t>
    </dgm:pt>
    <dgm:pt modelId="{B6664C16-F015-4AF4-9BEA-035ACC8E36C1}" type="parTrans" cxnId="{73FB28F1-EBDB-4C74-97A8-4BC528CA691D}">
      <dgm:prSet/>
      <dgm:spPr/>
      <dgm:t>
        <a:bodyPr/>
        <a:lstStyle/>
        <a:p>
          <a:endParaRPr lang="es-PE"/>
        </a:p>
      </dgm:t>
    </dgm:pt>
    <dgm:pt modelId="{52C6F080-D97C-47A7-AEDB-240F17462AAC}" type="sibTrans" cxnId="{73FB28F1-EBDB-4C74-97A8-4BC528CA691D}">
      <dgm:prSet/>
      <dgm:spPr/>
      <dgm:t>
        <a:bodyPr/>
        <a:lstStyle/>
        <a:p>
          <a:endParaRPr lang="es-PE"/>
        </a:p>
      </dgm:t>
    </dgm:pt>
    <dgm:pt modelId="{5718F98E-EF21-4B2B-915D-1C6EC6BB94E9}">
      <dgm:prSet phldrT="[Texto]"/>
      <dgm:spPr>
        <a:xfrm>
          <a:off x="2039155" y="1851868"/>
          <a:ext cx="1793934" cy="1139148"/>
        </a:xfrm>
        <a:solidFill>
          <a:srgbClr val="FFFFFF">
            <a:alpha val="90000"/>
            <a:hueOff val="0"/>
            <a:satOff val="0"/>
            <a:lumOff val="0"/>
            <a:alphaOff val="0"/>
          </a:srgbClr>
        </a:solidFill>
        <a:ln w="25400" cap="flat" cmpd="sng" algn="ctr">
          <a:solidFill>
            <a:srgbClr val="ED7D31">
              <a:hueOff val="0"/>
              <a:satOff val="0"/>
              <a:lumOff val="0"/>
              <a:alphaOff val="0"/>
            </a:srgbClr>
          </a:solidFill>
          <a:prstDash val="solid"/>
        </a:ln>
        <a:effectLst/>
      </dgm:spPr>
      <dgm:t>
        <a:bodyPr/>
        <a:lstStyle/>
        <a:p>
          <a:r>
            <a:rPr lang="es-PE" dirty="0">
              <a:solidFill>
                <a:srgbClr val="000000">
                  <a:hueOff val="0"/>
                  <a:satOff val="0"/>
                  <a:lumOff val="0"/>
                  <a:alphaOff val="0"/>
                </a:srgbClr>
              </a:solidFill>
              <a:latin typeface="Arial"/>
              <a:ea typeface="+mn-ea"/>
              <a:cs typeface="+mn-cs"/>
            </a:rPr>
            <a:t>CONFORMACIÓN DEL COMITÉ DE GESTIÓN DEL BIENESTAR</a:t>
          </a:r>
        </a:p>
      </dgm:t>
    </dgm:pt>
    <dgm:pt modelId="{262EE302-0DF8-4153-98D7-4184DAC4ABD4}" type="parTrans" cxnId="{C1A5B8BB-36EF-4F9F-B830-0FC1B3174F9A}">
      <dgm:prSet/>
      <dgm:spPr>
        <a:xfrm>
          <a:off x="2736797" y="1140772"/>
          <a:ext cx="1644440" cy="521736"/>
        </a:xfrm>
        <a:noFill/>
        <a:ln w="25400" cap="flat" cmpd="sng" algn="ctr">
          <a:solidFill>
            <a:srgbClr val="ED7D31">
              <a:hueOff val="0"/>
              <a:satOff val="0"/>
              <a:lumOff val="0"/>
              <a:alphaOff val="0"/>
            </a:srgbClr>
          </a:solidFill>
          <a:prstDash val="solid"/>
        </a:ln>
        <a:effectLst/>
      </dgm:spPr>
      <dgm:t>
        <a:bodyPr/>
        <a:lstStyle/>
        <a:p>
          <a:endParaRPr lang="es-PE"/>
        </a:p>
      </dgm:t>
    </dgm:pt>
    <dgm:pt modelId="{2BD75211-A45A-4877-9E43-50C40934E816}" type="sibTrans" cxnId="{C1A5B8BB-36EF-4F9F-B830-0FC1B3174F9A}">
      <dgm:prSet/>
      <dgm:spPr/>
      <dgm:t>
        <a:bodyPr/>
        <a:lstStyle/>
        <a:p>
          <a:endParaRPr lang="es-PE"/>
        </a:p>
      </dgm:t>
    </dgm:pt>
    <dgm:pt modelId="{0FA02ECE-F02D-4060-A66B-0529AC120ECC}">
      <dgm:prSet phldrT="[Texto]"/>
      <dgm:spPr>
        <a:xfrm>
          <a:off x="942862" y="3512752"/>
          <a:ext cx="1793934" cy="1139148"/>
        </a:xfrm>
        <a:solidFill>
          <a:srgbClr val="FFFFFF">
            <a:alpha val="90000"/>
            <a:hueOff val="0"/>
            <a:satOff val="0"/>
            <a:lumOff val="0"/>
            <a:alphaOff val="0"/>
          </a:srgbClr>
        </a:solidFill>
        <a:ln w="25400" cap="flat" cmpd="sng" algn="ctr">
          <a:solidFill>
            <a:srgbClr val="A5A5A5">
              <a:hueOff val="0"/>
              <a:satOff val="0"/>
              <a:lumOff val="0"/>
              <a:alphaOff val="0"/>
            </a:srgbClr>
          </a:solidFill>
          <a:prstDash val="solid"/>
        </a:ln>
        <a:effectLst/>
      </dgm:spPr>
      <dgm:t>
        <a:bodyPr/>
        <a:lstStyle/>
        <a:p>
          <a:r>
            <a:rPr lang="es-PE" dirty="0">
              <a:solidFill>
                <a:srgbClr val="000000">
                  <a:hueOff val="0"/>
                  <a:satOff val="0"/>
                  <a:lumOff val="0"/>
                  <a:alphaOff val="0"/>
                </a:srgbClr>
              </a:solidFill>
              <a:latin typeface="Arial"/>
              <a:ea typeface="+mn-ea"/>
              <a:cs typeface="+mn-cs"/>
            </a:rPr>
            <a:t>PLAN TOECE</a:t>
          </a:r>
        </a:p>
        <a:p>
          <a:r>
            <a:rPr lang="es-PE" dirty="0">
              <a:solidFill>
                <a:srgbClr val="000000">
                  <a:hueOff val="0"/>
                  <a:satOff val="0"/>
                  <a:lumOff val="0"/>
                  <a:alphaOff val="0"/>
                </a:srgbClr>
              </a:solidFill>
              <a:latin typeface="Arial"/>
              <a:ea typeface="+mn-ea"/>
              <a:cs typeface="+mn-cs"/>
            </a:rPr>
            <a:t>(4 líneas estratégicas)</a:t>
          </a:r>
        </a:p>
      </dgm:t>
    </dgm:pt>
    <dgm:pt modelId="{F2718374-4EE2-4B25-84AD-23D26DE64911}" type="parTrans" cxnId="{EFEC1E6B-0EA5-445B-86A0-5B20B48BA44A}">
      <dgm:prSet/>
      <dgm:spPr>
        <a:xfrm>
          <a:off x="1640503" y="2801656"/>
          <a:ext cx="1096293" cy="521736"/>
        </a:xfrm>
        <a:noFill/>
        <a:ln w="25400" cap="flat" cmpd="sng" algn="ctr">
          <a:solidFill>
            <a:srgbClr val="A5A5A5">
              <a:hueOff val="0"/>
              <a:satOff val="0"/>
              <a:lumOff val="0"/>
              <a:alphaOff val="0"/>
            </a:srgbClr>
          </a:solidFill>
          <a:prstDash val="solid"/>
        </a:ln>
        <a:effectLst/>
      </dgm:spPr>
      <dgm:t>
        <a:bodyPr/>
        <a:lstStyle/>
        <a:p>
          <a:endParaRPr lang="es-PE"/>
        </a:p>
      </dgm:t>
    </dgm:pt>
    <dgm:pt modelId="{661A40B8-7122-4725-B916-4BACEFDFF558}" type="sibTrans" cxnId="{EFEC1E6B-0EA5-445B-86A0-5B20B48BA44A}">
      <dgm:prSet/>
      <dgm:spPr/>
      <dgm:t>
        <a:bodyPr/>
        <a:lstStyle/>
        <a:p>
          <a:endParaRPr lang="es-PE"/>
        </a:p>
      </dgm:t>
    </dgm:pt>
    <dgm:pt modelId="{DEAED2A1-F037-48D3-9524-B6B0A09C6806}">
      <dgm:prSet phldrT="[Texto]"/>
      <dgm:spPr>
        <a:xfrm>
          <a:off x="3135449" y="3512752"/>
          <a:ext cx="1793934" cy="1139148"/>
        </a:xfrm>
        <a:solidFill>
          <a:srgbClr val="FFFFFF">
            <a:alpha val="90000"/>
            <a:hueOff val="0"/>
            <a:satOff val="0"/>
            <a:lumOff val="0"/>
            <a:alphaOff val="0"/>
          </a:srgbClr>
        </a:solidFill>
        <a:ln w="25400" cap="flat" cmpd="sng" algn="ctr">
          <a:solidFill>
            <a:srgbClr val="A5A5A5">
              <a:hueOff val="0"/>
              <a:satOff val="0"/>
              <a:lumOff val="0"/>
              <a:alphaOff val="0"/>
            </a:srgbClr>
          </a:solidFill>
          <a:prstDash val="solid"/>
        </a:ln>
        <a:effectLst/>
      </dgm:spPr>
      <dgm:t>
        <a:bodyPr/>
        <a:lstStyle/>
        <a:p>
          <a:r>
            <a:rPr lang="es-PE" dirty="0">
              <a:solidFill>
                <a:srgbClr val="000000">
                  <a:hueOff val="0"/>
                  <a:satOff val="0"/>
                  <a:lumOff val="0"/>
                  <a:alphaOff val="0"/>
                </a:srgbClr>
              </a:solidFill>
              <a:latin typeface="Arial"/>
              <a:ea typeface="+mn-ea"/>
              <a:cs typeface="+mn-cs"/>
            </a:rPr>
            <a:t> INCOPORADO EN EL PAT</a:t>
          </a:r>
        </a:p>
      </dgm:t>
    </dgm:pt>
    <dgm:pt modelId="{28E7A43E-EC26-4534-81D2-6FB9720C201E}" type="parTrans" cxnId="{35E97E72-2E0C-4D9A-8191-D2C35002B372}">
      <dgm:prSet/>
      <dgm:spPr>
        <a:xfrm>
          <a:off x="2736797" y="2801656"/>
          <a:ext cx="1096293" cy="521736"/>
        </a:xfrm>
        <a:noFill/>
        <a:ln w="25400" cap="flat" cmpd="sng" algn="ctr">
          <a:solidFill>
            <a:srgbClr val="A5A5A5">
              <a:hueOff val="0"/>
              <a:satOff val="0"/>
              <a:lumOff val="0"/>
              <a:alphaOff val="0"/>
            </a:srgbClr>
          </a:solidFill>
          <a:prstDash val="solid"/>
        </a:ln>
        <a:effectLst/>
      </dgm:spPr>
      <dgm:t>
        <a:bodyPr/>
        <a:lstStyle/>
        <a:p>
          <a:endParaRPr lang="es-PE"/>
        </a:p>
      </dgm:t>
    </dgm:pt>
    <dgm:pt modelId="{3D54308C-B5AA-4761-965F-D13958B9BE65}" type="sibTrans" cxnId="{35E97E72-2E0C-4D9A-8191-D2C35002B372}">
      <dgm:prSet/>
      <dgm:spPr/>
      <dgm:t>
        <a:bodyPr/>
        <a:lstStyle/>
        <a:p>
          <a:endParaRPr lang="es-PE"/>
        </a:p>
      </dgm:t>
    </dgm:pt>
    <dgm:pt modelId="{2BF4937E-525F-4C7C-9E15-E4F51CEE1822}">
      <dgm:prSet phldrT="[Texto]"/>
      <dgm:spPr>
        <a:xfrm>
          <a:off x="5328036" y="1851868"/>
          <a:ext cx="1793934" cy="1139148"/>
        </a:xfrm>
        <a:solidFill>
          <a:srgbClr val="FFFFFF">
            <a:alpha val="90000"/>
            <a:hueOff val="0"/>
            <a:satOff val="0"/>
            <a:lumOff val="0"/>
            <a:alphaOff val="0"/>
          </a:srgbClr>
        </a:solidFill>
        <a:ln w="25400" cap="flat" cmpd="sng" algn="ctr">
          <a:solidFill>
            <a:srgbClr val="ED7D31">
              <a:hueOff val="0"/>
              <a:satOff val="0"/>
              <a:lumOff val="0"/>
              <a:alphaOff val="0"/>
            </a:srgbClr>
          </a:solidFill>
          <a:prstDash val="solid"/>
        </a:ln>
        <a:effectLst/>
      </dgm:spPr>
      <dgm:t>
        <a:bodyPr/>
        <a:lstStyle/>
        <a:p>
          <a:r>
            <a:rPr lang="es-PE" dirty="0">
              <a:solidFill>
                <a:srgbClr val="000000">
                  <a:hueOff val="0"/>
                  <a:satOff val="0"/>
                  <a:lumOff val="0"/>
                  <a:alphaOff val="0"/>
                </a:srgbClr>
              </a:solidFill>
              <a:latin typeface="Arial"/>
              <a:ea typeface="+mn-ea"/>
              <a:cs typeface="+mn-cs"/>
            </a:rPr>
            <a:t>Inicial: Docente de aula</a:t>
          </a:r>
        </a:p>
      </dgm:t>
    </dgm:pt>
    <dgm:pt modelId="{88C643F5-9344-41EF-BCA9-BDC1A97C7797}" type="parTrans" cxnId="{0B3169A0-38B8-4E71-929D-3501EC2D6B03}">
      <dgm:prSet/>
      <dgm:spPr>
        <a:xfrm>
          <a:off x="4381237" y="1140772"/>
          <a:ext cx="1644440" cy="521736"/>
        </a:xfrm>
        <a:noFill/>
        <a:ln w="25400" cap="flat" cmpd="sng" algn="ctr">
          <a:solidFill>
            <a:srgbClr val="ED7D31">
              <a:hueOff val="0"/>
              <a:satOff val="0"/>
              <a:lumOff val="0"/>
              <a:alphaOff val="0"/>
            </a:srgbClr>
          </a:solidFill>
          <a:prstDash val="solid"/>
        </a:ln>
        <a:effectLst/>
      </dgm:spPr>
      <dgm:t>
        <a:bodyPr/>
        <a:lstStyle/>
        <a:p>
          <a:endParaRPr lang="es-PE"/>
        </a:p>
      </dgm:t>
    </dgm:pt>
    <dgm:pt modelId="{E20D76CA-1211-4277-98D6-89A8E81EB39E}" type="sibTrans" cxnId="{0B3169A0-38B8-4E71-929D-3501EC2D6B03}">
      <dgm:prSet/>
      <dgm:spPr/>
      <dgm:t>
        <a:bodyPr/>
        <a:lstStyle/>
        <a:p>
          <a:endParaRPr lang="es-PE"/>
        </a:p>
      </dgm:t>
    </dgm:pt>
    <dgm:pt modelId="{A4DC6610-2FFC-4383-A8BD-D8E9CB83EA97}">
      <dgm:prSet phldrT="[Texto]"/>
      <dgm:spPr>
        <a:xfrm>
          <a:off x="5328036" y="3512752"/>
          <a:ext cx="1793934" cy="1139148"/>
        </a:xfrm>
        <a:solidFill>
          <a:srgbClr val="FFFFFF">
            <a:alpha val="90000"/>
            <a:hueOff val="0"/>
            <a:satOff val="0"/>
            <a:lumOff val="0"/>
            <a:alphaOff val="0"/>
          </a:srgbClr>
        </a:solidFill>
        <a:ln w="25400" cap="flat" cmpd="sng" algn="ctr">
          <a:solidFill>
            <a:srgbClr val="A5A5A5">
              <a:hueOff val="0"/>
              <a:satOff val="0"/>
              <a:lumOff val="0"/>
              <a:alphaOff val="0"/>
            </a:srgbClr>
          </a:solidFill>
          <a:prstDash val="solid"/>
        </a:ln>
        <a:effectLst/>
      </dgm:spPr>
      <dgm:t>
        <a:bodyPr/>
        <a:lstStyle/>
        <a:p>
          <a:r>
            <a:rPr lang="es-PE" dirty="0">
              <a:solidFill>
                <a:srgbClr val="000000">
                  <a:hueOff val="0"/>
                  <a:satOff val="0"/>
                  <a:lumOff val="0"/>
                  <a:alphaOff val="0"/>
                </a:srgbClr>
              </a:solidFill>
              <a:latin typeface="Arial"/>
              <a:ea typeface="+mn-ea"/>
              <a:cs typeface="+mn-cs"/>
            </a:rPr>
            <a:t>PLAN TUTORIAL DE AULA </a:t>
          </a:r>
        </a:p>
        <a:p>
          <a:r>
            <a:rPr lang="es-PE" dirty="0">
              <a:solidFill>
                <a:srgbClr val="000000">
                  <a:hueOff val="0"/>
                  <a:satOff val="0"/>
                  <a:lumOff val="0"/>
                  <a:alphaOff val="0"/>
                </a:srgbClr>
              </a:solidFill>
              <a:latin typeface="Arial"/>
              <a:ea typeface="+mn-ea"/>
              <a:cs typeface="+mn-cs"/>
            </a:rPr>
            <a:t>(5 Estrategias)</a:t>
          </a:r>
        </a:p>
      </dgm:t>
    </dgm:pt>
    <dgm:pt modelId="{DF6FCF62-A2DC-442C-B6A6-29719E341377}" type="parTrans" cxnId="{993BD759-FEB8-4D72-9449-77042648FB06}">
      <dgm:prSet/>
      <dgm:spPr>
        <a:xfrm>
          <a:off x="5979958" y="2801656"/>
          <a:ext cx="91440" cy="521736"/>
        </a:xfrm>
        <a:noFill/>
        <a:ln w="25400" cap="flat" cmpd="sng" algn="ctr">
          <a:solidFill>
            <a:srgbClr val="A5A5A5">
              <a:hueOff val="0"/>
              <a:satOff val="0"/>
              <a:lumOff val="0"/>
              <a:alphaOff val="0"/>
            </a:srgbClr>
          </a:solidFill>
          <a:prstDash val="solid"/>
        </a:ln>
        <a:effectLst/>
      </dgm:spPr>
      <dgm:t>
        <a:bodyPr/>
        <a:lstStyle/>
        <a:p>
          <a:endParaRPr lang="es-PE"/>
        </a:p>
      </dgm:t>
    </dgm:pt>
    <dgm:pt modelId="{BC8DBED5-5355-494E-B7C6-900A6AA5690D}" type="sibTrans" cxnId="{993BD759-FEB8-4D72-9449-77042648FB06}">
      <dgm:prSet/>
      <dgm:spPr/>
      <dgm:t>
        <a:bodyPr/>
        <a:lstStyle/>
        <a:p>
          <a:endParaRPr lang="es-PE"/>
        </a:p>
      </dgm:t>
    </dgm:pt>
    <dgm:pt modelId="{BCFB8F4F-6B92-44D0-B097-33838E4766B1}">
      <dgm:prSet phldrT="[Texto]"/>
      <dgm:spPr>
        <a:xfrm>
          <a:off x="5328036" y="1851868"/>
          <a:ext cx="1793934" cy="1139148"/>
        </a:xfrm>
        <a:solidFill>
          <a:srgbClr val="FFFFFF">
            <a:alpha val="90000"/>
            <a:hueOff val="0"/>
            <a:satOff val="0"/>
            <a:lumOff val="0"/>
            <a:alphaOff val="0"/>
          </a:srgbClr>
        </a:solidFill>
        <a:ln w="25400" cap="flat" cmpd="sng" algn="ctr">
          <a:solidFill>
            <a:srgbClr val="ED7D31">
              <a:hueOff val="0"/>
              <a:satOff val="0"/>
              <a:lumOff val="0"/>
              <a:alphaOff val="0"/>
            </a:srgbClr>
          </a:solidFill>
          <a:prstDash val="solid"/>
        </a:ln>
        <a:effectLst/>
      </dgm:spPr>
      <dgm:t>
        <a:bodyPr/>
        <a:lstStyle/>
        <a:p>
          <a:r>
            <a:rPr lang="es-PE" dirty="0">
              <a:solidFill>
                <a:srgbClr val="000000">
                  <a:hueOff val="0"/>
                  <a:satOff val="0"/>
                  <a:lumOff val="0"/>
                  <a:alphaOff val="0"/>
                </a:srgbClr>
              </a:solidFill>
              <a:latin typeface="Arial"/>
              <a:ea typeface="+mn-ea"/>
              <a:cs typeface="+mn-cs"/>
            </a:rPr>
            <a:t>Primaria: Docente de aula</a:t>
          </a:r>
        </a:p>
      </dgm:t>
    </dgm:pt>
    <dgm:pt modelId="{F1DAE9D8-B3DB-41A6-82B8-75621AF72C32}" type="parTrans" cxnId="{5DEFED9E-C941-4C8B-9AF2-3EA8C829DF47}">
      <dgm:prSet/>
      <dgm:spPr>
        <a:custGeom>
          <a:avLst/>
          <a:gdLst/>
          <a:ahLst/>
          <a:cxnLst/>
          <a:rect l="0" t="0" r="0" b="0"/>
          <a:pathLst>
            <a:path>
              <a:moveTo>
                <a:pt x="0" y="0"/>
              </a:moveTo>
              <a:lnTo>
                <a:pt x="0" y="355547"/>
              </a:lnTo>
              <a:lnTo>
                <a:pt x="1644440" y="355547"/>
              </a:lnTo>
              <a:lnTo>
                <a:pt x="1644440" y="521736"/>
              </a:lnTo>
            </a:path>
          </a:pathLst>
        </a:custGeom>
      </dgm:spPr>
      <dgm:t>
        <a:bodyPr/>
        <a:lstStyle/>
        <a:p>
          <a:endParaRPr lang="es-PE"/>
        </a:p>
      </dgm:t>
    </dgm:pt>
    <dgm:pt modelId="{7D96C9B3-E7AC-40AD-A41F-2E59BCB6FD22}" type="sibTrans" cxnId="{5DEFED9E-C941-4C8B-9AF2-3EA8C829DF47}">
      <dgm:prSet/>
      <dgm:spPr/>
      <dgm:t>
        <a:bodyPr/>
        <a:lstStyle/>
        <a:p>
          <a:endParaRPr lang="es-PE"/>
        </a:p>
      </dgm:t>
    </dgm:pt>
    <dgm:pt modelId="{A327C946-8271-44AD-B5A1-96A0D8C66A7F}">
      <dgm:prSet phldrT="[Texto]"/>
      <dgm:spPr>
        <a:xfrm>
          <a:off x="5328036" y="1851868"/>
          <a:ext cx="1793934" cy="1139148"/>
        </a:xfrm>
        <a:solidFill>
          <a:srgbClr val="FFFFFF">
            <a:alpha val="90000"/>
            <a:hueOff val="0"/>
            <a:satOff val="0"/>
            <a:lumOff val="0"/>
            <a:alphaOff val="0"/>
          </a:srgbClr>
        </a:solidFill>
        <a:ln w="25400" cap="flat" cmpd="sng" algn="ctr">
          <a:solidFill>
            <a:srgbClr val="ED7D31">
              <a:hueOff val="0"/>
              <a:satOff val="0"/>
              <a:lumOff val="0"/>
              <a:alphaOff val="0"/>
            </a:srgbClr>
          </a:solidFill>
          <a:prstDash val="solid"/>
        </a:ln>
        <a:effectLst/>
      </dgm:spPr>
      <dgm:t>
        <a:bodyPr/>
        <a:lstStyle/>
        <a:p>
          <a:r>
            <a:rPr lang="es-PE" dirty="0">
              <a:solidFill>
                <a:srgbClr val="000000">
                  <a:hueOff val="0"/>
                  <a:satOff val="0"/>
                  <a:lumOff val="0"/>
                  <a:alphaOff val="0"/>
                </a:srgbClr>
              </a:solidFill>
              <a:latin typeface="Arial"/>
              <a:ea typeface="+mn-ea"/>
              <a:cs typeface="+mn-cs"/>
            </a:rPr>
            <a:t>Secundaria: Se designa un tutor por aula</a:t>
          </a:r>
        </a:p>
      </dgm:t>
    </dgm:pt>
    <dgm:pt modelId="{2C01D938-0CD4-4F0C-A42A-D656C42DA0ED}" type="parTrans" cxnId="{2C539CFC-3341-4CFD-A6BA-AC3908CDEE4A}">
      <dgm:prSet/>
      <dgm:spPr>
        <a:custGeom>
          <a:avLst/>
          <a:gdLst/>
          <a:ahLst/>
          <a:cxnLst/>
          <a:rect l="0" t="0" r="0" b="0"/>
          <a:pathLst>
            <a:path>
              <a:moveTo>
                <a:pt x="0" y="0"/>
              </a:moveTo>
              <a:lnTo>
                <a:pt x="0" y="355547"/>
              </a:lnTo>
              <a:lnTo>
                <a:pt x="1644440" y="355547"/>
              </a:lnTo>
              <a:lnTo>
                <a:pt x="1644440" y="521736"/>
              </a:lnTo>
            </a:path>
          </a:pathLst>
        </a:custGeom>
      </dgm:spPr>
      <dgm:t>
        <a:bodyPr/>
        <a:lstStyle/>
        <a:p>
          <a:endParaRPr lang="es-PE"/>
        </a:p>
      </dgm:t>
    </dgm:pt>
    <dgm:pt modelId="{536CF630-B335-4D14-9931-46A4BC05DFFE}" type="sibTrans" cxnId="{2C539CFC-3341-4CFD-A6BA-AC3908CDEE4A}">
      <dgm:prSet/>
      <dgm:spPr/>
      <dgm:t>
        <a:bodyPr/>
        <a:lstStyle/>
        <a:p>
          <a:endParaRPr lang="es-PE"/>
        </a:p>
      </dgm:t>
    </dgm:pt>
    <dgm:pt modelId="{0FE3A5C1-F0AF-4D5F-89D3-D7050D5F5B4D}" type="pres">
      <dgm:prSet presAssocID="{C1B1CE5F-CC71-4613-A53D-216CB8829ED2}" presName="hierChild1" presStyleCnt="0">
        <dgm:presLayoutVars>
          <dgm:chPref val="1"/>
          <dgm:dir/>
          <dgm:animOne val="branch"/>
          <dgm:animLvl val="lvl"/>
          <dgm:resizeHandles/>
        </dgm:presLayoutVars>
      </dgm:prSet>
      <dgm:spPr/>
    </dgm:pt>
    <dgm:pt modelId="{2BDBBAE4-6DD7-48E6-A878-BD363755086D}" type="pres">
      <dgm:prSet presAssocID="{9755C0F4-C3C7-41F1-86C5-2AFD1F724020}" presName="hierRoot1" presStyleCnt="0"/>
      <dgm:spPr/>
    </dgm:pt>
    <dgm:pt modelId="{C081D0D0-27D8-48F8-9403-FE7484DC531D}" type="pres">
      <dgm:prSet presAssocID="{9755C0F4-C3C7-41F1-86C5-2AFD1F724020}" presName="composite" presStyleCnt="0"/>
      <dgm:spPr/>
    </dgm:pt>
    <dgm:pt modelId="{0C6BB160-0A38-4296-856D-9CE5CA3AB630}" type="pres">
      <dgm:prSet presAssocID="{9755C0F4-C3C7-41F1-86C5-2AFD1F724020}" presName="background" presStyleLbl="node0" presStyleIdx="0" presStyleCnt="3"/>
      <dgm:spPr>
        <a:xfrm>
          <a:off x="3484270" y="1623"/>
          <a:ext cx="1793934" cy="1139148"/>
        </a:xfrm>
        <a:prstGeom prst="roundRect">
          <a:avLst>
            <a:gd name="adj" fmla="val 10000"/>
          </a:avLst>
        </a:prstGeom>
        <a:solidFill>
          <a:srgbClr val="4472C4">
            <a:hueOff val="0"/>
            <a:satOff val="0"/>
            <a:lumOff val="0"/>
            <a:alphaOff val="0"/>
          </a:srgbClr>
        </a:solidFill>
        <a:ln w="25400" cap="flat" cmpd="sng" algn="ctr">
          <a:solidFill>
            <a:srgbClr val="FFFFFF">
              <a:hueOff val="0"/>
              <a:satOff val="0"/>
              <a:lumOff val="0"/>
              <a:alphaOff val="0"/>
            </a:srgbClr>
          </a:solidFill>
          <a:prstDash val="solid"/>
        </a:ln>
        <a:effectLst/>
      </dgm:spPr>
    </dgm:pt>
    <dgm:pt modelId="{CA86E165-045F-48E4-BAF1-E28EB6FFFE4D}" type="pres">
      <dgm:prSet presAssocID="{9755C0F4-C3C7-41F1-86C5-2AFD1F724020}" presName="text" presStyleLbl="fgAcc0" presStyleIdx="0" presStyleCnt="3" custLinFactNeighborX="5762" custLinFactNeighborY="-43776">
        <dgm:presLayoutVars>
          <dgm:chPref val="3"/>
        </dgm:presLayoutVars>
      </dgm:prSet>
      <dgm:spPr>
        <a:prstGeom prst="roundRect">
          <a:avLst>
            <a:gd name="adj" fmla="val 10000"/>
          </a:avLst>
        </a:prstGeom>
      </dgm:spPr>
    </dgm:pt>
    <dgm:pt modelId="{25539031-6796-45B3-943F-C7FA79CE0FEC}" type="pres">
      <dgm:prSet presAssocID="{9755C0F4-C3C7-41F1-86C5-2AFD1F724020}" presName="hierChild2" presStyleCnt="0"/>
      <dgm:spPr/>
    </dgm:pt>
    <dgm:pt modelId="{47623271-24B5-4CCC-BECB-B4391883BC85}" type="pres">
      <dgm:prSet presAssocID="{262EE302-0DF8-4153-98D7-4184DAC4ABD4}" presName="Name10" presStyleLbl="parChTrans1D2" presStyleIdx="0" presStyleCnt="2"/>
      <dgm:spPr>
        <a:custGeom>
          <a:avLst/>
          <a:gdLst/>
          <a:ahLst/>
          <a:cxnLst/>
          <a:rect l="0" t="0" r="0" b="0"/>
          <a:pathLst>
            <a:path>
              <a:moveTo>
                <a:pt x="1644440" y="0"/>
              </a:moveTo>
              <a:lnTo>
                <a:pt x="1644440" y="355547"/>
              </a:lnTo>
              <a:lnTo>
                <a:pt x="0" y="355547"/>
              </a:lnTo>
              <a:lnTo>
                <a:pt x="0" y="521736"/>
              </a:lnTo>
            </a:path>
          </a:pathLst>
        </a:custGeom>
      </dgm:spPr>
    </dgm:pt>
    <dgm:pt modelId="{29941417-726A-4241-912E-8A366F9F3C30}" type="pres">
      <dgm:prSet presAssocID="{5718F98E-EF21-4B2B-915D-1C6EC6BB94E9}" presName="hierRoot2" presStyleCnt="0"/>
      <dgm:spPr/>
    </dgm:pt>
    <dgm:pt modelId="{9151195F-A491-4B96-9C6D-303E97AF9FCD}" type="pres">
      <dgm:prSet presAssocID="{5718F98E-EF21-4B2B-915D-1C6EC6BB94E9}" presName="composite2" presStyleCnt="0"/>
      <dgm:spPr/>
    </dgm:pt>
    <dgm:pt modelId="{F8B13C53-C922-4033-A831-BFA593C0518E}" type="pres">
      <dgm:prSet presAssocID="{5718F98E-EF21-4B2B-915D-1C6EC6BB94E9}" presName="background2" presStyleLbl="node2" presStyleIdx="0" presStyleCnt="2"/>
      <dgm:spPr>
        <a:xfrm>
          <a:off x="1839829" y="1662508"/>
          <a:ext cx="1793934" cy="1139148"/>
        </a:xfrm>
        <a:prstGeom prst="roundRect">
          <a:avLst>
            <a:gd name="adj" fmla="val 10000"/>
          </a:avLst>
        </a:prstGeom>
        <a:solidFill>
          <a:srgbClr val="ED7D31">
            <a:hueOff val="0"/>
            <a:satOff val="0"/>
            <a:lumOff val="0"/>
            <a:alphaOff val="0"/>
          </a:srgbClr>
        </a:solidFill>
        <a:ln w="25400" cap="flat" cmpd="sng" algn="ctr">
          <a:solidFill>
            <a:srgbClr val="FFFFFF">
              <a:hueOff val="0"/>
              <a:satOff val="0"/>
              <a:lumOff val="0"/>
              <a:alphaOff val="0"/>
            </a:srgbClr>
          </a:solidFill>
          <a:prstDash val="solid"/>
        </a:ln>
        <a:effectLst/>
      </dgm:spPr>
    </dgm:pt>
    <dgm:pt modelId="{8D056248-4535-4A16-ACAA-EB935A1FC4D1}" type="pres">
      <dgm:prSet presAssocID="{5718F98E-EF21-4B2B-915D-1C6EC6BB94E9}" presName="text2" presStyleLbl="fgAcc2" presStyleIdx="0" presStyleCnt="2" custLinFactNeighborX="2474" custLinFactNeighborY="-14605">
        <dgm:presLayoutVars>
          <dgm:chPref val="3"/>
        </dgm:presLayoutVars>
      </dgm:prSet>
      <dgm:spPr>
        <a:prstGeom prst="roundRect">
          <a:avLst>
            <a:gd name="adj" fmla="val 10000"/>
          </a:avLst>
        </a:prstGeom>
      </dgm:spPr>
    </dgm:pt>
    <dgm:pt modelId="{3D5DC755-5110-4AB2-95ED-103276E3AB26}" type="pres">
      <dgm:prSet presAssocID="{5718F98E-EF21-4B2B-915D-1C6EC6BB94E9}" presName="hierChild3" presStyleCnt="0"/>
      <dgm:spPr/>
    </dgm:pt>
    <dgm:pt modelId="{E8EE5CFE-4BA8-4E9B-96BF-E3FCAB98F070}" type="pres">
      <dgm:prSet presAssocID="{F2718374-4EE2-4B25-84AD-23D26DE64911}" presName="Name17" presStyleLbl="parChTrans1D3" presStyleIdx="0" presStyleCnt="3"/>
      <dgm:spPr>
        <a:custGeom>
          <a:avLst/>
          <a:gdLst/>
          <a:ahLst/>
          <a:cxnLst/>
          <a:rect l="0" t="0" r="0" b="0"/>
          <a:pathLst>
            <a:path>
              <a:moveTo>
                <a:pt x="1096293" y="0"/>
              </a:moveTo>
              <a:lnTo>
                <a:pt x="1096293" y="355547"/>
              </a:lnTo>
              <a:lnTo>
                <a:pt x="0" y="355547"/>
              </a:lnTo>
              <a:lnTo>
                <a:pt x="0" y="521736"/>
              </a:lnTo>
            </a:path>
          </a:pathLst>
        </a:custGeom>
      </dgm:spPr>
    </dgm:pt>
    <dgm:pt modelId="{51C11D6C-D268-4212-AA4A-EB64B88037BD}" type="pres">
      <dgm:prSet presAssocID="{0FA02ECE-F02D-4060-A66B-0529AC120ECC}" presName="hierRoot3" presStyleCnt="0"/>
      <dgm:spPr/>
    </dgm:pt>
    <dgm:pt modelId="{BB049015-8F48-4302-98A3-2B1040D1C30B}" type="pres">
      <dgm:prSet presAssocID="{0FA02ECE-F02D-4060-A66B-0529AC120ECC}" presName="composite3" presStyleCnt="0"/>
      <dgm:spPr/>
    </dgm:pt>
    <dgm:pt modelId="{03DD9FF5-2562-4F79-986E-B1A01474EAAE}" type="pres">
      <dgm:prSet presAssocID="{0FA02ECE-F02D-4060-A66B-0529AC120ECC}" presName="background3" presStyleLbl="node3" presStyleIdx="0" presStyleCnt="3"/>
      <dgm:spPr>
        <a:xfrm>
          <a:off x="743536" y="3323393"/>
          <a:ext cx="1793934" cy="1139148"/>
        </a:xfrm>
        <a:prstGeom prst="roundRect">
          <a:avLst>
            <a:gd name="adj" fmla="val 10000"/>
          </a:avLst>
        </a:prstGeom>
        <a:solidFill>
          <a:srgbClr val="A5A5A5">
            <a:hueOff val="0"/>
            <a:satOff val="0"/>
            <a:lumOff val="0"/>
            <a:alphaOff val="0"/>
          </a:srgbClr>
        </a:solidFill>
        <a:ln w="25400" cap="flat" cmpd="sng" algn="ctr">
          <a:solidFill>
            <a:srgbClr val="FFFFFF">
              <a:hueOff val="0"/>
              <a:satOff val="0"/>
              <a:lumOff val="0"/>
              <a:alphaOff val="0"/>
            </a:srgbClr>
          </a:solidFill>
          <a:prstDash val="solid"/>
        </a:ln>
        <a:effectLst/>
      </dgm:spPr>
    </dgm:pt>
    <dgm:pt modelId="{95A6185D-A92A-4F59-8D0F-D1518FC51533}" type="pres">
      <dgm:prSet presAssocID="{0FA02ECE-F02D-4060-A66B-0529AC120ECC}" presName="text3" presStyleLbl="fgAcc3" presStyleIdx="0" presStyleCnt="3">
        <dgm:presLayoutVars>
          <dgm:chPref val="3"/>
        </dgm:presLayoutVars>
      </dgm:prSet>
      <dgm:spPr>
        <a:prstGeom prst="roundRect">
          <a:avLst>
            <a:gd name="adj" fmla="val 10000"/>
          </a:avLst>
        </a:prstGeom>
      </dgm:spPr>
    </dgm:pt>
    <dgm:pt modelId="{EE24F886-EF4E-4D8A-95DD-1820B75CD74E}" type="pres">
      <dgm:prSet presAssocID="{0FA02ECE-F02D-4060-A66B-0529AC120ECC}" presName="hierChild4" presStyleCnt="0"/>
      <dgm:spPr/>
    </dgm:pt>
    <dgm:pt modelId="{73A89E0F-6C5B-4316-A51F-D9E83B0D75F7}" type="pres">
      <dgm:prSet presAssocID="{28E7A43E-EC26-4534-81D2-6FB9720C201E}" presName="Name17" presStyleLbl="parChTrans1D3" presStyleIdx="1" presStyleCnt="3"/>
      <dgm:spPr>
        <a:custGeom>
          <a:avLst/>
          <a:gdLst/>
          <a:ahLst/>
          <a:cxnLst/>
          <a:rect l="0" t="0" r="0" b="0"/>
          <a:pathLst>
            <a:path>
              <a:moveTo>
                <a:pt x="0" y="0"/>
              </a:moveTo>
              <a:lnTo>
                <a:pt x="0" y="355547"/>
              </a:lnTo>
              <a:lnTo>
                <a:pt x="1096293" y="355547"/>
              </a:lnTo>
              <a:lnTo>
                <a:pt x="1096293" y="521736"/>
              </a:lnTo>
            </a:path>
          </a:pathLst>
        </a:custGeom>
      </dgm:spPr>
    </dgm:pt>
    <dgm:pt modelId="{2372CBB8-F6C6-4CEA-BE5B-7FD5BCC976A4}" type="pres">
      <dgm:prSet presAssocID="{DEAED2A1-F037-48D3-9524-B6B0A09C6806}" presName="hierRoot3" presStyleCnt="0"/>
      <dgm:spPr/>
    </dgm:pt>
    <dgm:pt modelId="{836F3FE0-5859-4978-B22B-6E69C4222FDE}" type="pres">
      <dgm:prSet presAssocID="{DEAED2A1-F037-48D3-9524-B6B0A09C6806}" presName="composite3" presStyleCnt="0"/>
      <dgm:spPr/>
    </dgm:pt>
    <dgm:pt modelId="{B518F270-7EE7-4CD4-A080-C18503EC4E0D}" type="pres">
      <dgm:prSet presAssocID="{DEAED2A1-F037-48D3-9524-B6B0A09C6806}" presName="background3" presStyleLbl="node3" presStyleIdx="1" presStyleCnt="3"/>
      <dgm:spPr>
        <a:xfrm>
          <a:off x="2936123" y="3323393"/>
          <a:ext cx="1793934" cy="1139148"/>
        </a:xfrm>
        <a:prstGeom prst="roundRect">
          <a:avLst>
            <a:gd name="adj" fmla="val 10000"/>
          </a:avLst>
        </a:prstGeom>
        <a:solidFill>
          <a:srgbClr val="A5A5A5">
            <a:hueOff val="0"/>
            <a:satOff val="0"/>
            <a:lumOff val="0"/>
            <a:alphaOff val="0"/>
          </a:srgbClr>
        </a:solidFill>
        <a:ln w="25400" cap="flat" cmpd="sng" algn="ctr">
          <a:solidFill>
            <a:srgbClr val="FFFFFF">
              <a:hueOff val="0"/>
              <a:satOff val="0"/>
              <a:lumOff val="0"/>
              <a:alphaOff val="0"/>
            </a:srgbClr>
          </a:solidFill>
          <a:prstDash val="solid"/>
        </a:ln>
        <a:effectLst/>
      </dgm:spPr>
    </dgm:pt>
    <dgm:pt modelId="{870D200D-FF72-4CC3-ACC6-D82F162453C1}" type="pres">
      <dgm:prSet presAssocID="{DEAED2A1-F037-48D3-9524-B6B0A09C6806}" presName="text3" presStyleLbl="fgAcc3" presStyleIdx="1" presStyleCnt="3">
        <dgm:presLayoutVars>
          <dgm:chPref val="3"/>
        </dgm:presLayoutVars>
      </dgm:prSet>
      <dgm:spPr>
        <a:prstGeom prst="roundRect">
          <a:avLst>
            <a:gd name="adj" fmla="val 10000"/>
          </a:avLst>
        </a:prstGeom>
      </dgm:spPr>
    </dgm:pt>
    <dgm:pt modelId="{817380D3-21C4-4417-92A5-4D3F10DB8A8C}" type="pres">
      <dgm:prSet presAssocID="{DEAED2A1-F037-48D3-9524-B6B0A09C6806}" presName="hierChild4" presStyleCnt="0"/>
      <dgm:spPr/>
    </dgm:pt>
    <dgm:pt modelId="{5B1360E7-913F-4B52-8B79-98E5DD4DD878}" type="pres">
      <dgm:prSet presAssocID="{88C643F5-9344-41EF-BCA9-BDC1A97C7797}" presName="Name10" presStyleLbl="parChTrans1D2" presStyleIdx="1" presStyleCnt="2"/>
      <dgm:spPr>
        <a:custGeom>
          <a:avLst/>
          <a:gdLst/>
          <a:ahLst/>
          <a:cxnLst/>
          <a:rect l="0" t="0" r="0" b="0"/>
          <a:pathLst>
            <a:path>
              <a:moveTo>
                <a:pt x="0" y="0"/>
              </a:moveTo>
              <a:lnTo>
                <a:pt x="0" y="355547"/>
              </a:lnTo>
              <a:lnTo>
                <a:pt x="1644440" y="355547"/>
              </a:lnTo>
              <a:lnTo>
                <a:pt x="1644440" y="521736"/>
              </a:lnTo>
            </a:path>
          </a:pathLst>
        </a:custGeom>
      </dgm:spPr>
    </dgm:pt>
    <dgm:pt modelId="{42026E3F-5649-4655-A6C1-DDC18FEE99B6}" type="pres">
      <dgm:prSet presAssocID="{2BF4937E-525F-4C7C-9E15-E4F51CEE1822}" presName="hierRoot2" presStyleCnt="0"/>
      <dgm:spPr/>
    </dgm:pt>
    <dgm:pt modelId="{D6E35048-234D-4579-8700-CFEC13F27EC1}" type="pres">
      <dgm:prSet presAssocID="{2BF4937E-525F-4C7C-9E15-E4F51CEE1822}" presName="composite2" presStyleCnt="0"/>
      <dgm:spPr/>
    </dgm:pt>
    <dgm:pt modelId="{153FF985-AE82-4FC6-992B-3CA3C7A56574}" type="pres">
      <dgm:prSet presAssocID="{2BF4937E-525F-4C7C-9E15-E4F51CEE1822}" presName="background2" presStyleLbl="node2" presStyleIdx="1" presStyleCnt="2">
        <dgm:style>
          <a:lnRef idx="1">
            <a:schemeClr val="accent4"/>
          </a:lnRef>
          <a:fillRef idx="2">
            <a:schemeClr val="accent4"/>
          </a:fillRef>
          <a:effectRef idx="1">
            <a:schemeClr val="accent4"/>
          </a:effectRef>
          <a:fontRef idx="minor">
            <a:schemeClr val="dk1"/>
          </a:fontRef>
        </dgm:style>
      </dgm:prSet>
      <dgm:spPr>
        <a:xfrm>
          <a:off x="5128710" y="1662508"/>
          <a:ext cx="1793934" cy="1139148"/>
        </a:xfrm>
        <a:prstGeom prst="roundRect">
          <a:avLst>
            <a:gd name="adj" fmla="val 10000"/>
          </a:avLst>
        </a:prstGeom>
        <a:ln/>
      </dgm:spPr>
    </dgm:pt>
    <dgm:pt modelId="{B5DEB637-7263-4B93-80CB-561B8AAC69B7}" type="pres">
      <dgm:prSet presAssocID="{2BF4937E-525F-4C7C-9E15-E4F51CEE1822}" presName="text2" presStyleLbl="fgAcc2" presStyleIdx="1" presStyleCnt="2" custScaleY="37298" custLinFactNeighborX="2737" custLinFactNeighborY="-32756">
        <dgm:presLayoutVars>
          <dgm:chPref val="3"/>
        </dgm:presLayoutVars>
      </dgm:prSet>
      <dgm:spPr>
        <a:prstGeom prst="roundRect">
          <a:avLst>
            <a:gd name="adj" fmla="val 10000"/>
          </a:avLst>
        </a:prstGeom>
      </dgm:spPr>
    </dgm:pt>
    <dgm:pt modelId="{CF840E54-DD95-4229-924D-BD3FDD600C95}" type="pres">
      <dgm:prSet presAssocID="{2BF4937E-525F-4C7C-9E15-E4F51CEE1822}" presName="hierChild3" presStyleCnt="0"/>
      <dgm:spPr/>
    </dgm:pt>
    <dgm:pt modelId="{E2DC70B8-4155-4872-A2AE-19C607AFF63B}" type="pres">
      <dgm:prSet presAssocID="{DF6FCF62-A2DC-442C-B6A6-29719E341377}" presName="Name17" presStyleLbl="parChTrans1D3" presStyleIdx="2" presStyleCnt="3"/>
      <dgm:spPr>
        <a:custGeom>
          <a:avLst/>
          <a:gdLst/>
          <a:ahLst/>
          <a:cxnLst/>
          <a:rect l="0" t="0" r="0" b="0"/>
          <a:pathLst>
            <a:path>
              <a:moveTo>
                <a:pt x="45720" y="0"/>
              </a:moveTo>
              <a:lnTo>
                <a:pt x="45720" y="521736"/>
              </a:lnTo>
            </a:path>
          </a:pathLst>
        </a:custGeom>
      </dgm:spPr>
    </dgm:pt>
    <dgm:pt modelId="{923C4996-A60D-4A3A-8422-6902C05C9BDF}" type="pres">
      <dgm:prSet presAssocID="{A4DC6610-2FFC-4383-A8BD-D8E9CB83EA97}" presName="hierRoot3" presStyleCnt="0"/>
      <dgm:spPr/>
    </dgm:pt>
    <dgm:pt modelId="{88D66131-6C3B-40F3-95E3-38DFB72A26BA}" type="pres">
      <dgm:prSet presAssocID="{A4DC6610-2FFC-4383-A8BD-D8E9CB83EA97}" presName="composite3" presStyleCnt="0"/>
      <dgm:spPr/>
    </dgm:pt>
    <dgm:pt modelId="{E626DAAD-D1AD-4451-A87A-6358842EEE17}" type="pres">
      <dgm:prSet presAssocID="{A4DC6610-2FFC-4383-A8BD-D8E9CB83EA97}" presName="background3" presStyleLbl="node3" presStyleIdx="2" presStyleCnt="3"/>
      <dgm:spPr>
        <a:xfrm>
          <a:off x="5128710" y="3323393"/>
          <a:ext cx="1793934" cy="1139148"/>
        </a:xfrm>
        <a:prstGeom prst="roundRect">
          <a:avLst>
            <a:gd name="adj" fmla="val 10000"/>
          </a:avLst>
        </a:prstGeom>
        <a:solidFill>
          <a:srgbClr val="A5A5A5">
            <a:hueOff val="0"/>
            <a:satOff val="0"/>
            <a:lumOff val="0"/>
            <a:alphaOff val="0"/>
          </a:srgbClr>
        </a:solidFill>
        <a:ln w="25400" cap="flat" cmpd="sng" algn="ctr">
          <a:solidFill>
            <a:srgbClr val="FFFFFF">
              <a:hueOff val="0"/>
              <a:satOff val="0"/>
              <a:lumOff val="0"/>
              <a:alphaOff val="0"/>
            </a:srgbClr>
          </a:solidFill>
          <a:prstDash val="solid"/>
        </a:ln>
        <a:effectLst/>
      </dgm:spPr>
    </dgm:pt>
    <dgm:pt modelId="{77AE6534-C88D-49C9-B469-B090D0B4E826}" type="pres">
      <dgm:prSet presAssocID="{A4DC6610-2FFC-4383-A8BD-D8E9CB83EA97}" presName="text3" presStyleLbl="fgAcc3" presStyleIdx="2" presStyleCnt="3" custLinFactNeighborY="60187">
        <dgm:presLayoutVars>
          <dgm:chPref val="3"/>
        </dgm:presLayoutVars>
      </dgm:prSet>
      <dgm:spPr>
        <a:prstGeom prst="roundRect">
          <a:avLst>
            <a:gd name="adj" fmla="val 10000"/>
          </a:avLst>
        </a:prstGeom>
      </dgm:spPr>
    </dgm:pt>
    <dgm:pt modelId="{1930C48F-A94B-4A96-BA80-924320451A9B}" type="pres">
      <dgm:prSet presAssocID="{A4DC6610-2FFC-4383-A8BD-D8E9CB83EA97}" presName="hierChild4" presStyleCnt="0"/>
      <dgm:spPr/>
    </dgm:pt>
    <dgm:pt modelId="{0A3E6C26-C2A4-4C2B-B008-EFE2C3613B36}" type="pres">
      <dgm:prSet presAssocID="{BCFB8F4F-6B92-44D0-B097-33838E4766B1}" presName="hierRoot1" presStyleCnt="0"/>
      <dgm:spPr/>
    </dgm:pt>
    <dgm:pt modelId="{E0077276-69C0-46F1-93B7-7EB3BDAB85B3}" type="pres">
      <dgm:prSet presAssocID="{BCFB8F4F-6B92-44D0-B097-33838E4766B1}" presName="composite" presStyleCnt="0"/>
      <dgm:spPr/>
    </dgm:pt>
    <dgm:pt modelId="{BF23C3F2-68BB-42D1-B69F-6B8AD74E46A8}" type="pres">
      <dgm:prSet presAssocID="{BCFB8F4F-6B92-44D0-B097-33838E4766B1}" presName="background" presStyleLbl="node0" presStyleIdx="1" presStyleCnt="3">
        <dgm:style>
          <a:lnRef idx="1">
            <a:schemeClr val="accent6"/>
          </a:lnRef>
          <a:fillRef idx="2">
            <a:schemeClr val="accent6"/>
          </a:fillRef>
          <a:effectRef idx="1">
            <a:schemeClr val="accent6"/>
          </a:effectRef>
          <a:fontRef idx="minor">
            <a:schemeClr val="dk1"/>
          </a:fontRef>
        </dgm:style>
      </dgm:prSet>
      <dgm:spPr/>
    </dgm:pt>
    <dgm:pt modelId="{702815CF-DBB2-4353-A260-12C0FE3953C7}" type="pres">
      <dgm:prSet presAssocID="{BCFB8F4F-6B92-44D0-B097-33838E4766B1}" presName="text" presStyleLbl="fgAcc0" presStyleIdx="1" presStyleCnt="3" custScaleY="37298" custLinFactY="80314" custLinFactNeighborX="-21380" custLinFactNeighborY="100000">
        <dgm:presLayoutVars>
          <dgm:chPref val="3"/>
        </dgm:presLayoutVars>
      </dgm:prSet>
      <dgm:spPr>
        <a:prstGeom prst="roundRect">
          <a:avLst>
            <a:gd name="adj" fmla="val 10000"/>
          </a:avLst>
        </a:prstGeom>
      </dgm:spPr>
    </dgm:pt>
    <dgm:pt modelId="{D874F4EF-F30A-4CB2-A0D2-A2E16379D741}" type="pres">
      <dgm:prSet presAssocID="{BCFB8F4F-6B92-44D0-B097-33838E4766B1}" presName="hierChild2" presStyleCnt="0"/>
      <dgm:spPr/>
    </dgm:pt>
    <dgm:pt modelId="{DD6AF4DC-E9F6-4C98-8D90-CBC46C63FA09}" type="pres">
      <dgm:prSet presAssocID="{A327C946-8271-44AD-B5A1-96A0D8C66A7F}" presName="hierRoot1" presStyleCnt="0"/>
      <dgm:spPr/>
    </dgm:pt>
    <dgm:pt modelId="{7C994F59-28E4-4AC1-AEC5-8354E9F3F8DB}" type="pres">
      <dgm:prSet presAssocID="{A327C946-8271-44AD-B5A1-96A0D8C66A7F}" presName="composite" presStyleCnt="0"/>
      <dgm:spPr/>
    </dgm:pt>
    <dgm:pt modelId="{1050C140-A26D-4A89-9270-5C6E807ADD7C}" type="pres">
      <dgm:prSet presAssocID="{A327C946-8271-44AD-B5A1-96A0D8C66A7F}" presName="background" presStyleLbl="node0" presStyleIdx="2" presStyleCnt="3"/>
      <dgm:spPr/>
    </dgm:pt>
    <dgm:pt modelId="{D2E31DCA-7D87-4600-BDF2-4BA7D1BF5FF8}" type="pres">
      <dgm:prSet presAssocID="{A327C946-8271-44AD-B5A1-96A0D8C66A7F}" presName="text" presStyleLbl="fgAcc0" presStyleIdx="2" presStyleCnt="3" custScaleY="37298" custLinFactX="-43056" custLinFactY="100000" custLinFactNeighborX="-100000" custLinFactNeighborY="138898">
        <dgm:presLayoutVars>
          <dgm:chPref val="3"/>
        </dgm:presLayoutVars>
      </dgm:prSet>
      <dgm:spPr>
        <a:prstGeom prst="roundRect">
          <a:avLst>
            <a:gd name="adj" fmla="val 10000"/>
          </a:avLst>
        </a:prstGeom>
      </dgm:spPr>
    </dgm:pt>
    <dgm:pt modelId="{4DB8677E-D367-43EA-88FB-B2559EE67192}" type="pres">
      <dgm:prSet presAssocID="{A327C946-8271-44AD-B5A1-96A0D8C66A7F}" presName="hierChild2" presStyleCnt="0"/>
      <dgm:spPr/>
    </dgm:pt>
  </dgm:ptLst>
  <dgm:cxnLst>
    <dgm:cxn modelId="{85627210-97FA-4704-85D0-12A5648BEB01}" type="presOf" srcId="{A327C946-8271-44AD-B5A1-96A0D8C66A7F}" destId="{D2E31DCA-7D87-4600-BDF2-4BA7D1BF5FF8}" srcOrd="0" destOrd="0" presId="urn:microsoft.com/office/officeart/2005/8/layout/hierarchy1"/>
    <dgm:cxn modelId="{A9C15516-89DB-48A6-8382-85C671E13368}" type="presOf" srcId="{88C643F5-9344-41EF-BCA9-BDC1A97C7797}" destId="{5B1360E7-913F-4B52-8B79-98E5DD4DD878}" srcOrd="0" destOrd="0" presId="urn:microsoft.com/office/officeart/2005/8/layout/hierarchy1"/>
    <dgm:cxn modelId="{11B60F1B-603C-41CD-BB8A-FAE7164D7650}" type="presOf" srcId="{9755C0F4-C3C7-41F1-86C5-2AFD1F724020}" destId="{CA86E165-045F-48E4-BAF1-E28EB6FFFE4D}" srcOrd="0" destOrd="0" presId="urn:microsoft.com/office/officeart/2005/8/layout/hierarchy1"/>
    <dgm:cxn modelId="{8E3EF430-16AA-4D86-BC20-AA2DE1D29BDB}" type="presOf" srcId="{C1B1CE5F-CC71-4613-A53D-216CB8829ED2}" destId="{0FE3A5C1-F0AF-4D5F-89D3-D7050D5F5B4D}" srcOrd="0" destOrd="0" presId="urn:microsoft.com/office/officeart/2005/8/layout/hierarchy1"/>
    <dgm:cxn modelId="{37435C37-6ADE-4594-A368-938B760A2393}" type="presOf" srcId="{DF6FCF62-A2DC-442C-B6A6-29719E341377}" destId="{E2DC70B8-4155-4872-A2AE-19C607AFF63B}" srcOrd="0" destOrd="0" presId="urn:microsoft.com/office/officeart/2005/8/layout/hierarchy1"/>
    <dgm:cxn modelId="{B4B56138-5C4A-45BE-BD72-4975952C69FF}" type="presOf" srcId="{A4DC6610-2FFC-4383-A8BD-D8E9CB83EA97}" destId="{77AE6534-C88D-49C9-B469-B090D0B4E826}" srcOrd="0" destOrd="0" presId="urn:microsoft.com/office/officeart/2005/8/layout/hierarchy1"/>
    <dgm:cxn modelId="{EFEC1E6B-0EA5-445B-86A0-5B20B48BA44A}" srcId="{5718F98E-EF21-4B2B-915D-1C6EC6BB94E9}" destId="{0FA02ECE-F02D-4060-A66B-0529AC120ECC}" srcOrd="0" destOrd="0" parTransId="{F2718374-4EE2-4B25-84AD-23D26DE64911}" sibTransId="{661A40B8-7122-4725-B916-4BACEFDFF558}"/>
    <dgm:cxn modelId="{C68A3C4C-9CB6-435A-A4A2-57872E9BF567}" type="presOf" srcId="{262EE302-0DF8-4153-98D7-4184DAC4ABD4}" destId="{47623271-24B5-4CCC-BECB-B4391883BC85}" srcOrd="0" destOrd="0" presId="urn:microsoft.com/office/officeart/2005/8/layout/hierarchy1"/>
    <dgm:cxn modelId="{35E97E72-2E0C-4D9A-8191-D2C35002B372}" srcId="{5718F98E-EF21-4B2B-915D-1C6EC6BB94E9}" destId="{DEAED2A1-F037-48D3-9524-B6B0A09C6806}" srcOrd="1" destOrd="0" parTransId="{28E7A43E-EC26-4534-81D2-6FB9720C201E}" sibTransId="{3D54308C-B5AA-4761-965F-D13958B9BE65}"/>
    <dgm:cxn modelId="{0477EE56-E21F-475E-B622-ADB354855FD8}" type="presOf" srcId="{2BF4937E-525F-4C7C-9E15-E4F51CEE1822}" destId="{B5DEB637-7263-4B93-80CB-561B8AAC69B7}" srcOrd="0" destOrd="0" presId="urn:microsoft.com/office/officeart/2005/8/layout/hierarchy1"/>
    <dgm:cxn modelId="{993BD759-FEB8-4D72-9449-77042648FB06}" srcId="{2BF4937E-525F-4C7C-9E15-E4F51CEE1822}" destId="{A4DC6610-2FFC-4383-A8BD-D8E9CB83EA97}" srcOrd="0" destOrd="0" parTransId="{DF6FCF62-A2DC-442C-B6A6-29719E341377}" sibTransId="{BC8DBED5-5355-494E-B7C6-900A6AA5690D}"/>
    <dgm:cxn modelId="{E91F5082-4C98-43E6-8A0D-B5669EE4B54B}" type="presOf" srcId="{28E7A43E-EC26-4534-81D2-6FB9720C201E}" destId="{73A89E0F-6C5B-4316-A51F-D9E83B0D75F7}" srcOrd="0" destOrd="0" presId="urn:microsoft.com/office/officeart/2005/8/layout/hierarchy1"/>
    <dgm:cxn modelId="{F09CA088-C1EC-434C-91A6-AFF92D7D7E31}" type="presOf" srcId="{F2718374-4EE2-4B25-84AD-23D26DE64911}" destId="{E8EE5CFE-4BA8-4E9B-96BF-E3FCAB98F070}" srcOrd="0" destOrd="0" presId="urn:microsoft.com/office/officeart/2005/8/layout/hierarchy1"/>
    <dgm:cxn modelId="{5DEFED9E-C941-4C8B-9AF2-3EA8C829DF47}" srcId="{C1B1CE5F-CC71-4613-A53D-216CB8829ED2}" destId="{BCFB8F4F-6B92-44D0-B097-33838E4766B1}" srcOrd="1" destOrd="0" parTransId="{F1DAE9D8-B3DB-41A6-82B8-75621AF72C32}" sibTransId="{7D96C9B3-E7AC-40AD-A41F-2E59BCB6FD22}"/>
    <dgm:cxn modelId="{0B3169A0-38B8-4E71-929D-3501EC2D6B03}" srcId="{9755C0F4-C3C7-41F1-86C5-2AFD1F724020}" destId="{2BF4937E-525F-4C7C-9E15-E4F51CEE1822}" srcOrd="1" destOrd="0" parTransId="{88C643F5-9344-41EF-BCA9-BDC1A97C7797}" sibTransId="{E20D76CA-1211-4277-98D6-89A8E81EB39E}"/>
    <dgm:cxn modelId="{6FE757A8-3D46-41D2-99B3-79FA952B15F9}" type="presOf" srcId="{DEAED2A1-F037-48D3-9524-B6B0A09C6806}" destId="{870D200D-FF72-4CC3-ACC6-D82F162453C1}" srcOrd="0" destOrd="0" presId="urn:microsoft.com/office/officeart/2005/8/layout/hierarchy1"/>
    <dgm:cxn modelId="{C1A5B8BB-36EF-4F9F-B830-0FC1B3174F9A}" srcId="{9755C0F4-C3C7-41F1-86C5-2AFD1F724020}" destId="{5718F98E-EF21-4B2B-915D-1C6EC6BB94E9}" srcOrd="0" destOrd="0" parTransId="{262EE302-0DF8-4153-98D7-4184DAC4ABD4}" sibTransId="{2BD75211-A45A-4877-9E43-50C40934E816}"/>
    <dgm:cxn modelId="{8C96E9CC-F2BA-4303-ABD9-6102E04B46C9}" type="presOf" srcId="{0FA02ECE-F02D-4060-A66B-0529AC120ECC}" destId="{95A6185D-A92A-4F59-8D0F-D1518FC51533}" srcOrd="0" destOrd="0" presId="urn:microsoft.com/office/officeart/2005/8/layout/hierarchy1"/>
    <dgm:cxn modelId="{87D275D1-2A33-4587-9BF9-240DEFF7A4CA}" type="presOf" srcId="{5718F98E-EF21-4B2B-915D-1C6EC6BB94E9}" destId="{8D056248-4535-4A16-ACAA-EB935A1FC4D1}" srcOrd="0" destOrd="0" presId="urn:microsoft.com/office/officeart/2005/8/layout/hierarchy1"/>
    <dgm:cxn modelId="{9788B4E5-0A73-4D92-A5EB-E84B30A180E8}" type="presOf" srcId="{BCFB8F4F-6B92-44D0-B097-33838E4766B1}" destId="{702815CF-DBB2-4353-A260-12C0FE3953C7}" srcOrd="0" destOrd="0" presId="urn:microsoft.com/office/officeart/2005/8/layout/hierarchy1"/>
    <dgm:cxn modelId="{73FB28F1-EBDB-4C74-97A8-4BC528CA691D}" srcId="{C1B1CE5F-CC71-4613-A53D-216CB8829ED2}" destId="{9755C0F4-C3C7-41F1-86C5-2AFD1F724020}" srcOrd="0" destOrd="0" parTransId="{B6664C16-F015-4AF4-9BEA-035ACC8E36C1}" sibTransId="{52C6F080-D97C-47A7-AEDB-240F17462AAC}"/>
    <dgm:cxn modelId="{2C539CFC-3341-4CFD-A6BA-AC3908CDEE4A}" srcId="{C1B1CE5F-CC71-4613-A53D-216CB8829ED2}" destId="{A327C946-8271-44AD-B5A1-96A0D8C66A7F}" srcOrd="2" destOrd="0" parTransId="{2C01D938-0CD4-4F0C-A42A-D656C42DA0ED}" sibTransId="{536CF630-B335-4D14-9931-46A4BC05DFFE}"/>
    <dgm:cxn modelId="{3FB98956-B6B2-4D59-B512-62A46A412FB6}" type="presParOf" srcId="{0FE3A5C1-F0AF-4D5F-89D3-D7050D5F5B4D}" destId="{2BDBBAE4-6DD7-48E6-A878-BD363755086D}" srcOrd="0" destOrd="0" presId="urn:microsoft.com/office/officeart/2005/8/layout/hierarchy1"/>
    <dgm:cxn modelId="{1FF695D7-90B5-441A-A7F1-A2879A8B1654}" type="presParOf" srcId="{2BDBBAE4-6DD7-48E6-A878-BD363755086D}" destId="{C081D0D0-27D8-48F8-9403-FE7484DC531D}" srcOrd="0" destOrd="0" presId="urn:microsoft.com/office/officeart/2005/8/layout/hierarchy1"/>
    <dgm:cxn modelId="{5C60E823-D573-4D00-946F-33959E3B6D28}" type="presParOf" srcId="{C081D0D0-27D8-48F8-9403-FE7484DC531D}" destId="{0C6BB160-0A38-4296-856D-9CE5CA3AB630}" srcOrd="0" destOrd="0" presId="urn:microsoft.com/office/officeart/2005/8/layout/hierarchy1"/>
    <dgm:cxn modelId="{B5CB3C55-FFFB-40BE-8935-C7F8A93463CA}" type="presParOf" srcId="{C081D0D0-27D8-48F8-9403-FE7484DC531D}" destId="{CA86E165-045F-48E4-BAF1-E28EB6FFFE4D}" srcOrd="1" destOrd="0" presId="urn:microsoft.com/office/officeart/2005/8/layout/hierarchy1"/>
    <dgm:cxn modelId="{2560504A-4D24-424F-A487-A089C723BAAE}" type="presParOf" srcId="{2BDBBAE4-6DD7-48E6-A878-BD363755086D}" destId="{25539031-6796-45B3-943F-C7FA79CE0FEC}" srcOrd="1" destOrd="0" presId="urn:microsoft.com/office/officeart/2005/8/layout/hierarchy1"/>
    <dgm:cxn modelId="{3D80B257-B925-454C-B884-15963A8F6E3A}" type="presParOf" srcId="{25539031-6796-45B3-943F-C7FA79CE0FEC}" destId="{47623271-24B5-4CCC-BECB-B4391883BC85}" srcOrd="0" destOrd="0" presId="urn:microsoft.com/office/officeart/2005/8/layout/hierarchy1"/>
    <dgm:cxn modelId="{3EABA023-32E0-4A07-82A4-7B941445B69B}" type="presParOf" srcId="{25539031-6796-45B3-943F-C7FA79CE0FEC}" destId="{29941417-726A-4241-912E-8A366F9F3C30}" srcOrd="1" destOrd="0" presId="urn:microsoft.com/office/officeart/2005/8/layout/hierarchy1"/>
    <dgm:cxn modelId="{3F170501-1170-4B7A-9663-242A56AFC13C}" type="presParOf" srcId="{29941417-726A-4241-912E-8A366F9F3C30}" destId="{9151195F-A491-4B96-9C6D-303E97AF9FCD}" srcOrd="0" destOrd="0" presId="urn:microsoft.com/office/officeart/2005/8/layout/hierarchy1"/>
    <dgm:cxn modelId="{FD38F13B-CFC0-4C7D-B144-1B167A13B007}" type="presParOf" srcId="{9151195F-A491-4B96-9C6D-303E97AF9FCD}" destId="{F8B13C53-C922-4033-A831-BFA593C0518E}" srcOrd="0" destOrd="0" presId="urn:microsoft.com/office/officeart/2005/8/layout/hierarchy1"/>
    <dgm:cxn modelId="{8566167A-4BBA-43B9-8B1E-578A52465500}" type="presParOf" srcId="{9151195F-A491-4B96-9C6D-303E97AF9FCD}" destId="{8D056248-4535-4A16-ACAA-EB935A1FC4D1}" srcOrd="1" destOrd="0" presId="urn:microsoft.com/office/officeart/2005/8/layout/hierarchy1"/>
    <dgm:cxn modelId="{91436662-62EF-4A4A-A159-76267DB6BB72}" type="presParOf" srcId="{29941417-726A-4241-912E-8A366F9F3C30}" destId="{3D5DC755-5110-4AB2-95ED-103276E3AB26}" srcOrd="1" destOrd="0" presId="urn:microsoft.com/office/officeart/2005/8/layout/hierarchy1"/>
    <dgm:cxn modelId="{BAD70AEC-2163-4618-A784-ADEB67D32B1F}" type="presParOf" srcId="{3D5DC755-5110-4AB2-95ED-103276E3AB26}" destId="{E8EE5CFE-4BA8-4E9B-96BF-E3FCAB98F070}" srcOrd="0" destOrd="0" presId="urn:microsoft.com/office/officeart/2005/8/layout/hierarchy1"/>
    <dgm:cxn modelId="{0D9CF92D-43A5-43B2-BA58-649DD2B06A7F}" type="presParOf" srcId="{3D5DC755-5110-4AB2-95ED-103276E3AB26}" destId="{51C11D6C-D268-4212-AA4A-EB64B88037BD}" srcOrd="1" destOrd="0" presId="urn:microsoft.com/office/officeart/2005/8/layout/hierarchy1"/>
    <dgm:cxn modelId="{1E43A7ED-68DB-48C6-B349-67A5465C8347}" type="presParOf" srcId="{51C11D6C-D268-4212-AA4A-EB64B88037BD}" destId="{BB049015-8F48-4302-98A3-2B1040D1C30B}" srcOrd="0" destOrd="0" presId="urn:microsoft.com/office/officeart/2005/8/layout/hierarchy1"/>
    <dgm:cxn modelId="{A4ACE82E-666A-448C-BFEE-DB5501EA7207}" type="presParOf" srcId="{BB049015-8F48-4302-98A3-2B1040D1C30B}" destId="{03DD9FF5-2562-4F79-986E-B1A01474EAAE}" srcOrd="0" destOrd="0" presId="urn:microsoft.com/office/officeart/2005/8/layout/hierarchy1"/>
    <dgm:cxn modelId="{4A608DF5-F2C0-4E71-91DA-A634F42E731E}" type="presParOf" srcId="{BB049015-8F48-4302-98A3-2B1040D1C30B}" destId="{95A6185D-A92A-4F59-8D0F-D1518FC51533}" srcOrd="1" destOrd="0" presId="urn:microsoft.com/office/officeart/2005/8/layout/hierarchy1"/>
    <dgm:cxn modelId="{504B29F5-3442-4DDE-BBAB-19A5BCFD24FE}" type="presParOf" srcId="{51C11D6C-D268-4212-AA4A-EB64B88037BD}" destId="{EE24F886-EF4E-4D8A-95DD-1820B75CD74E}" srcOrd="1" destOrd="0" presId="urn:microsoft.com/office/officeart/2005/8/layout/hierarchy1"/>
    <dgm:cxn modelId="{75E435CE-A375-4C2E-A22B-3B2A248BC6FC}" type="presParOf" srcId="{3D5DC755-5110-4AB2-95ED-103276E3AB26}" destId="{73A89E0F-6C5B-4316-A51F-D9E83B0D75F7}" srcOrd="2" destOrd="0" presId="urn:microsoft.com/office/officeart/2005/8/layout/hierarchy1"/>
    <dgm:cxn modelId="{A8B1B01D-976E-4DB3-A4F0-9AB97AE557BD}" type="presParOf" srcId="{3D5DC755-5110-4AB2-95ED-103276E3AB26}" destId="{2372CBB8-F6C6-4CEA-BE5B-7FD5BCC976A4}" srcOrd="3" destOrd="0" presId="urn:microsoft.com/office/officeart/2005/8/layout/hierarchy1"/>
    <dgm:cxn modelId="{40097C68-500F-424F-90F2-1524F0F0AFCD}" type="presParOf" srcId="{2372CBB8-F6C6-4CEA-BE5B-7FD5BCC976A4}" destId="{836F3FE0-5859-4978-B22B-6E69C4222FDE}" srcOrd="0" destOrd="0" presId="urn:microsoft.com/office/officeart/2005/8/layout/hierarchy1"/>
    <dgm:cxn modelId="{BF46CAB2-4A1C-4B42-913C-DFC7DB2F020D}" type="presParOf" srcId="{836F3FE0-5859-4978-B22B-6E69C4222FDE}" destId="{B518F270-7EE7-4CD4-A080-C18503EC4E0D}" srcOrd="0" destOrd="0" presId="urn:microsoft.com/office/officeart/2005/8/layout/hierarchy1"/>
    <dgm:cxn modelId="{19F3199B-F662-4493-82DD-9F0EF61B9124}" type="presParOf" srcId="{836F3FE0-5859-4978-B22B-6E69C4222FDE}" destId="{870D200D-FF72-4CC3-ACC6-D82F162453C1}" srcOrd="1" destOrd="0" presId="urn:microsoft.com/office/officeart/2005/8/layout/hierarchy1"/>
    <dgm:cxn modelId="{499509F1-2936-4858-AC96-C7AB008FC341}" type="presParOf" srcId="{2372CBB8-F6C6-4CEA-BE5B-7FD5BCC976A4}" destId="{817380D3-21C4-4417-92A5-4D3F10DB8A8C}" srcOrd="1" destOrd="0" presId="urn:microsoft.com/office/officeart/2005/8/layout/hierarchy1"/>
    <dgm:cxn modelId="{9FF9EE11-A05C-42D1-8519-5066DA42BB46}" type="presParOf" srcId="{25539031-6796-45B3-943F-C7FA79CE0FEC}" destId="{5B1360E7-913F-4B52-8B79-98E5DD4DD878}" srcOrd="2" destOrd="0" presId="urn:microsoft.com/office/officeart/2005/8/layout/hierarchy1"/>
    <dgm:cxn modelId="{8D08AFC4-829A-4C54-91A8-4CA3F9D9C737}" type="presParOf" srcId="{25539031-6796-45B3-943F-C7FA79CE0FEC}" destId="{42026E3F-5649-4655-A6C1-DDC18FEE99B6}" srcOrd="3" destOrd="0" presId="urn:microsoft.com/office/officeart/2005/8/layout/hierarchy1"/>
    <dgm:cxn modelId="{FB85D62F-3ADE-4F6E-B8BF-7783F57A37E2}" type="presParOf" srcId="{42026E3F-5649-4655-A6C1-DDC18FEE99B6}" destId="{D6E35048-234D-4579-8700-CFEC13F27EC1}" srcOrd="0" destOrd="0" presId="urn:microsoft.com/office/officeart/2005/8/layout/hierarchy1"/>
    <dgm:cxn modelId="{A1F05A7E-DC14-448E-AB03-A91D6AB1A2C2}" type="presParOf" srcId="{D6E35048-234D-4579-8700-CFEC13F27EC1}" destId="{153FF985-AE82-4FC6-992B-3CA3C7A56574}" srcOrd="0" destOrd="0" presId="urn:microsoft.com/office/officeart/2005/8/layout/hierarchy1"/>
    <dgm:cxn modelId="{03D1ACDE-523F-479B-B3C1-9C5FB132DA31}" type="presParOf" srcId="{D6E35048-234D-4579-8700-CFEC13F27EC1}" destId="{B5DEB637-7263-4B93-80CB-561B8AAC69B7}" srcOrd="1" destOrd="0" presId="urn:microsoft.com/office/officeart/2005/8/layout/hierarchy1"/>
    <dgm:cxn modelId="{91BAD8E1-321B-4B19-B436-422B2849852D}" type="presParOf" srcId="{42026E3F-5649-4655-A6C1-DDC18FEE99B6}" destId="{CF840E54-DD95-4229-924D-BD3FDD600C95}" srcOrd="1" destOrd="0" presId="urn:microsoft.com/office/officeart/2005/8/layout/hierarchy1"/>
    <dgm:cxn modelId="{8B225B4D-2A16-4584-BD4A-160BC9A6CD97}" type="presParOf" srcId="{CF840E54-DD95-4229-924D-BD3FDD600C95}" destId="{E2DC70B8-4155-4872-A2AE-19C607AFF63B}" srcOrd="0" destOrd="0" presId="urn:microsoft.com/office/officeart/2005/8/layout/hierarchy1"/>
    <dgm:cxn modelId="{A023FE7A-5DA8-4760-92FE-3C8CA2BB21DD}" type="presParOf" srcId="{CF840E54-DD95-4229-924D-BD3FDD600C95}" destId="{923C4996-A60D-4A3A-8422-6902C05C9BDF}" srcOrd="1" destOrd="0" presId="urn:microsoft.com/office/officeart/2005/8/layout/hierarchy1"/>
    <dgm:cxn modelId="{4C75DC45-A2A3-44E8-B5EE-DC2DA11D652E}" type="presParOf" srcId="{923C4996-A60D-4A3A-8422-6902C05C9BDF}" destId="{88D66131-6C3B-40F3-95E3-38DFB72A26BA}" srcOrd="0" destOrd="0" presId="urn:microsoft.com/office/officeart/2005/8/layout/hierarchy1"/>
    <dgm:cxn modelId="{772DD9A7-3CB8-43BD-95E9-71F407C233FA}" type="presParOf" srcId="{88D66131-6C3B-40F3-95E3-38DFB72A26BA}" destId="{E626DAAD-D1AD-4451-A87A-6358842EEE17}" srcOrd="0" destOrd="0" presId="urn:microsoft.com/office/officeart/2005/8/layout/hierarchy1"/>
    <dgm:cxn modelId="{0ACA26E9-053C-4BA0-9DEF-60F2FB3F9C07}" type="presParOf" srcId="{88D66131-6C3B-40F3-95E3-38DFB72A26BA}" destId="{77AE6534-C88D-49C9-B469-B090D0B4E826}" srcOrd="1" destOrd="0" presId="urn:microsoft.com/office/officeart/2005/8/layout/hierarchy1"/>
    <dgm:cxn modelId="{7D47A974-ACD6-4EE8-BE9E-D5ED5CF52396}" type="presParOf" srcId="{923C4996-A60D-4A3A-8422-6902C05C9BDF}" destId="{1930C48F-A94B-4A96-BA80-924320451A9B}" srcOrd="1" destOrd="0" presId="urn:microsoft.com/office/officeart/2005/8/layout/hierarchy1"/>
    <dgm:cxn modelId="{0089C8CE-8E30-488D-A21F-3735C5614C68}" type="presParOf" srcId="{0FE3A5C1-F0AF-4D5F-89D3-D7050D5F5B4D}" destId="{0A3E6C26-C2A4-4C2B-B008-EFE2C3613B36}" srcOrd="1" destOrd="0" presId="urn:microsoft.com/office/officeart/2005/8/layout/hierarchy1"/>
    <dgm:cxn modelId="{13277FE0-AE2F-4A11-A782-B1A7D7EEA74D}" type="presParOf" srcId="{0A3E6C26-C2A4-4C2B-B008-EFE2C3613B36}" destId="{E0077276-69C0-46F1-93B7-7EB3BDAB85B3}" srcOrd="0" destOrd="0" presId="urn:microsoft.com/office/officeart/2005/8/layout/hierarchy1"/>
    <dgm:cxn modelId="{6A14C661-C4CA-4C58-8885-AF7B21E892CA}" type="presParOf" srcId="{E0077276-69C0-46F1-93B7-7EB3BDAB85B3}" destId="{BF23C3F2-68BB-42D1-B69F-6B8AD74E46A8}" srcOrd="0" destOrd="0" presId="urn:microsoft.com/office/officeart/2005/8/layout/hierarchy1"/>
    <dgm:cxn modelId="{2804EE87-27A1-486E-B672-B760796CBD2B}" type="presParOf" srcId="{E0077276-69C0-46F1-93B7-7EB3BDAB85B3}" destId="{702815CF-DBB2-4353-A260-12C0FE3953C7}" srcOrd="1" destOrd="0" presId="urn:microsoft.com/office/officeart/2005/8/layout/hierarchy1"/>
    <dgm:cxn modelId="{27917FEC-1C37-4631-98B6-EFC3F1ADE407}" type="presParOf" srcId="{0A3E6C26-C2A4-4C2B-B008-EFE2C3613B36}" destId="{D874F4EF-F30A-4CB2-A0D2-A2E16379D741}" srcOrd="1" destOrd="0" presId="urn:microsoft.com/office/officeart/2005/8/layout/hierarchy1"/>
    <dgm:cxn modelId="{E2F6D7E4-FC4D-4F91-9AAB-0DCE8559434C}" type="presParOf" srcId="{0FE3A5C1-F0AF-4D5F-89D3-D7050D5F5B4D}" destId="{DD6AF4DC-E9F6-4C98-8D90-CBC46C63FA09}" srcOrd="2" destOrd="0" presId="urn:microsoft.com/office/officeart/2005/8/layout/hierarchy1"/>
    <dgm:cxn modelId="{BFB08471-D46B-47CD-BA20-6CC1F259CEC8}" type="presParOf" srcId="{DD6AF4DC-E9F6-4C98-8D90-CBC46C63FA09}" destId="{7C994F59-28E4-4AC1-AEC5-8354E9F3F8DB}" srcOrd="0" destOrd="0" presId="urn:microsoft.com/office/officeart/2005/8/layout/hierarchy1"/>
    <dgm:cxn modelId="{3F9D7314-78E5-4B33-B688-F215E5C968E2}" type="presParOf" srcId="{7C994F59-28E4-4AC1-AEC5-8354E9F3F8DB}" destId="{1050C140-A26D-4A89-9270-5C6E807ADD7C}" srcOrd="0" destOrd="0" presId="urn:microsoft.com/office/officeart/2005/8/layout/hierarchy1"/>
    <dgm:cxn modelId="{DE13E2C8-CDFD-41A6-86CF-EED3DD709463}" type="presParOf" srcId="{7C994F59-28E4-4AC1-AEC5-8354E9F3F8DB}" destId="{D2E31DCA-7D87-4600-BDF2-4BA7D1BF5FF8}" srcOrd="1" destOrd="0" presId="urn:microsoft.com/office/officeart/2005/8/layout/hierarchy1"/>
    <dgm:cxn modelId="{C52AE82C-3B2F-47C4-A1DC-AFDBB44C7B20}" type="presParOf" srcId="{DD6AF4DC-E9F6-4C98-8D90-CBC46C63FA09}" destId="{4DB8677E-D367-43EA-88FB-B2559EE67192}" srcOrd="1" destOrd="0" presId="urn:microsoft.com/office/officeart/2005/8/layout/hierarchy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98E5729-038A-4D3E-9187-7AD356809E2A}"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s-PE"/>
        </a:p>
      </dgm:t>
    </dgm:pt>
    <dgm:pt modelId="{3BA804A2-D901-46AA-8D0C-DFDA42C65ACE}">
      <dgm:prSet phldrT="[Texto]"/>
      <dgm:spPr/>
      <dgm:t>
        <a:bodyPr/>
        <a:lstStyle/>
        <a:p>
          <a:pPr algn="just"/>
          <a:r>
            <a:rPr lang="es-ES" dirty="0">
              <a:latin typeface="Poppins" panose="020B0604020202020204" charset="0"/>
              <a:cs typeface="Poppins" panose="020B0604020202020204" charset="0"/>
            </a:rPr>
            <a:t>Estudiantes acompañados oportunamente y de acuerdo a sus necesidades.</a:t>
          </a:r>
          <a:endParaRPr lang="es-PE" dirty="0">
            <a:latin typeface="Poppins" panose="020B0604020202020204" charset="0"/>
            <a:cs typeface="Poppins" panose="020B0604020202020204" charset="0"/>
          </a:endParaRPr>
        </a:p>
      </dgm:t>
    </dgm:pt>
    <dgm:pt modelId="{C69C37B0-4C41-4BBD-A943-8990285BD4F3}" type="parTrans" cxnId="{B6067326-C8B4-4F25-86B6-4E246A476753}">
      <dgm:prSet/>
      <dgm:spPr/>
      <dgm:t>
        <a:bodyPr/>
        <a:lstStyle/>
        <a:p>
          <a:endParaRPr lang="es-PE"/>
        </a:p>
      </dgm:t>
    </dgm:pt>
    <dgm:pt modelId="{2BA7EC4B-A697-436E-B885-92B5BB7FDC05}" type="sibTrans" cxnId="{B6067326-C8B4-4F25-86B6-4E246A476753}">
      <dgm:prSet/>
      <dgm:spPr/>
      <dgm:t>
        <a:bodyPr/>
        <a:lstStyle/>
        <a:p>
          <a:endParaRPr lang="es-PE"/>
        </a:p>
      </dgm:t>
    </dgm:pt>
    <dgm:pt modelId="{958A4B27-AE19-4410-AD6F-24268A04BDCB}">
      <dgm:prSet phldrT="[Texto]"/>
      <dgm:spPr/>
      <dgm:t>
        <a:bodyPr/>
        <a:lstStyle/>
        <a:p>
          <a:pPr algn="just"/>
          <a:r>
            <a:rPr lang="es-ES" dirty="0">
              <a:latin typeface="Poppins" panose="020B0604020202020204" charset="0"/>
              <a:cs typeface="Poppins" panose="020B0604020202020204" charset="0"/>
            </a:rPr>
            <a:t>Familias involucrados y fortalecidos en sus competencias parentales.</a:t>
          </a:r>
          <a:endParaRPr lang="es-PE" dirty="0">
            <a:latin typeface="Poppins" panose="020B0604020202020204" charset="0"/>
            <a:cs typeface="Poppins" panose="020B0604020202020204" charset="0"/>
          </a:endParaRPr>
        </a:p>
      </dgm:t>
    </dgm:pt>
    <dgm:pt modelId="{473AF3C0-4A80-4AF4-912D-ED7929DE2234}" type="parTrans" cxnId="{42D72ABE-9108-4FFD-A2E5-2886A1ACEB79}">
      <dgm:prSet/>
      <dgm:spPr/>
      <dgm:t>
        <a:bodyPr/>
        <a:lstStyle/>
        <a:p>
          <a:endParaRPr lang="es-PE"/>
        </a:p>
      </dgm:t>
    </dgm:pt>
    <dgm:pt modelId="{5FBD35A7-D061-46D8-967B-E611D004E1A0}" type="sibTrans" cxnId="{42D72ABE-9108-4FFD-A2E5-2886A1ACEB79}">
      <dgm:prSet/>
      <dgm:spPr/>
      <dgm:t>
        <a:bodyPr/>
        <a:lstStyle/>
        <a:p>
          <a:endParaRPr lang="es-PE"/>
        </a:p>
      </dgm:t>
    </dgm:pt>
    <dgm:pt modelId="{96903A14-9658-4AC2-91C0-8362CA8309AF}">
      <dgm:prSet phldrT="[Texto]"/>
      <dgm:spPr/>
      <dgm:t>
        <a:bodyPr/>
        <a:lstStyle/>
        <a:p>
          <a:pPr algn="just"/>
          <a:r>
            <a:rPr lang="es-ES" dirty="0"/>
            <a:t>Especialistas de tutoría de las DRE/GRE y UGEL fortalecidos acompañan a las IIEE.</a:t>
          </a:r>
          <a:endParaRPr lang="es-PE" dirty="0"/>
        </a:p>
      </dgm:t>
    </dgm:pt>
    <dgm:pt modelId="{CC6E7F44-6C4D-4D64-980E-B4DC85BC9B61}" type="parTrans" cxnId="{13545FFA-D467-4402-AAF6-EAE19A884812}">
      <dgm:prSet/>
      <dgm:spPr/>
      <dgm:t>
        <a:bodyPr/>
        <a:lstStyle/>
        <a:p>
          <a:endParaRPr lang="es-PE"/>
        </a:p>
      </dgm:t>
    </dgm:pt>
    <dgm:pt modelId="{B578B765-9874-48CE-816E-420D7AD44DA4}" type="sibTrans" cxnId="{13545FFA-D467-4402-AAF6-EAE19A884812}">
      <dgm:prSet/>
      <dgm:spPr/>
      <dgm:t>
        <a:bodyPr/>
        <a:lstStyle/>
        <a:p>
          <a:endParaRPr lang="es-PE"/>
        </a:p>
      </dgm:t>
    </dgm:pt>
    <dgm:pt modelId="{3385919D-A374-4865-AC0D-6042518AEB70}">
      <dgm:prSet/>
      <dgm:spPr/>
      <dgm:t>
        <a:bodyPr/>
        <a:lstStyle/>
        <a:p>
          <a:pPr algn="just"/>
          <a:r>
            <a:rPr lang="es-ES" dirty="0">
              <a:latin typeface="Poppins" panose="020B0604020202020204" charset="0"/>
              <a:cs typeface="Poppins" panose="020B0604020202020204" charset="0"/>
            </a:rPr>
            <a:t>Docentes sensibilizados y capacitados para acompañar socioafectivamente a sus estudiantes a través de la TOE.</a:t>
          </a:r>
          <a:endParaRPr lang="es-PE" dirty="0">
            <a:latin typeface="Poppins" panose="020B0604020202020204" charset="0"/>
            <a:cs typeface="Poppins" panose="020B0604020202020204" charset="0"/>
          </a:endParaRPr>
        </a:p>
      </dgm:t>
    </dgm:pt>
    <dgm:pt modelId="{9044DF24-16AD-4141-AE7B-EF2B0C82DBA9}" type="parTrans" cxnId="{2A3207F5-EA2A-4282-A8C6-019330DC5F2D}">
      <dgm:prSet/>
      <dgm:spPr/>
      <dgm:t>
        <a:bodyPr/>
        <a:lstStyle/>
        <a:p>
          <a:endParaRPr lang="es-PE"/>
        </a:p>
      </dgm:t>
    </dgm:pt>
    <dgm:pt modelId="{38B0073D-EA51-4C59-9830-83C975D30FEA}" type="sibTrans" cxnId="{2A3207F5-EA2A-4282-A8C6-019330DC5F2D}">
      <dgm:prSet/>
      <dgm:spPr/>
      <dgm:t>
        <a:bodyPr/>
        <a:lstStyle/>
        <a:p>
          <a:endParaRPr lang="es-PE"/>
        </a:p>
      </dgm:t>
    </dgm:pt>
    <dgm:pt modelId="{078582D6-DE93-40D6-92C0-2A1B77442FA1}">
      <dgm:prSet/>
      <dgm:spPr/>
      <dgm:t>
        <a:bodyPr/>
        <a:lstStyle/>
        <a:p>
          <a:pPr algn="just"/>
          <a:r>
            <a:rPr lang="es-ES" dirty="0">
              <a:latin typeface="Poppins" panose="020B0604020202020204" charset="0"/>
              <a:cs typeface="Poppins" panose="020B0604020202020204" charset="0"/>
            </a:rPr>
            <a:t>Directivos y Comités de Gestión del Bienestar empoderados para gestionar la tutoría. </a:t>
          </a:r>
          <a:endParaRPr lang="es-PE" dirty="0">
            <a:latin typeface="Poppins" panose="020B0604020202020204" charset="0"/>
            <a:cs typeface="Poppins" panose="020B0604020202020204" charset="0"/>
          </a:endParaRPr>
        </a:p>
      </dgm:t>
    </dgm:pt>
    <dgm:pt modelId="{F4E2BEF6-1400-4E24-ADC5-AE17DFED1730}" type="parTrans" cxnId="{70C34797-04B9-4082-9008-8353FA22D584}">
      <dgm:prSet/>
      <dgm:spPr/>
      <dgm:t>
        <a:bodyPr/>
        <a:lstStyle/>
        <a:p>
          <a:endParaRPr lang="es-PE"/>
        </a:p>
      </dgm:t>
    </dgm:pt>
    <dgm:pt modelId="{C44E7080-C601-45BB-B362-8A6B3A03A6A2}" type="sibTrans" cxnId="{70C34797-04B9-4082-9008-8353FA22D584}">
      <dgm:prSet/>
      <dgm:spPr/>
      <dgm:t>
        <a:bodyPr/>
        <a:lstStyle/>
        <a:p>
          <a:endParaRPr lang="es-PE"/>
        </a:p>
      </dgm:t>
    </dgm:pt>
    <dgm:pt modelId="{11D9E2C8-6E8C-427C-A04F-AA316D00A9A6}">
      <dgm:prSet/>
      <dgm:spPr/>
      <dgm:t>
        <a:bodyPr/>
        <a:lstStyle/>
        <a:p>
          <a:pPr algn="just"/>
          <a:r>
            <a:rPr lang="es-ES" dirty="0">
              <a:solidFill>
                <a:schemeClr val="tx1"/>
              </a:solidFill>
              <a:latin typeface="Poppins" panose="020B0604020202020204" charset="0"/>
              <a:cs typeface="Poppins" panose="020B0604020202020204" charset="0"/>
            </a:rPr>
            <a:t>Equipos de bienestar local y regional desarrollan actividades articuladas para promover el bienestar socioemocional.</a:t>
          </a:r>
          <a:endParaRPr lang="es-PE" dirty="0">
            <a:solidFill>
              <a:schemeClr val="tx1"/>
            </a:solidFill>
            <a:latin typeface="Poppins" panose="020B0604020202020204" charset="0"/>
            <a:cs typeface="Poppins" panose="020B0604020202020204" charset="0"/>
          </a:endParaRPr>
        </a:p>
      </dgm:t>
    </dgm:pt>
    <dgm:pt modelId="{821949CE-EEDE-4D5E-80D9-83D2564AAB10}" type="parTrans" cxnId="{D05D4ECA-86F9-44AC-8B09-2D972BB26551}">
      <dgm:prSet/>
      <dgm:spPr/>
      <dgm:t>
        <a:bodyPr/>
        <a:lstStyle/>
        <a:p>
          <a:endParaRPr lang="es-PE"/>
        </a:p>
      </dgm:t>
    </dgm:pt>
    <dgm:pt modelId="{68F4958A-DDB8-4D04-BEAA-40E11ECC9051}" type="sibTrans" cxnId="{D05D4ECA-86F9-44AC-8B09-2D972BB26551}">
      <dgm:prSet/>
      <dgm:spPr/>
      <dgm:t>
        <a:bodyPr/>
        <a:lstStyle/>
        <a:p>
          <a:endParaRPr lang="es-PE"/>
        </a:p>
      </dgm:t>
    </dgm:pt>
    <dgm:pt modelId="{31B9CD7F-BB2F-4F27-A25D-6A32DA96C302}" type="pres">
      <dgm:prSet presAssocID="{798E5729-038A-4D3E-9187-7AD356809E2A}" presName="Name0" presStyleCnt="0">
        <dgm:presLayoutVars>
          <dgm:dir/>
          <dgm:resizeHandles val="exact"/>
        </dgm:presLayoutVars>
      </dgm:prSet>
      <dgm:spPr/>
    </dgm:pt>
    <dgm:pt modelId="{841FCA75-DE1F-4DD2-9715-529319886DDA}" type="pres">
      <dgm:prSet presAssocID="{3BA804A2-D901-46AA-8D0C-DFDA42C65ACE}" presName="composite" presStyleCnt="0"/>
      <dgm:spPr/>
    </dgm:pt>
    <dgm:pt modelId="{8FCA8C34-891A-4E06-BB72-8C154D30ED16}" type="pres">
      <dgm:prSet presAssocID="{3BA804A2-D901-46AA-8D0C-DFDA42C65ACE}" presName="rect1" presStyleLbl="trAlignAcc1" presStyleIdx="0" presStyleCnt="6" custScaleX="91041">
        <dgm:presLayoutVars>
          <dgm:bulletEnabled val="1"/>
        </dgm:presLayoutVars>
      </dgm:prSet>
      <dgm:spPr/>
    </dgm:pt>
    <dgm:pt modelId="{6780AF58-E43D-4436-A690-CBB3B13DA6E1}" type="pres">
      <dgm:prSet presAssocID="{3BA804A2-D901-46AA-8D0C-DFDA42C65ACE}" presName="rect2" presStyleLbl="fgImgPlace1" presStyleIdx="0" presStyleCnt="6" custScaleX="137391" custLinFactNeighborX="-13429" custLinFactNeighborY="10631"/>
      <dgm:spPr>
        <a:blipFill rotWithShape="1">
          <a:blip xmlns:r="http://schemas.openxmlformats.org/officeDocument/2006/relationships" r:embed="rId1"/>
          <a:stretch>
            <a:fillRect/>
          </a:stretch>
        </a:blipFill>
        <a:ln>
          <a:solidFill>
            <a:schemeClr val="accent1">
              <a:lumMod val="75000"/>
            </a:schemeClr>
          </a:solidFill>
        </a:ln>
      </dgm:spPr>
    </dgm:pt>
    <dgm:pt modelId="{FEE4805B-F0D8-4D80-8D03-68D94756E9EC}" type="pres">
      <dgm:prSet presAssocID="{2BA7EC4B-A697-436E-B885-92B5BB7FDC05}" presName="sibTrans" presStyleCnt="0"/>
      <dgm:spPr/>
    </dgm:pt>
    <dgm:pt modelId="{518AC587-6AB3-401B-9C75-4A9E8F23962A}" type="pres">
      <dgm:prSet presAssocID="{958A4B27-AE19-4410-AD6F-24268A04BDCB}" presName="composite" presStyleCnt="0"/>
      <dgm:spPr/>
    </dgm:pt>
    <dgm:pt modelId="{778357CA-10CD-4349-9138-EDDAB1625B6C}" type="pres">
      <dgm:prSet presAssocID="{958A4B27-AE19-4410-AD6F-24268A04BDCB}" presName="rect1" presStyleLbl="trAlignAcc1" presStyleIdx="1" presStyleCnt="6" custLinFactNeighborX="6451" custLinFactNeighborY="-666">
        <dgm:presLayoutVars>
          <dgm:bulletEnabled val="1"/>
        </dgm:presLayoutVars>
      </dgm:prSet>
      <dgm:spPr/>
    </dgm:pt>
    <dgm:pt modelId="{F0AC77F5-5263-481B-9843-35A48762A7FE}" type="pres">
      <dgm:prSet presAssocID="{958A4B27-AE19-4410-AD6F-24268A04BDCB}" presName="rect2" presStyleLbl="fgImgPlace1" presStyleIdx="1" presStyleCnt="6" custScaleX="145350" custScaleY="91941" custLinFactNeighborX="-8320" custLinFactNeighborY="11551"/>
      <dgm:spPr>
        <a:blipFill rotWithShape="1">
          <a:blip xmlns:r="http://schemas.openxmlformats.org/officeDocument/2006/relationships" r:embed="rId2"/>
          <a:stretch>
            <a:fillRect/>
          </a:stretch>
        </a:blipFill>
        <a:ln>
          <a:solidFill>
            <a:schemeClr val="accent1">
              <a:lumMod val="75000"/>
            </a:schemeClr>
          </a:solidFill>
        </a:ln>
      </dgm:spPr>
    </dgm:pt>
    <dgm:pt modelId="{D17B4A62-2590-4994-8539-417E3C1D0E39}" type="pres">
      <dgm:prSet presAssocID="{5FBD35A7-D061-46D8-967B-E611D004E1A0}" presName="sibTrans" presStyleCnt="0"/>
      <dgm:spPr/>
    </dgm:pt>
    <dgm:pt modelId="{C01E9D8F-099D-4A90-B893-DF63306983C2}" type="pres">
      <dgm:prSet presAssocID="{3385919D-A374-4865-AC0D-6042518AEB70}" presName="composite" presStyleCnt="0"/>
      <dgm:spPr/>
    </dgm:pt>
    <dgm:pt modelId="{2380B3AE-8E24-4FF3-ADE3-399A917C8A93}" type="pres">
      <dgm:prSet presAssocID="{3385919D-A374-4865-AC0D-6042518AEB70}" presName="rect1" presStyleLbl="trAlignAcc1" presStyleIdx="2" presStyleCnt="6" custScaleX="88913">
        <dgm:presLayoutVars>
          <dgm:bulletEnabled val="1"/>
        </dgm:presLayoutVars>
      </dgm:prSet>
      <dgm:spPr/>
    </dgm:pt>
    <dgm:pt modelId="{3F5DA56F-DCA6-4490-8C2E-977C294DCCC1}" type="pres">
      <dgm:prSet presAssocID="{3385919D-A374-4865-AC0D-6042518AEB70}" presName="rect2" presStyleLbl="fgImgPlace1" presStyleIdx="2" presStyleCnt="6" custScaleX="138615" custLinFactNeighborX="-15004" custLinFactNeighborY="11367"/>
      <dgm:spPr>
        <a:blipFill rotWithShape="1">
          <a:blip xmlns:r="http://schemas.openxmlformats.org/officeDocument/2006/relationships" r:embed="rId3"/>
          <a:stretch>
            <a:fillRect/>
          </a:stretch>
        </a:blipFill>
        <a:ln>
          <a:solidFill>
            <a:schemeClr val="accent1">
              <a:lumMod val="75000"/>
            </a:schemeClr>
          </a:solidFill>
        </a:ln>
      </dgm:spPr>
    </dgm:pt>
    <dgm:pt modelId="{C429DE73-8D80-4846-85E8-D34689D5E162}" type="pres">
      <dgm:prSet presAssocID="{38B0073D-EA51-4C59-9830-83C975D30FEA}" presName="sibTrans" presStyleCnt="0"/>
      <dgm:spPr/>
    </dgm:pt>
    <dgm:pt modelId="{EFD32357-C336-4C5A-A157-4ECC2021D068}" type="pres">
      <dgm:prSet presAssocID="{078582D6-DE93-40D6-92C0-2A1B77442FA1}" presName="composite" presStyleCnt="0"/>
      <dgm:spPr/>
    </dgm:pt>
    <dgm:pt modelId="{E056A383-B5C2-4EE3-847E-57E71716ADF1}" type="pres">
      <dgm:prSet presAssocID="{078582D6-DE93-40D6-92C0-2A1B77442FA1}" presName="rect1" presStyleLbl="trAlignAcc1" presStyleIdx="3" presStyleCnt="6" custLinFactNeighborX="6868" custLinFactNeighborY="-2509">
        <dgm:presLayoutVars>
          <dgm:bulletEnabled val="1"/>
        </dgm:presLayoutVars>
      </dgm:prSet>
      <dgm:spPr/>
    </dgm:pt>
    <dgm:pt modelId="{E428AAAF-51F0-4274-9086-E4840EA98A3C}" type="pres">
      <dgm:prSet presAssocID="{078582D6-DE93-40D6-92C0-2A1B77442FA1}" presName="rect2" presStyleLbl="fgImgPlace1" presStyleIdx="3" presStyleCnt="6" custScaleX="144717" custLinFactNeighborX="-7062" custLinFactNeighborY="7299"/>
      <dgm:spPr>
        <a:blipFill rotWithShape="1">
          <a:blip xmlns:r="http://schemas.openxmlformats.org/officeDocument/2006/relationships" r:embed="rId4"/>
          <a:stretch>
            <a:fillRect/>
          </a:stretch>
        </a:blipFill>
        <a:ln>
          <a:solidFill>
            <a:schemeClr val="accent1">
              <a:lumMod val="75000"/>
            </a:schemeClr>
          </a:solidFill>
        </a:ln>
      </dgm:spPr>
    </dgm:pt>
    <dgm:pt modelId="{FD01D5A0-A6E3-4460-B905-C1796841A0E9}" type="pres">
      <dgm:prSet presAssocID="{C44E7080-C601-45BB-B362-8A6B3A03A6A2}" presName="sibTrans" presStyleCnt="0"/>
      <dgm:spPr/>
    </dgm:pt>
    <dgm:pt modelId="{6530FF52-B966-4B96-A8BE-4C6497923575}" type="pres">
      <dgm:prSet presAssocID="{96903A14-9658-4AC2-91C0-8362CA8309AF}" presName="composite" presStyleCnt="0"/>
      <dgm:spPr/>
    </dgm:pt>
    <dgm:pt modelId="{1CC28E5D-D148-4B54-A7DE-9C14E1AF4293}" type="pres">
      <dgm:prSet presAssocID="{96903A14-9658-4AC2-91C0-8362CA8309AF}" presName="rect1" presStyleLbl="trAlignAcc1" presStyleIdx="4" presStyleCnt="6" custScaleX="91602">
        <dgm:presLayoutVars>
          <dgm:bulletEnabled val="1"/>
        </dgm:presLayoutVars>
      </dgm:prSet>
      <dgm:spPr/>
    </dgm:pt>
    <dgm:pt modelId="{204B66DC-B603-434E-9725-CD16CF8D1C40}" type="pres">
      <dgm:prSet presAssocID="{96903A14-9658-4AC2-91C0-8362CA8309AF}" presName="rect2" presStyleLbl="fgImgPlace1" presStyleIdx="4" presStyleCnt="6" custScaleX="140471" custLinFactNeighborX="-15113" custLinFactNeighborY="7227"/>
      <dgm:spPr>
        <a:blipFill rotWithShape="1">
          <a:blip xmlns:r="http://schemas.openxmlformats.org/officeDocument/2006/relationships" r:embed="rId5"/>
          <a:stretch>
            <a:fillRect/>
          </a:stretch>
        </a:blipFill>
        <a:ln>
          <a:solidFill>
            <a:schemeClr val="accent1">
              <a:lumMod val="75000"/>
            </a:schemeClr>
          </a:solidFill>
        </a:ln>
      </dgm:spPr>
    </dgm:pt>
    <dgm:pt modelId="{9AF9FFB4-A183-4D46-B5A3-A44411D7796F}" type="pres">
      <dgm:prSet presAssocID="{B578B765-9874-48CE-816E-420D7AD44DA4}" presName="sibTrans" presStyleCnt="0"/>
      <dgm:spPr/>
    </dgm:pt>
    <dgm:pt modelId="{6FF36B0A-20A6-4954-B7BF-83D39CF6521C}" type="pres">
      <dgm:prSet presAssocID="{11D9E2C8-6E8C-427C-A04F-AA316D00A9A6}" presName="composite" presStyleCnt="0"/>
      <dgm:spPr/>
    </dgm:pt>
    <dgm:pt modelId="{6518EC60-85F5-4062-A587-2774F0B362C8}" type="pres">
      <dgm:prSet presAssocID="{11D9E2C8-6E8C-427C-A04F-AA316D00A9A6}" presName="rect1" presStyleLbl="trAlignAcc1" presStyleIdx="5" presStyleCnt="6" custLinFactNeighborX="6868">
        <dgm:presLayoutVars>
          <dgm:bulletEnabled val="1"/>
        </dgm:presLayoutVars>
      </dgm:prSet>
      <dgm:spPr/>
    </dgm:pt>
    <dgm:pt modelId="{357D1345-EF5A-4D47-92EF-9157658E6749}" type="pres">
      <dgm:prSet presAssocID="{11D9E2C8-6E8C-427C-A04F-AA316D00A9A6}" presName="rect2" presStyleLbl="fgImgPlace1" presStyleIdx="5" presStyleCnt="6" custScaleX="141109" custLinFactNeighborX="-552" custLinFactNeighborY="9545"/>
      <dgm:spPr>
        <a:blipFill rotWithShape="1">
          <a:blip xmlns:r="http://schemas.openxmlformats.org/officeDocument/2006/relationships" r:embed="rId6"/>
          <a:stretch>
            <a:fillRect/>
          </a:stretch>
        </a:blipFill>
        <a:ln>
          <a:solidFill>
            <a:schemeClr val="accent1">
              <a:lumMod val="75000"/>
            </a:schemeClr>
          </a:solidFill>
        </a:ln>
      </dgm:spPr>
    </dgm:pt>
  </dgm:ptLst>
  <dgm:cxnLst>
    <dgm:cxn modelId="{91146304-9B2E-4D5F-82D7-14B692FD0A92}" type="presOf" srcId="{3385919D-A374-4865-AC0D-6042518AEB70}" destId="{2380B3AE-8E24-4FF3-ADE3-399A917C8A93}" srcOrd="0" destOrd="0" presId="urn:microsoft.com/office/officeart/2008/layout/PictureStrips"/>
    <dgm:cxn modelId="{390C160C-1EC9-4187-A8D0-7614E33F484A}" type="presOf" srcId="{958A4B27-AE19-4410-AD6F-24268A04BDCB}" destId="{778357CA-10CD-4349-9138-EDDAB1625B6C}" srcOrd="0" destOrd="0" presId="urn:microsoft.com/office/officeart/2008/layout/PictureStrips"/>
    <dgm:cxn modelId="{B6067326-C8B4-4F25-86B6-4E246A476753}" srcId="{798E5729-038A-4D3E-9187-7AD356809E2A}" destId="{3BA804A2-D901-46AA-8D0C-DFDA42C65ACE}" srcOrd="0" destOrd="0" parTransId="{C69C37B0-4C41-4BBD-A943-8990285BD4F3}" sibTransId="{2BA7EC4B-A697-436E-B885-92B5BB7FDC05}"/>
    <dgm:cxn modelId="{98BB1864-962A-472F-BD23-5212FAF6DFAC}" type="presOf" srcId="{078582D6-DE93-40D6-92C0-2A1B77442FA1}" destId="{E056A383-B5C2-4EE3-847E-57E71716ADF1}" srcOrd="0" destOrd="0" presId="urn:microsoft.com/office/officeart/2008/layout/PictureStrips"/>
    <dgm:cxn modelId="{5036C746-22CB-4556-A650-D5F84BC8C63D}" type="presOf" srcId="{798E5729-038A-4D3E-9187-7AD356809E2A}" destId="{31B9CD7F-BB2F-4F27-A25D-6A32DA96C302}" srcOrd="0" destOrd="0" presId="urn:microsoft.com/office/officeart/2008/layout/PictureStrips"/>
    <dgm:cxn modelId="{2D6A9F86-08C4-49FF-8D67-C348CB85B9FF}" type="presOf" srcId="{3BA804A2-D901-46AA-8D0C-DFDA42C65ACE}" destId="{8FCA8C34-891A-4E06-BB72-8C154D30ED16}" srcOrd="0" destOrd="0" presId="urn:microsoft.com/office/officeart/2008/layout/PictureStrips"/>
    <dgm:cxn modelId="{7C7FDC96-52FC-429C-A9A5-D0DAA66B5CC5}" type="presOf" srcId="{96903A14-9658-4AC2-91C0-8362CA8309AF}" destId="{1CC28E5D-D148-4B54-A7DE-9C14E1AF4293}" srcOrd="0" destOrd="0" presId="urn:microsoft.com/office/officeart/2008/layout/PictureStrips"/>
    <dgm:cxn modelId="{70C34797-04B9-4082-9008-8353FA22D584}" srcId="{798E5729-038A-4D3E-9187-7AD356809E2A}" destId="{078582D6-DE93-40D6-92C0-2A1B77442FA1}" srcOrd="3" destOrd="0" parTransId="{F4E2BEF6-1400-4E24-ADC5-AE17DFED1730}" sibTransId="{C44E7080-C601-45BB-B362-8A6B3A03A6A2}"/>
    <dgm:cxn modelId="{42D72ABE-9108-4FFD-A2E5-2886A1ACEB79}" srcId="{798E5729-038A-4D3E-9187-7AD356809E2A}" destId="{958A4B27-AE19-4410-AD6F-24268A04BDCB}" srcOrd="1" destOrd="0" parTransId="{473AF3C0-4A80-4AF4-912D-ED7929DE2234}" sibTransId="{5FBD35A7-D061-46D8-967B-E611D004E1A0}"/>
    <dgm:cxn modelId="{D05D4ECA-86F9-44AC-8B09-2D972BB26551}" srcId="{798E5729-038A-4D3E-9187-7AD356809E2A}" destId="{11D9E2C8-6E8C-427C-A04F-AA316D00A9A6}" srcOrd="5" destOrd="0" parTransId="{821949CE-EEDE-4D5E-80D9-83D2564AAB10}" sibTransId="{68F4958A-DDB8-4D04-BEAA-40E11ECC9051}"/>
    <dgm:cxn modelId="{755CC4D5-F908-49D2-8467-D5625CB14F50}" type="presOf" srcId="{11D9E2C8-6E8C-427C-A04F-AA316D00A9A6}" destId="{6518EC60-85F5-4062-A587-2774F0B362C8}" srcOrd="0" destOrd="0" presId="urn:microsoft.com/office/officeart/2008/layout/PictureStrips"/>
    <dgm:cxn modelId="{2A3207F5-EA2A-4282-A8C6-019330DC5F2D}" srcId="{798E5729-038A-4D3E-9187-7AD356809E2A}" destId="{3385919D-A374-4865-AC0D-6042518AEB70}" srcOrd="2" destOrd="0" parTransId="{9044DF24-16AD-4141-AE7B-EF2B0C82DBA9}" sibTransId="{38B0073D-EA51-4C59-9830-83C975D30FEA}"/>
    <dgm:cxn modelId="{13545FFA-D467-4402-AAF6-EAE19A884812}" srcId="{798E5729-038A-4D3E-9187-7AD356809E2A}" destId="{96903A14-9658-4AC2-91C0-8362CA8309AF}" srcOrd="4" destOrd="0" parTransId="{CC6E7F44-6C4D-4D64-980E-B4DC85BC9B61}" sibTransId="{B578B765-9874-48CE-816E-420D7AD44DA4}"/>
    <dgm:cxn modelId="{0C7B61FC-8068-4377-8145-0497EF853E70}" type="presParOf" srcId="{31B9CD7F-BB2F-4F27-A25D-6A32DA96C302}" destId="{841FCA75-DE1F-4DD2-9715-529319886DDA}" srcOrd="0" destOrd="0" presId="urn:microsoft.com/office/officeart/2008/layout/PictureStrips"/>
    <dgm:cxn modelId="{D7AB9D70-9F2E-457C-A055-B391BEBD109F}" type="presParOf" srcId="{841FCA75-DE1F-4DD2-9715-529319886DDA}" destId="{8FCA8C34-891A-4E06-BB72-8C154D30ED16}" srcOrd="0" destOrd="0" presId="urn:microsoft.com/office/officeart/2008/layout/PictureStrips"/>
    <dgm:cxn modelId="{6E01AD0F-A008-4D74-9ED2-A943C051AD64}" type="presParOf" srcId="{841FCA75-DE1F-4DD2-9715-529319886DDA}" destId="{6780AF58-E43D-4436-A690-CBB3B13DA6E1}" srcOrd="1" destOrd="0" presId="urn:microsoft.com/office/officeart/2008/layout/PictureStrips"/>
    <dgm:cxn modelId="{D8B8061D-B1F2-4CDF-8980-B6FA724B338E}" type="presParOf" srcId="{31B9CD7F-BB2F-4F27-A25D-6A32DA96C302}" destId="{FEE4805B-F0D8-4D80-8D03-68D94756E9EC}" srcOrd="1" destOrd="0" presId="urn:microsoft.com/office/officeart/2008/layout/PictureStrips"/>
    <dgm:cxn modelId="{2538DFF1-B548-4F83-BAA9-FAC82BCC1E87}" type="presParOf" srcId="{31B9CD7F-BB2F-4F27-A25D-6A32DA96C302}" destId="{518AC587-6AB3-401B-9C75-4A9E8F23962A}" srcOrd="2" destOrd="0" presId="urn:microsoft.com/office/officeart/2008/layout/PictureStrips"/>
    <dgm:cxn modelId="{2B68180F-8439-487F-97FA-FEA8DA78744F}" type="presParOf" srcId="{518AC587-6AB3-401B-9C75-4A9E8F23962A}" destId="{778357CA-10CD-4349-9138-EDDAB1625B6C}" srcOrd="0" destOrd="0" presId="urn:microsoft.com/office/officeart/2008/layout/PictureStrips"/>
    <dgm:cxn modelId="{9E50E173-6932-42B9-AE06-05BB5C6C3F1E}" type="presParOf" srcId="{518AC587-6AB3-401B-9C75-4A9E8F23962A}" destId="{F0AC77F5-5263-481B-9843-35A48762A7FE}" srcOrd="1" destOrd="0" presId="urn:microsoft.com/office/officeart/2008/layout/PictureStrips"/>
    <dgm:cxn modelId="{411FFA66-7853-416F-92DF-4B0587752C47}" type="presParOf" srcId="{31B9CD7F-BB2F-4F27-A25D-6A32DA96C302}" destId="{D17B4A62-2590-4994-8539-417E3C1D0E39}" srcOrd="3" destOrd="0" presId="urn:microsoft.com/office/officeart/2008/layout/PictureStrips"/>
    <dgm:cxn modelId="{7845AAD3-84A6-4ECC-BBCA-ABAB3EC7E478}" type="presParOf" srcId="{31B9CD7F-BB2F-4F27-A25D-6A32DA96C302}" destId="{C01E9D8F-099D-4A90-B893-DF63306983C2}" srcOrd="4" destOrd="0" presId="urn:microsoft.com/office/officeart/2008/layout/PictureStrips"/>
    <dgm:cxn modelId="{AF04CC4D-AA57-4321-9CC9-65F0540B480E}" type="presParOf" srcId="{C01E9D8F-099D-4A90-B893-DF63306983C2}" destId="{2380B3AE-8E24-4FF3-ADE3-399A917C8A93}" srcOrd="0" destOrd="0" presId="urn:microsoft.com/office/officeart/2008/layout/PictureStrips"/>
    <dgm:cxn modelId="{81EAC732-F492-46E3-90D9-3CD6F7076266}" type="presParOf" srcId="{C01E9D8F-099D-4A90-B893-DF63306983C2}" destId="{3F5DA56F-DCA6-4490-8C2E-977C294DCCC1}" srcOrd="1" destOrd="0" presId="urn:microsoft.com/office/officeart/2008/layout/PictureStrips"/>
    <dgm:cxn modelId="{EE6EA4EA-F55A-4DBF-878F-5E0DAD38F14D}" type="presParOf" srcId="{31B9CD7F-BB2F-4F27-A25D-6A32DA96C302}" destId="{C429DE73-8D80-4846-85E8-D34689D5E162}" srcOrd="5" destOrd="0" presId="urn:microsoft.com/office/officeart/2008/layout/PictureStrips"/>
    <dgm:cxn modelId="{B416140B-C308-4465-ABBF-EF19831C0D5F}" type="presParOf" srcId="{31B9CD7F-BB2F-4F27-A25D-6A32DA96C302}" destId="{EFD32357-C336-4C5A-A157-4ECC2021D068}" srcOrd="6" destOrd="0" presId="urn:microsoft.com/office/officeart/2008/layout/PictureStrips"/>
    <dgm:cxn modelId="{9D089D04-7979-43D1-BBBA-ED033DD44978}" type="presParOf" srcId="{EFD32357-C336-4C5A-A157-4ECC2021D068}" destId="{E056A383-B5C2-4EE3-847E-57E71716ADF1}" srcOrd="0" destOrd="0" presId="urn:microsoft.com/office/officeart/2008/layout/PictureStrips"/>
    <dgm:cxn modelId="{D6F022EA-3AF4-47F8-B6A0-BF8E1A337A11}" type="presParOf" srcId="{EFD32357-C336-4C5A-A157-4ECC2021D068}" destId="{E428AAAF-51F0-4274-9086-E4840EA98A3C}" srcOrd="1" destOrd="0" presId="urn:microsoft.com/office/officeart/2008/layout/PictureStrips"/>
    <dgm:cxn modelId="{F914EBE7-50DB-4928-9735-14FA68A915BA}" type="presParOf" srcId="{31B9CD7F-BB2F-4F27-A25D-6A32DA96C302}" destId="{FD01D5A0-A6E3-4460-B905-C1796841A0E9}" srcOrd="7" destOrd="0" presId="urn:microsoft.com/office/officeart/2008/layout/PictureStrips"/>
    <dgm:cxn modelId="{1B6F9270-5DCA-47D6-A40C-417F1F98680A}" type="presParOf" srcId="{31B9CD7F-BB2F-4F27-A25D-6A32DA96C302}" destId="{6530FF52-B966-4B96-A8BE-4C6497923575}" srcOrd="8" destOrd="0" presId="urn:microsoft.com/office/officeart/2008/layout/PictureStrips"/>
    <dgm:cxn modelId="{E42D62CD-7624-4018-9AC5-8B14A032BF16}" type="presParOf" srcId="{6530FF52-B966-4B96-A8BE-4C6497923575}" destId="{1CC28E5D-D148-4B54-A7DE-9C14E1AF4293}" srcOrd="0" destOrd="0" presId="urn:microsoft.com/office/officeart/2008/layout/PictureStrips"/>
    <dgm:cxn modelId="{3B9CE5D6-1DF0-4E39-AD18-70806B2CCB93}" type="presParOf" srcId="{6530FF52-B966-4B96-A8BE-4C6497923575}" destId="{204B66DC-B603-434E-9725-CD16CF8D1C40}" srcOrd="1" destOrd="0" presId="urn:microsoft.com/office/officeart/2008/layout/PictureStrips"/>
    <dgm:cxn modelId="{383FA68A-DA36-42C7-98D4-B2AA35900C39}" type="presParOf" srcId="{31B9CD7F-BB2F-4F27-A25D-6A32DA96C302}" destId="{9AF9FFB4-A183-4D46-B5A3-A44411D7796F}" srcOrd="9" destOrd="0" presId="urn:microsoft.com/office/officeart/2008/layout/PictureStrips"/>
    <dgm:cxn modelId="{609141F2-4B66-4F22-81BE-79A320157248}" type="presParOf" srcId="{31B9CD7F-BB2F-4F27-A25D-6A32DA96C302}" destId="{6FF36B0A-20A6-4954-B7BF-83D39CF6521C}" srcOrd="10" destOrd="0" presId="urn:microsoft.com/office/officeart/2008/layout/PictureStrips"/>
    <dgm:cxn modelId="{F4325B84-6A64-4B38-94C3-2B710B574739}" type="presParOf" srcId="{6FF36B0A-20A6-4954-B7BF-83D39CF6521C}" destId="{6518EC60-85F5-4062-A587-2774F0B362C8}" srcOrd="0" destOrd="0" presId="urn:microsoft.com/office/officeart/2008/layout/PictureStrips"/>
    <dgm:cxn modelId="{8C1F7B8C-AD3F-45EB-A8B9-AF3E40E1B139}" type="presParOf" srcId="{6FF36B0A-20A6-4954-B7BF-83D39CF6521C}" destId="{357D1345-EF5A-4D47-92EF-9157658E6749}" srcOrd="1" destOrd="0" presId="urn:microsoft.com/office/officeart/2008/layout/PictureStrip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958D29A-F339-4920-9257-028034740E45}" type="doc">
      <dgm:prSet loTypeId="urn:microsoft.com/office/officeart/2008/layout/AlternatingHexagons" loCatId="list" qsTypeId="urn:microsoft.com/office/officeart/2005/8/quickstyle/simple2" qsCatId="simple" csTypeId="urn:microsoft.com/office/officeart/2005/8/colors/colorful1" csCatId="colorful" phldr="1"/>
      <dgm:spPr/>
      <dgm:t>
        <a:bodyPr/>
        <a:lstStyle/>
        <a:p>
          <a:endParaRPr lang="es-PE"/>
        </a:p>
      </dgm:t>
    </dgm:pt>
    <dgm:pt modelId="{9AF94549-660D-4E46-9B86-2FD69D7D1985}">
      <dgm:prSet phldrT="[Texto]" custT="1"/>
      <dgm:spPr/>
      <dgm:t>
        <a:bodyPr/>
        <a:lstStyle/>
        <a:p>
          <a:r>
            <a:rPr lang="es-PE" sz="1100" b="1" kern="1200" dirty="0">
              <a:latin typeface="Poppins" pitchFamily="2" charset="77"/>
              <a:ea typeface="+mj-ea"/>
              <a:cs typeface="Poppins" pitchFamily="2" charset="77"/>
            </a:rPr>
            <a:t>Planificación</a:t>
          </a:r>
        </a:p>
      </dgm:t>
    </dgm:pt>
    <dgm:pt modelId="{3A7CF653-97CF-4F96-B364-94A6675E0BB9}" type="parTrans" cxnId="{92200A23-9B5F-4436-854F-40B77B9D380B}">
      <dgm:prSet/>
      <dgm:spPr/>
      <dgm:t>
        <a:bodyPr/>
        <a:lstStyle/>
        <a:p>
          <a:endParaRPr lang="es-PE" b="1">
            <a:effectLst>
              <a:outerShdw blurRad="38100" dist="38100" dir="2700000" algn="tl">
                <a:srgbClr val="000000">
                  <a:alpha val="43137"/>
                </a:srgbClr>
              </a:outerShdw>
            </a:effectLst>
          </a:endParaRPr>
        </a:p>
      </dgm:t>
    </dgm:pt>
    <dgm:pt modelId="{4F8610CF-6189-4B6C-9EA9-5533C5139852}" type="sibTrans" cxnId="{92200A23-9B5F-4436-854F-40B77B9D380B}">
      <dgm:prSet/>
      <dgm:spPr/>
      <dgm:t>
        <a:bodyPr/>
        <a:lstStyle/>
        <a:p>
          <a:endParaRPr lang="es-PE" b="1">
            <a:effectLst>
              <a:outerShdw blurRad="38100" dist="38100" dir="2700000" algn="tl">
                <a:srgbClr val="000000">
                  <a:alpha val="43137"/>
                </a:srgbClr>
              </a:outerShdw>
            </a:effectLst>
          </a:endParaRPr>
        </a:p>
      </dgm:t>
    </dgm:pt>
    <dgm:pt modelId="{DBCB6745-6CFD-40CA-8CC0-DA6373869AAD}">
      <dgm:prSet phldrT="[Texto]" custT="1"/>
      <dgm:spPr/>
      <dgm:t>
        <a:bodyPr/>
        <a:lstStyle/>
        <a:p>
          <a:r>
            <a:rPr lang="es-ES" sz="1400" b="1" kern="1200" dirty="0">
              <a:effectLst>
                <a:outerShdw blurRad="38100" dist="38100" dir="2700000" algn="tl">
                  <a:srgbClr val="000000">
                    <a:alpha val="43137"/>
                  </a:srgbClr>
                </a:outerShdw>
              </a:effectLst>
            </a:rPr>
            <a:t>Coordinación con IGED para trabajo articulado</a:t>
          </a:r>
          <a:endParaRPr lang="es-PE" sz="1400" b="1" kern="1200" dirty="0">
            <a:effectLst>
              <a:outerShdw blurRad="38100" dist="38100" dir="2700000" algn="tl">
                <a:srgbClr val="000000">
                  <a:alpha val="43137"/>
                </a:srgbClr>
              </a:outerShdw>
            </a:effectLst>
          </a:endParaRPr>
        </a:p>
      </dgm:t>
    </dgm:pt>
    <dgm:pt modelId="{C1B18160-D561-4096-984B-89B1712A1F4F}" type="parTrans" cxnId="{24792C81-F75D-43A1-A82E-A10A5582CAE5}">
      <dgm:prSet/>
      <dgm:spPr/>
      <dgm:t>
        <a:bodyPr/>
        <a:lstStyle/>
        <a:p>
          <a:endParaRPr lang="es-PE" b="1">
            <a:effectLst>
              <a:outerShdw blurRad="38100" dist="38100" dir="2700000" algn="tl">
                <a:srgbClr val="000000">
                  <a:alpha val="43137"/>
                </a:srgbClr>
              </a:outerShdw>
            </a:effectLst>
          </a:endParaRPr>
        </a:p>
      </dgm:t>
    </dgm:pt>
    <dgm:pt modelId="{33CD9A2B-D486-45E7-AEDB-8E15467CCEE0}" type="sibTrans" cxnId="{24792C81-F75D-43A1-A82E-A10A5582CAE5}">
      <dgm:prSet/>
      <dgm:spPr/>
      <dgm:t>
        <a:bodyPr/>
        <a:lstStyle/>
        <a:p>
          <a:endParaRPr lang="es-PE" b="1">
            <a:effectLst>
              <a:outerShdw blurRad="38100" dist="38100" dir="2700000" algn="tl">
                <a:srgbClr val="000000">
                  <a:alpha val="43137"/>
                </a:srgbClr>
              </a:outerShdw>
            </a:effectLst>
          </a:endParaRPr>
        </a:p>
      </dgm:t>
    </dgm:pt>
    <dgm:pt modelId="{96169052-6E47-48EE-9FAB-B560F3204D89}">
      <dgm:prSet phldrT="[Texto]" custT="1"/>
      <dgm:spPr/>
      <dgm:t>
        <a:bodyPr/>
        <a:lstStyle/>
        <a:p>
          <a:r>
            <a:rPr lang="es-PE" sz="1000" b="1" kern="1200" dirty="0">
              <a:latin typeface="Poppins" pitchFamily="2" charset="77"/>
              <a:ea typeface="+mj-ea"/>
              <a:cs typeface="Poppins" pitchFamily="2" charset="77"/>
            </a:rPr>
            <a:t>Fortalecimiento de capacidades </a:t>
          </a:r>
        </a:p>
      </dgm:t>
    </dgm:pt>
    <dgm:pt modelId="{777CDFED-707C-484C-9825-81B510FF7E8C}" type="parTrans" cxnId="{2F48B487-F60C-402E-9A9B-71305B16B64B}">
      <dgm:prSet/>
      <dgm:spPr/>
      <dgm:t>
        <a:bodyPr/>
        <a:lstStyle/>
        <a:p>
          <a:endParaRPr lang="es-PE" b="1">
            <a:effectLst>
              <a:outerShdw blurRad="38100" dist="38100" dir="2700000" algn="tl">
                <a:srgbClr val="000000">
                  <a:alpha val="43137"/>
                </a:srgbClr>
              </a:outerShdw>
            </a:effectLst>
          </a:endParaRPr>
        </a:p>
      </dgm:t>
    </dgm:pt>
    <dgm:pt modelId="{A4DD780C-7C2D-4418-9C3E-E030C0AAE95F}" type="sibTrans" cxnId="{2F48B487-F60C-402E-9A9B-71305B16B64B}">
      <dgm:prSet/>
      <dgm:spPr/>
      <dgm:t>
        <a:bodyPr/>
        <a:lstStyle/>
        <a:p>
          <a:endParaRPr lang="es-PE" b="1">
            <a:effectLst>
              <a:outerShdw blurRad="38100" dist="38100" dir="2700000" algn="tl">
                <a:srgbClr val="000000">
                  <a:alpha val="43137"/>
                </a:srgbClr>
              </a:outerShdw>
            </a:effectLst>
          </a:endParaRPr>
        </a:p>
      </dgm:t>
    </dgm:pt>
    <dgm:pt modelId="{E58C5A97-B2E8-4345-BF93-8105C21151DC}">
      <dgm:prSet phldrT="[Texto]" custT="1"/>
      <dgm:spPr/>
      <dgm:t>
        <a:bodyPr/>
        <a:lstStyle/>
        <a:p>
          <a:r>
            <a:rPr lang="es-PE" sz="1400" b="1" kern="1200" dirty="0">
              <a:effectLst>
                <a:outerShdw blurRad="38100" dist="38100" dir="2700000" algn="tl">
                  <a:srgbClr val="000000">
                    <a:alpha val="43137"/>
                  </a:srgbClr>
                </a:outerShdw>
              </a:effectLst>
            </a:rPr>
            <a:t>Ciclo de asistencias técnicas</a:t>
          </a:r>
        </a:p>
      </dgm:t>
    </dgm:pt>
    <dgm:pt modelId="{4A5D0282-43D4-4027-9E23-1B48D2E08BDE}" type="parTrans" cxnId="{3365D0B7-417F-4CFE-AA5A-15EBDB5315BC}">
      <dgm:prSet/>
      <dgm:spPr/>
      <dgm:t>
        <a:bodyPr/>
        <a:lstStyle/>
        <a:p>
          <a:endParaRPr lang="es-PE" b="1">
            <a:effectLst>
              <a:outerShdw blurRad="38100" dist="38100" dir="2700000" algn="tl">
                <a:srgbClr val="000000">
                  <a:alpha val="43137"/>
                </a:srgbClr>
              </a:outerShdw>
            </a:effectLst>
          </a:endParaRPr>
        </a:p>
      </dgm:t>
    </dgm:pt>
    <dgm:pt modelId="{926A4746-F5F7-4CF5-9E54-270A81084EF2}" type="sibTrans" cxnId="{3365D0B7-417F-4CFE-AA5A-15EBDB5315BC}">
      <dgm:prSet/>
      <dgm:spPr/>
      <dgm:t>
        <a:bodyPr/>
        <a:lstStyle/>
        <a:p>
          <a:endParaRPr lang="es-PE" b="1">
            <a:effectLst>
              <a:outerShdw blurRad="38100" dist="38100" dir="2700000" algn="tl">
                <a:srgbClr val="000000">
                  <a:alpha val="43137"/>
                </a:srgbClr>
              </a:outerShdw>
            </a:effectLst>
          </a:endParaRPr>
        </a:p>
      </dgm:t>
    </dgm:pt>
    <dgm:pt modelId="{A177F80B-3B59-4CCD-A518-2DA7C468C427}">
      <dgm:prSet phldrT="[Texto]" custT="1"/>
      <dgm:spPr/>
      <dgm:t>
        <a:bodyPr/>
        <a:lstStyle/>
        <a:p>
          <a:r>
            <a:rPr lang="es-PE" sz="1400" b="1" kern="1200">
              <a:latin typeface="Poppins" pitchFamily="2" charset="77"/>
              <a:ea typeface="+mj-ea"/>
              <a:cs typeface="Poppins" pitchFamily="2" charset="77"/>
            </a:rPr>
            <a:t>Monitoreo</a:t>
          </a:r>
          <a:endParaRPr lang="es-PE" sz="1400" b="1" kern="1200" dirty="0">
            <a:latin typeface="Poppins" pitchFamily="2" charset="77"/>
            <a:ea typeface="+mj-ea"/>
            <a:cs typeface="Poppins" pitchFamily="2" charset="77"/>
          </a:endParaRPr>
        </a:p>
      </dgm:t>
    </dgm:pt>
    <dgm:pt modelId="{5139F063-4B3D-4BFE-AB78-331967B3D9F5}" type="parTrans" cxnId="{A41E33B5-607A-4E1F-824A-7FDF9412EAD3}">
      <dgm:prSet/>
      <dgm:spPr/>
      <dgm:t>
        <a:bodyPr/>
        <a:lstStyle/>
        <a:p>
          <a:endParaRPr lang="es-PE" b="1">
            <a:effectLst>
              <a:outerShdw blurRad="38100" dist="38100" dir="2700000" algn="tl">
                <a:srgbClr val="000000">
                  <a:alpha val="43137"/>
                </a:srgbClr>
              </a:outerShdw>
            </a:effectLst>
          </a:endParaRPr>
        </a:p>
      </dgm:t>
    </dgm:pt>
    <dgm:pt modelId="{DC8CA679-7C11-4F7F-A710-19F214E98B07}" type="sibTrans" cxnId="{A41E33B5-607A-4E1F-824A-7FDF9412EAD3}">
      <dgm:prSet/>
      <dgm:spPr/>
      <dgm:t>
        <a:bodyPr/>
        <a:lstStyle/>
        <a:p>
          <a:endParaRPr lang="es-PE" b="1">
            <a:effectLst>
              <a:outerShdw blurRad="38100" dist="38100" dir="2700000" algn="tl">
                <a:srgbClr val="000000">
                  <a:alpha val="43137"/>
                </a:srgbClr>
              </a:outerShdw>
            </a:effectLst>
          </a:endParaRPr>
        </a:p>
      </dgm:t>
    </dgm:pt>
    <dgm:pt modelId="{7B00211D-C9F4-49C0-BC74-3D28656BD975}">
      <dgm:prSet phldrT="[Texto]" custT="1"/>
      <dgm:spPr/>
      <dgm:t>
        <a:bodyPr/>
        <a:lstStyle/>
        <a:p>
          <a:r>
            <a:rPr lang="es-PE" sz="1400" b="1" kern="1200" dirty="0">
              <a:effectLst>
                <a:outerShdw blurRad="38100" dist="38100" dir="2700000" algn="tl">
                  <a:srgbClr val="000000">
                    <a:alpha val="43137"/>
                  </a:srgbClr>
                </a:outerShdw>
              </a:effectLst>
            </a:rPr>
            <a:t>DRE/GRE, UGE e IIEE</a:t>
          </a:r>
        </a:p>
      </dgm:t>
    </dgm:pt>
    <dgm:pt modelId="{8BB6AC60-D221-4B0A-945C-C7BF7F80F5E7}" type="parTrans" cxnId="{5BCD5042-F994-4DB6-B4C9-7340B94267C4}">
      <dgm:prSet/>
      <dgm:spPr/>
      <dgm:t>
        <a:bodyPr/>
        <a:lstStyle/>
        <a:p>
          <a:endParaRPr lang="es-PE" b="1">
            <a:effectLst>
              <a:outerShdw blurRad="38100" dist="38100" dir="2700000" algn="tl">
                <a:srgbClr val="000000">
                  <a:alpha val="43137"/>
                </a:srgbClr>
              </a:outerShdw>
            </a:effectLst>
          </a:endParaRPr>
        </a:p>
      </dgm:t>
    </dgm:pt>
    <dgm:pt modelId="{6C3B52B3-2CD3-4BC9-83E5-D2B3742EF4AE}" type="sibTrans" cxnId="{5BCD5042-F994-4DB6-B4C9-7340B94267C4}">
      <dgm:prSet/>
      <dgm:spPr/>
      <dgm:t>
        <a:bodyPr/>
        <a:lstStyle/>
        <a:p>
          <a:endParaRPr lang="es-PE" b="1">
            <a:effectLst>
              <a:outerShdw blurRad="38100" dist="38100" dir="2700000" algn="tl">
                <a:srgbClr val="000000">
                  <a:alpha val="43137"/>
                </a:srgbClr>
              </a:outerShdw>
            </a:effectLst>
          </a:endParaRPr>
        </a:p>
      </dgm:t>
    </dgm:pt>
    <dgm:pt modelId="{FABB94FC-900B-40AC-AC33-A491A8EC34CD}" type="pres">
      <dgm:prSet presAssocID="{3958D29A-F339-4920-9257-028034740E45}" presName="Name0" presStyleCnt="0">
        <dgm:presLayoutVars>
          <dgm:chMax/>
          <dgm:chPref/>
          <dgm:dir/>
          <dgm:animLvl val="lvl"/>
        </dgm:presLayoutVars>
      </dgm:prSet>
      <dgm:spPr/>
    </dgm:pt>
    <dgm:pt modelId="{F44E5732-B277-46DC-BAA4-3E7CB1A6189D}" type="pres">
      <dgm:prSet presAssocID="{9AF94549-660D-4E46-9B86-2FD69D7D1985}" presName="composite" presStyleCnt="0"/>
      <dgm:spPr/>
    </dgm:pt>
    <dgm:pt modelId="{212AB557-311F-4361-B93B-D9BAE79162F8}" type="pres">
      <dgm:prSet presAssocID="{9AF94549-660D-4E46-9B86-2FD69D7D1985}" presName="Parent1" presStyleLbl="node1" presStyleIdx="0" presStyleCnt="6">
        <dgm:presLayoutVars>
          <dgm:chMax val="1"/>
          <dgm:chPref val="1"/>
          <dgm:bulletEnabled val="1"/>
        </dgm:presLayoutVars>
      </dgm:prSet>
      <dgm:spPr/>
    </dgm:pt>
    <dgm:pt modelId="{41FA6909-985A-49A5-A1D7-1E1E027A2C16}" type="pres">
      <dgm:prSet presAssocID="{9AF94549-660D-4E46-9B86-2FD69D7D1985}" presName="Childtext1" presStyleLbl="revTx" presStyleIdx="0" presStyleCnt="3">
        <dgm:presLayoutVars>
          <dgm:chMax val="0"/>
          <dgm:chPref val="0"/>
          <dgm:bulletEnabled val="1"/>
        </dgm:presLayoutVars>
      </dgm:prSet>
      <dgm:spPr/>
    </dgm:pt>
    <dgm:pt modelId="{7A85759C-CB77-4C12-ACCF-351E5DEB1D46}" type="pres">
      <dgm:prSet presAssocID="{9AF94549-660D-4E46-9B86-2FD69D7D1985}" presName="BalanceSpacing" presStyleCnt="0"/>
      <dgm:spPr/>
    </dgm:pt>
    <dgm:pt modelId="{1E7491A3-38B6-431D-80D3-3170BCBDF998}" type="pres">
      <dgm:prSet presAssocID="{9AF94549-660D-4E46-9B86-2FD69D7D1985}" presName="BalanceSpacing1" presStyleCnt="0"/>
      <dgm:spPr/>
    </dgm:pt>
    <dgm:pt modelId="{EDDD4726-FA31-4FCD-8E5E-E252F5D73FE3}" type="pres">
      <dgm:prSet presAssocID="{4F8610CF-6189-4B6C-9EA9-5533C5139852}" presName="Accent1Text" presStyleLbl="node1" presStyleIdx="1" presStyleCnt="6"/>
      <dgm:spPr/>
    </dgm:pt>
    <dgm:pt modelId="{4A1BEEBE-D459-46E3-A693-1E2A61C43B41}" type="pres">
      <dgm:prSet presAssocID="{4F8610CF-6189-4B6C-9EA9-5533C5139852}" presName="spaceBetweenRectangles" presStyleCnt="0"/>
      <dgm:spPr/>
    </dgm:pt>
    <dgm:pt modelId="{9304F26D-1831-4A26-BECB-FAF8212FCBFF}" type="pres">
      <dgm:prSet presAssocID="{96169052-6E47-48EE-9FAB-B560F3204D89}" presName="composite" presStyleCnt="0"/>
      <dgm:spPr/>
    </dgm:pt>
    <dgm:pt modelId="{E310870C-E9C4-4C8D-A085-7F5BE9F24720}" type="pres">
      <dgm:prSet presAssocID="{96169052-6E47-48EE-9FAB-B560F3204D89}" presName="Parent1" presStyleLbl="node1" presStyleIdx="2" presStyleCnt="6" custScaleX="104654">
        <dgm:presLayoutVars>
          <dgm:chMax val="1"/>
          <dgm:chPref val="1"/>
          <dgm:bulletEnabled val="1"/>
        </dgm:presLayoutVars>
      </dgm:prSet>
      <dgm:spPr/>
    </dgm:pt>
    <dgm:pt modelId="{EF41EDEF-BC17-478D-853C-107AF1AC31EC}" type="pres">
      <dgm:prSet presAssocID="{96169052-6E47-48EE-9FAB-B560F3204D89}" presName="Childtext1" presStyleLbl="revTx" presStyleIdx="1" presStyleCnt="3">
        <dgm:presLayoutVars>
          <dgm:chMax val="0"/>
          <dgm:chPref val="0"/>
          <dgm:bulletEnabled val="1"/>
        </dgm:presLayoutVars>
      </dgm:prSet>
      <dgm:spPr/>
    </dgm:pt>
    <dgm:pt modelId="{FC62BC71-6DB8-484F-B423-2AB558D41FC5}" type="pres">
      <dgm:prSet presAssocID="{96169052-6E47-48EE-9FAB-B560F3204D89}" presName="BalanceSpacing" presStyleCnt="0"/>
      <dgm:spPr/>
    </dgm:pt>
    <dgm:pt modelId="{F7643A40-82F4-454D-A56A-7A9F66BCF013}" type="pres">
      <dgm:prSet presAssocID="{96169052-6E47-48EE-9FAB-B560F3204D89}" presName="BalanceSpacing1" presStyleCnt="0"/>
      <dgm:spPr/>
    </dgm:pt>
    <dgm:pt modelId="{552A4514-79D9-4196-B186-3F97D81AE2E7}" type="pres">
      <dgm:prSet presAssocID="{A4DD780C-7C2D-4418-9C3E-E030C0AAE95F}" presName="Accent1Text" presStyleLbl="node1" presStyleIdx="3" presStyleCnt="6"/>
      <dgm:spPr/>
    </dgm:pt>
    <dgm:pt modelId="{2E740101-9A5C-4E11-A7F4-6FD41341E908}" type="pres">
      <dgm:prSet presAssocID="{A4DD780C-7C2D-4418-9C3E-E030C0AAE95F}" presName="spaceBetweenRectangles" presStyleCnt="0"/>
      <dgm:spPr/>
    </dgm:pt>
    <dgm:pt modelId="{CF88578C-BFC8-4817-A395-A84F298BFA40}" type="pres">
      <dgm:prSet presAssocID="{A177F80B-3B59-4CCD-A518-2DA7C468C427}" presName="composite" presStyleCnt="0"/>
      <dgm:spPr/>
    </dgm:pt>
    <dgm:pt modelId="{4205C262-1D32-4B3A-877B-820E7C95281B}" type="pres">
      <dgm:prSet presAssocID="{A177F80B-3B59-4CCD-A518-2DA7C468C427}" presName="Parent1" presStyleLbl="node1" presStyleIdx="4" presStyleCnt="6">
        <dgm:presLayoutVars>
          <dgm:chMax val="1"/>
          <dgm:chPref val="1"/>
          <dgm:bulletEnabled val="1"/>
        </dgm:presLayoutVars>
      </dgm:prSet>
      <dgm:spPr/>
    </dgm:pt>
    <dgm:pt modelId="{BF5089FE-C10A-42C3-8492-122C94726ABC}" type="pres">
      <dgm:prSet presAssocID="{A177F80B-3B59-4CCD-A518-2DA7C468C427}" presName="Childtext1" presStyleLbl="revTx" presStyleIdx="2" presStyleCnt="3">
        <dgm:presLayoutVars>
          <dgm:chMax val="0"/>
          <dgm:chPref val="0"/>
          <dgm:bulletEnabled val="1"/>
        </dgm:presLayoutVars>
      </dgm:prSet>
      <dgm:spPr/>
    </dgm:pt>
    <dgm:pt modelId="{60363B13-8F72-41E6-8A65-E5EC97886A09}" type="pres">
      <dgm:prSet presAssocID="{A177F80B-3B59-4CCD-A518-2DA7C468C427}" presName="BalanceSpacing" presStyleCnt="0"/>
      <dgm:spPr/>
    </dgm:pt>
    <dgm:pt modelId="{4F227FFD-9655-48F6-B1F7-5F4DA27C7C66}" type="pres">
      <dgm:prSet presAssocID="{A177F80B-3B59-4CCD-A518-2DA7C468C427}" presName="BalanceSpacing1" presStyleCnt="0"/>
      <dgm:spPr/>
    </dgm:pt>
    <dgm:pt modelId="{B54363A2-3E5B-4192-A3FB-1EE3D3A2E6F6}" type="pres">
      <dgm:prSet presAssocID="{DC8CA679-7C11-4F7F-A710-19F214E98B07}" presName="Accent1Text" presStyleLbl="node1" presStyleIdx="5" presStyleCnt="6"/>
      <dgm:spPr/>
    </dgm:pt>
  </dgm:ptLst>
  <dgm:cxnLst>
    <dgm:cxn modelId="{F0299C0B-38E0-45A2-BEAD-D66BCF166D74}" type="presOf" srcId="{A177F80B-3B59-4CCD-A518-2DA7C468C427}" destId="{4205C262-1D32-4B3A-877B-820E7C95281B}" srcOrd="0" destOrd="0" presId="urn:microsoft.com/office/officeart/2008/layout/AlternatingHexagons"/>
    <dgm:cxn modelId="{92200A23-9B5F-4436-854F-40B77B9D380B}" srcId="{3958D29A-F339-4920-9257-028034740E45}" destId="{9AF94549-660D-4E46-9B86-2FD69D7D1985}" srcOrd="0" destOrd="0" parTransId="{3A7CF653-97CF-4F96-B364-94A6675E0BB9}" sibTransId="{4F8610CF-6189-4B6C-9EA9-5533C5139852}"/>
    <dgm:cxn modelId="{5BCD5042-F994-4DB6-B4C9-7340B94267C4}" srcId="{A177F80B-3B59-4CCD-A518-2DA7C468C427}" destId="{7B00211D-C9F4-49C0-BC74-3D28656BD975}" srcOrd="0" destOrd="0" parTransId="{8BB6AC60-D221-4B0A-945C-C7BF7F80F5E7}" sibTransId="{6C3B52B3-2CD3-4BC9-83E5-D2B3742EF4AE}"/>
    <dgm:cxn modelId="{DB5CF356-1CCE-47FA-A20D-72D4DA21AEBA}" type="presOf" srcId="{96169052-6E47-48EE-9FAB-B560F3204D89}" destId="{E310870C-E9C4-4C8D-A085-7F5BE9F24720}" srcOrd="0" destOrd="0" presId="urn:microsoft.com/office/officeart/2008/layout/AlternatingHexagons"/>
    <dgm:cxn modelId="{24792C81-F75D-43A1-A82E-A10A5582CAE5}" srcId="{9AF94549-660D-4E46-9B86-2FD69D7D1985}" destId="{DBCB6745-6CFD-40CA-8CC0-DA6373869AAD}" srcOrd="0" destOrd="0" parTransId="{C1B18160-D561-4096-984B-89B1712A1F4F}" sibTransId="{33CD9A2B-D486-45E7-AEDB-8E15467CCEE0}"/>
    <dgm:cxn modelId="{2F48B487-F60C-402E-9A9B-71305B16B64B}" srcId="{3958D29A-F339-4920-9257-028034740E45}" destId="{96169052-6E47-48EE-9FAB-B560F3204D89}" srcOrd="1" destOrd="0" parTransId="{777CDFED-707C-484C-9825-81B510FF7E8C}" sibTransId="{A4DD780C-7C2D-4418-9C3E-E030C0AAE95F}"/>
    <dgm:cxn modelId="{7AC4C59B-223E-4AAB-ABAD-C8E2861AF349}" type="presOf" srcId="{4F8610CF-6189-4B6C-9EA9-5533C5139852}" destId="{EDDD4726-FA31-4FCD-8E5E-E252F5D73FE3}" srcOrd="0" destOrd="0" presId="urn:microsoft.com/office/officeart/2008/layout/AlternatingHexagons"/>
    <dgm:cxn modelId="{7C78C0A9-064D-46DE-B9FC-BF8226BD39CD}" type="presOf" srcId="{7B00211D-C9F4-49C0-BC74-3D28656BD975}" destId="{BF5089FE-C10A-42C3-8492-122C94726ABC}" srcOrd="0" destOrd="0" presId="urn:microsoft.com/office/officeart/2008/layout/AlternatingHexagons"/>
    <dgm:cxn modelId="{A41E33B5-607A-4E1F-824A-7FDF9412EAD3}" srcId="{3958D29A-F339-4920-9257-028034740E45}" destId="{A177F80B-3B59-4CCD-A518-2DA7C468C427}" srcOrd="2" destOrd="0" parTransId="{5139F063-4B3D-4BFE-AB78-331967B3D9F5}" sibTransId="{DC8CA679-7C11-4F7F-A710-19F214E98B07}"/>
    <dgm:cxn modelId="{92C9CFB5-9632-4018-9B6E-987440FE28F8}" type="presOf" srcId="{3958D29A-F339-4920-9257-028034740E45}" destId="{FABB94FC-900B-40AC-AC33-A491A8EC34CD}" srcOrd="0" destOrd="0" presId="urn:microsoft.com/office/officeart/2008/layout/AlternatingHexagons"/>
    <dgm:cxn modelId="{3365D0B7-417F-4CFE-AA5A-15EBDB5315BC}" srcId="{96169052-6E47-48EE-9FAB-B560F3204D89}" destId="{E58C5A97-B2E8-4345-BF93-8105C21151DC}" srcOrd="0" destOrd="0" parTransId="{4A5D0282-43D4-4027-9E23-1B48D2E08BDE}" sibTransId="{926A4746-F5F7-4CF5-9E54-270A81084EF2}"/>
    <dgm:cxn modelId="{92FC08BC-F54D-45C7-9323-7BA52A8D4CE8}" type="presOf" srcId="{9AF94549-660D-4E46-9B86-2FD69D7D1985}" destId="{212AB557-311F-4361-B93B-D9BAE79162F8}" srcOrd="0" destOrd="0" presId="urn:microsoft.com/office/officeart/2008/layout/AlternatingHexagons"/>
    <dgm:cxn modelId="{936A61D4-1A1B-4FC6-8B2E-C0C045EE317C}" type="presOf" srcId="{DC8CA679-7C11-4F7F-A710-19F214E98B07}" destId="{B54363A2-3E5B-4192-A3FB-1EE3D3A2E6F6}" srcOrd="0" destOrd="0" presId="urn:microsoft.com/office/officeart/2008/layout/AlternatingHexagons"/>
    <dgm:cxn modelId="{56C823E7-64E2-4FA5-AE70-31078406940F}" type="presOf" srcId="{E58C5A97-B2E8-4345-BF93-8105C21151DC}" destId="{EF41EDEF-BC17-478D-853C-107AF1AC31EC}" srcOrd="0" destOrd="0" presId="urn:microsoft.com/office/officeart/2008/layout/AlternatingHexagons"/>
    <dgm:cxn modelId="{5D4AEBFA-B8F1-40D5-BF0D-0C72C1418B5B}" type="presOf" srcId="{A4DD780C-7C2D-4418-9C3E-E030C0AAE95F}" destId="{552A4514-79D9-4196-B186-3F97D81AE2E7}" srcOrd="0" destOrd="0" presId="urn:microsoft.com/office/officeart/2008/layout/AlternatingHexagons"/>
    <dgm:cxn modelId="{9B20AAFE-D2E2-4552-B7E6-B08B61532FC9}" type="presOf" srcId="{DBCB6745-6CFD-40CA-8CC0-DA6373869AAD}" destId="{41FA6909-985A-49A5-A1D7-1E1E027A2C16}" srcOrd="0" destOrd="0" presId="urn:microsoft.com/office/officeart/2008/layout/AlternatingHexagons"/>
    <dgm:cxn modelId="{6930EBB5-CFB6-4653-9903-BFC8C81462CE}" type="presParOf" srcId="{FABB94FC-900B-40AC-AC33-A491A8EC34CD}" destId="{F44E5732-B277-46DC-BAA4-3E7CB1A6189D}" srcOrd="0" destOrd="0" presId="urn:microsoft.com/office/officeart/2008/layout/AlternatingHexagons"/>
    <dgm:cxn modelId="{2AD939BF-9190-44FB-A275-208B13141ED1}" type="presParOf" srcId="{F44E5732-B277-46DC-BAA4-3E7CB1A6189D}" destId="{212AB557-311F-4361-B93B-D9BAE79162F8}" srcOrd="0" destOrd="0" presId="urn:microsoft.com/office/officeart/2008/layout/AlternatingHexagons"/>
    <dgm:cxn modelId="{98B7F25E-8E0A-44A0-8EF0-743406DD753A}" type="presParOf" srcId="{F44E5732-B277-46DC-BAA4-3E7CB1A6189D}" destId="{41FA6909-985A-49A5-A1D7-1E1E027A2C16}" srcOrd="1" destOrd="0" presId="urn:microsoft.com/office/officeart/2008/layout/AlternatingHexagons"/>
    <dgm:cxn modelId="{4D911B36-8ECF-49E6-AC14-EE04B18BAECF}" type="presParOf" srcId="{F44E5732-B277-46DC-BAA4-3E7CB1A6189D}" destId="{7A85759C-CB77-4C12-ACCF-351E5DEB1D46}" srcOrd="2" destOrd="0" presId="urn:microsoft.com/office/officeart/2008/layout/AlternatingHexagons"/>
    <dgm:cxn modelId="{EB87BCD4-167B-43C4-8AF5-568872B1BC50}" type="presParOf" srcId="{F44E5732-B277-46DC-BAA4-3E7CB1A6189D}" destId="{1E7491A3-38B6-431D-80D3-3170BCBDF998}" srcOrd="3" destOrd="0" presId="urn:microsoft.com/office/officeart/2008/layout/AlternatingHexagons"/>
    <dgm:cxn modelId="{BB43EB8B-D5FB-40BA-B537-C0DD77B3D753}" type="presParOf" srcId="{F44E5732-B277-46DC-BAA4-3E7CB1A6189D}" destId="{EDDD4726-FA31-4FCD-8E5E-E252F5D73FE3}" srcOrd="4" destOrd="0" presId="urn:microsoft.com/office/officeart/2008/layout/AlternatingHexagons"/>
    <dgm:cxn modelId="{35C4CB98-904F-4FEB-992C-7DA007E25084}" type="presParOf" srcId="{FABB94FC-900B-40AC-AC33-A491A8EC34CD}" destId="{4A1BEEBE-D459-46E3-A693-1E2A61C43B41}" srcOrd="1" destOrd="0" presId="urn:microsoft.com/office/officeart/2008/layout/AlternatingHexagons"/>
    <dgm:cxn modelId="{965F3B8B-F273-4F6F-A75A-AF23BF412F9C}" type="presParOf" srcId="{FABB94FC-900B-40AC-AC33-A491A8EC34CD}" destId="{9304F26D-1831-4A26-BECB-FAF8212FCBFF}" srcOrd="2" destOrd="0" presId="urn:microsoft.com/office/officeart/2008/layout/AlternatingHexagons"/>
    <dgm:cxn modelId="{D313F969-901C-4A32-92D4-DADB98922420}" type="presParOf" srcId="{9304F26D-1831-4A26-BECB-FAF8212FCBFF}" destId="{E310870C-E9C4-4C8D-A085-7F5BE9F24720}" srcOrd="0" destOrd="0" presId="urn:microsoft.com/office/officeart/2008/layout/AlternatingHexagons"/>
    <dgm:cxn modelId="{5F472774-B006-46BE-A34D-920BF40B8670}" type="presParOf" srcId="{9304F26D-1831-4A26-BECB-FAF8212FCBFF}" destId="{EF41EDEF-BC17-478D-853C-107AF1AC31EC}" srcOrd="1" destOrd="0" presId="urn:microsoft.com/office/officeart/2008/layout/AlternatingHexagons"/>
    <dgm:cxn modelId="{6FFC98A4-6C64-48F0-B66F-41E842A758C2}" type="presParOf" srcId="{9304F26D-1831-4A26-BECB-FAF8212FCBFF}" destId="{FC62BC71-6DB8-484F-B423-2AB558D41FC5}" srcOrd="2" destOrd="0" presId="urn:microsoft.com/office/officeart/2008/layout/AlternatingHexagons"/>
    <dgm:cxn modelId="{BD3BC872-2C92-498A-82D4-47A8DC15CC1B}" type="presParOf" srcId="{9304F26D-1831-4A26-BECB-FAF8212FCBFF}" destId="{F7643A40-82F4-454D-A56A-7A9F66BCF013}" srcOrd="3" destOrd="0" presId="urn:microsoft.com/office/officeart/2008/layout/AlternatingHexagons"/>
    <dgm:cxn modelId="{33FE262C-41E5-41C5-BE9C-CD7B4445B1E1}" type="presParOf" srcId="{9304F26D-1831-4A26-BECB-FAF8212FCBFF}" destId="{552A4514-79D9-4196-B186-3F97D81AE2E7}" srcOrd="4" destOrd="0" presId="urn:microsoft.com/office/officeart/2008/layout/AlternatingHexagons"/>
    <dgm:cxn modelId="{774D2799-72A0-4576-A952-CC74328C7182}" type="presParOf" srcId="{FABB94FC-900B-40AC-AC33-A491A8EC34CD}" destId="{2E740101-9A5C-4E11-A7F4-6FD41341E908}" srcOrd="3" destOrd="0" presId="urn:microsoft.com/office/officeart/2008/layout/AlternatingHexagons"/>
    <dgm:cxn modelId="{6257B660-6440-47FF-99BB-6D2A663C1CF3}" type="presParOf" srcId="{FABB94FC-900B-40AC-AC33-A491A8EC34CD}" destId="{CF88578C-BFC8-4817-A395-A84F298BFA40}" srcOrd="4" destOrd="0" presId="urn:microsoft.com/office/officeart/2008/layout/AlternatingHexagons"/>
    <dgm:cxn modelId="{15472498-453C-4264-AD71-235319E041DC}" type="presParOf" srcId="{CF88578C-BFC8-4817-A395-A84F298BFA40}" destId="{4205C262-1D32-4B3A-877B-820E7C95281B}" srcOrd="0" destOrd="0" presId="urn:microsoft.com/office/officeart/2008/layout/AlternatingHexagons"/>
    <dgm:cxn modelId="{29A645BE-BEA0-4B16-AD3B-AF5B6EFFAC3C}" type="presParOf" srcId="{CF88578C-BFC8-4817-A395-A84F298BFA40}" destId="{BF5089FE-C10A-42C3-8492-122C94726ABC}" srcOrd="1" destOrd="0" presId="urn:microsoft.com/office/officeart/2008/layout/AlternatingHexagons"/>
    <dgm:cxn modelId="{290AD122-17AD-4AE8-A596-8D71AC2BE1F0}" type="presParOf" srcId="{CF88578C-BFC8-4817-A395-A84F298BFA40}" destId="{60363B13-8F72-41E6-8A65-E5EC97886A09}" srcOrd="2" destOrd="0" presId="urn:microsoft.com/office/officeart/2008/layout/AlternatingHexagons"/>
    <dgm:cxn modelId="{8AFD0972-9069-4660-8FDA-CE7C669D758F}" type="presParOf" srcId="{CF88578C-BFC8-4817-A395-A84F298BFA40}" destId="{4F227FFD-9655-48F6-B1F7-5F4DA27C7C66}" srcOrd="3" destOrd="0" presId="urn:microsoft.com/office/officeart/2008/layout/AlternatingHexagons"/>
    <dgm:cxn modelId="{C575D975-6D97-4A99-BD07-6AF30F76DC02}" type="presParOf" srcId="{CF88578C-BFC8-4817-A395-A84F298BFA40}" destId="{B54363A2-3E5B-4192-A3FB-1EE3D3A2E6F6}" srcOrd="4" destOrd="0" presId="urn:microsoft.com/office/officeart/2008/layout/AlternatingHexagon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CF4D0EB-6DB5-47AE-A4FA-06E9EA753FB0}" type="doc">
      <dgm:prSet loTypeId="urn:microsoft.com/office/officeart/2005/8/layout/hProcess11" loCatId="process" qsTypeId="urn:microsoft.com/office/officeart/2005/8/quickstyle/simple1" qsCatId="simple" csTypeId="urn:microsoft.com/office/officeart/2005/8/colors/colorful1" csCatId="colorful" phldr="1"/>
      <dgm:spPr/>
      <dgm:t>
        <a:bodyPr/>
        <a:lstStyle/>
        <a:p>
          <a:endParaRPr lang="es-PE"/>
        </a:p>
      </dgm:t>
    </dgm:pt>
    <dgm:pt modelId="{6FD8B584-942A-44E6-8256-2FE185458EFA}">
      <dgm:prSet phldrT="[Texto]" custT="1"/>
      <dgm:spPr/>
      <dgm:t>
        <a:bodyPr/>
        <a:lstStyle/>
        <a:p>
          <a:r>
            <a:rPr lang="es-PE" sz="2000" dirty="0">
              <a:latin typeface="Poppins" panose="020B0604020202020204" charset="0"/>
              <a:cs typeface="Poppins" panose="020B0604020202020204" charset="0"/>
            </a:rPr>
            <a:t>Presentación de la iniciativa</a:t>
          </a:r>
        </a:p>
      </dgm:t>
    </dgm:pt>
    <dgm:pt modelId="{EB988D2E-5FE1-462E-BD58-24DAFC4B9513}" type="parTrans" cxnId="{0082262D-1ED3-4B84-A8B5-A24052EC47E6}">
      <dgm:prSet/>
      <dgm:spPr/>
      <dgm:t>
        <a:bodyPr/>
        <a:lstStyle/>
        <a:p>
          <a:endParaRPr lang="es-PE"/>
        </a:p>
      </dgm:t>
    </dgm:pt>
    <dgm:pt modelId="{B0DAA5D2-0123-4B5D-AC46-B3CE326DD76C}" type="sibTrans" cxnId="{0082262D-1ED3-4B84-A8B5-A24052EC47E6}">
      <dgm:prSet/>
      <dgm:spPr/>
      <dgm:t>
        <a:bodyPr/>
        <a:lstStyle/>
        <a:p>
          <a:endParaRPr lang="es-PE"/>
        </a:p>
      </dgm:t>
    </dgm:pt>
    <dgm:pt modelId="{1BF981B2-2831-4E50-9439-6058E6726C74}">
      <dgm:prSet phldrT="[Texto]" custT="1"/>
      <dgm:spPr/>
      <dgm:t>
        <a:bodyPr/>
        <a:lstStyle/>
        <a:p>
          <a:r>
            <a:rPr lang="es-PE" sz="2000" dirty="0">
              <a:latin typeface="Poppins" panose="020B0604020202020204" charset="0"/>
              <a:cs typeface="Poppins" panose="020B0604020202020204" charset="0"/>
            </a:rPr>
            <a:t>Segunda AT: </a:t>
          </a:r>
          <a:r>
            <a:rPr lang="es-PE" sz="1400" dirty="0">
              <a:latin typeface="Poppins" panose="020B0604020202020204" charset="0"/>
              <a:cs typeface="Poppins" panose="020B0604020202020204" charset="0"/>
            </a:rPr>
            <a:t>Implementación de la TOE</a:t>
          </a:r>
        </a:p>
      </dgm:t>
    </dgm:pt>
    <dgm:pt modelId="{56D3F63F-FA26-422D-9A85-59DAA6C859A8}" type="parTrans" cxnId="{64DA4515-6C78-4CD2-9C76-251C71BCA13E}">
      <dgm:prSet/>
      <dgm:spPr/>
      <dgm:t>
        <a:bodyPr/>
        <a:lstStyle/>
        <a:p>
          <a:endParaRPr lang="es-PE"/>
        </a:p>
      </dgm:t>
    </dgm:pt>
    <dgm:pt modelId="{FFDFD08A-BE08-47F6-AE22-CCF077692863}" type="sibTrans" cxnId="{64DA4515-6C78-4CD2-9C76-251C71BCA13E}">
      <dgm:prSet/>
      <dgm:spPr/>
      <dgm:t>
        <a:bodyPr/>
        <a:lstStyle/>
        <a:p>
          <a:endParaRPr lang="es-PE"/>
        </a:p>
      </dgm:t>
    </dgm:pt>
    <dgm:pt modelId="{7A5285D0-4C14-438F-BE75-E4911CA5F018}">
      <dgm:prSet phldrT="[Texto]" custT="1"/>
      <dgm:spPr/>
      <dgm:t>
        <a:bodyPr/>
        <a:lstStyle/>
        <a:p>
          <a:r>
            <a:rPr lang="es-PE" sz="1800" dirty="0">
              <a:latin typeface="Poppins" panose="020B0604020202020204" charset="0"/>
              <a:cs typeface="Poppins" panose="020B0604020202020204" charset="0"/>
            </a:rPr>
            <a:t>DRE/GRE envían oficio con Directorio de UGEL e IIEE focalizadas</a:t>
          </a:r>
        </a:p>
      </dgm:t>
    </dgm:pt>
    <dgm:pt modelId="{0DCC3457-8CB5-4172-B323-88B2B6AC6B16}" type="parTrans" cxnId="{9D93E650-C12C-40E5-AA35-5B71211E015B}">
      <dgm:prSet/>
      <dgm:spPr/>
      <dgm:t>
        <a:bodyPr/>
        <a:lstStyle/>
        <a:p>
          <a:endParaRPr lang="es-PE"/>
        </a:p>
      </dgm:t>
    </dgm:pt>
    <dgm:pt modelId="{9CB68E27-A2AF-462C-89EA-DDAFB90EB947}" type="sibTrans" cxnId="{9D93E650-C12C-40E5-AA35-5B71211E015B}">
      <dgm:prSet/>
      <dgm:spPr/>
      <dgm:t>
        <a:bodyPr/>
        <a:lstStyle/>
        <a:p>
          <a:endParaRPr lang="es-PE"/>
        </a:p>
      </dgm:t>
    </dgm:pt>
    <dgm:pt modelId="{642C6FA8-DD77-49AE-BC22-C5F3C69F37B0}">
      <dgm:prSet/>
      <dgm:spPr/>
      <dgm:t>
        <a:bodyPr/>
        <a:lstStyle/>
        <a:p>
          <a:endParaRPr lang="es-PE"/>
        </a:p>
      </dgm:t>
    </dgm:pt>
    <dgm:pt modelId="{EC09A23B-A3A7-4ACB-901A-12468373B997}" type="parTrans" cxnId="{3714BC42-E5E0-4B26-82FD-A9635DBD0B14}">
      <dgm:prSet/>
      <dgm:spPr/>
      <dgm:t>
        <a:bodyPr/>
        <a:lstStyle/>
        <a:p>
          <a:endParaRPr lang="es-PE"/>
        </a:p>
      </dgm:t>
    </dgm:pt>
    <dgm:pt modelId="{4C31CDDD-E7EE-4672-8CB6-50D73CC0FEFC}" type="sibTrans" cxnId="{3714BC42-E5E0-4B26-82FD-A9635DBD0B14}">
      <dgm:prSet/>
      <dgm:spPr/>
      <dgm:t>
        <a:bodyPr/>
        <a:lstStyle/>
        <a:p>
          <a:endParaRPr lang="es-PE"/>
        </a:p>
      </dgm:t>
    </dgm:pt>
    <dgm:pt modelId="{0FA62335-CB32-4864-91D9-7B423B653518}" type="pres">
      <dgm:prSet presAssocID="{ECF4D0EB-6DB5-47AE-A4FA-06E9EA753FB0}" presName="Name0" presStyleCnt="0">
        <dgm:presLayoutVars>
          <dgm:dir/>
          <dgm:resizeHandles val="exact"/>
        </dgm:presLayoutVars>
      </dgm:prSet>
      <dgm:spPr/>
    </dgm:pt>
    <dgm:pt modelId="{0FFDDA2A-1251-4B81-BCF0-67FB21BD1106}" type="pres">
      <dgm:prSet presAssocID="{ECF4D0EB-6DB5-47AE-A4FA-06E9EA753FB0}" presName="arrow" presStyleLbl="bgShp" presStyleIdx="0" presStyleCnt="1" custScaleY="89859" custLinFactNeighborX="104" custLinFactNeighborY="1172"/>
      <dgm:spPr/>
    </dgm:pt>
    <dgm:pt modelId="{2146F6B1-CB35-4E5A-B90F-5CE304517CE1}" type="pres">
      <dgm:prSet presAssocID="{ECF4D0EB-6DB5-47AE-A4FA-06E9EA753FB0}" presName="points" presStyleCnt="0"/>
      <dgm:spPr/>
    </dgm:pt>
    <dgm:pt modelId="{69499E0B-0A4E-4182-9E98-BC49259F1A12}" type="pres">
      <dgm:prSet presAssocID="{642C6FA8-DD77-49AE-BC22-C5F3C69F37B0}" presName="compositeA" presStyleCnt="0"/>
      <dgm:spPr/>
    </dgm:pt>
    <dgm:pt modelId="{EAA230B6-0A84-4E2A-BC66-87A920ADB9B1}" type="pres">
      <dgm:prSet presAssocID="{642C6FA8-DD77-49AE-BC22-C5F3C69F37B0}" presName="textA" presStyleLbl="revTx" presStyleIdx="0" presStyleCnt="4">
        <dgm:presLayoutVars>
          <dgm:bulletEnabled val="1"/>
        </dgm:presLayoutVars>
      </dgm:prSet>
      <dgm:spPr/>
    </dgm:pt>
    <dgm:pt modelId="{A90A3346-0008-4518-947A-9C081CD2B767}" type="pres">
      <dgm:prSet presAssocID="{642C6FA8-DD77-49AE-BC22-C5F3C69F37B0}" presName="circleA" presStyleLbl="node1" presStyleIdx="0" presStyleCnt="4" custScaleX="191889" custLinFactNeighborX="28153" custLinFactNeighborY="-2121"/>
      <dgm:spPr/>
    </dgm:pt>
    <dgm:pt modelId="{706480EC-75B1-4B3B-8551-9ECAAD0E8035}" type="pres">
      <dgm:prSet presAssocID="{642C6FA8-DD77-49AE-BC22-C5F3C69F37B0}" presName="spaceA" presStyleCnt="0"/>
      <dgm:spPr/>
    </dgm:pt>
    <dgm:pt modelId="{E1E3EC08-2C99-4FA4-9189-868F5B798201}" type="pres">
      <dgm:prSet presAssocID="{4C31CDDD-E7EE-4672-8CB6-50D73CC0FEFC}" presName="space" presStyleCnt="0"/>
      <dgm:spPr/>
    </dgm:pt>
    <dgm:pt modelId="{3040F884-C0FB-4B4B-BE63-40460FDFEADC}" type="pres">
      <dgm:prSet presAssocID="{6FD8B584-942A-44E6-8256-2FE185458EFA}" presName="compositeB" presStyleCnt="0"/>
      <dgm:spPr/>
    </dgm:pt>
    <dgm:pt modelId="{ADA769BF-E004-4148-856E-9CA5CAA25DC5}" type="pres">
      <dgm:prSet presAssocID="{6FD8B584-942A-44E6-8256-2FE185458EFA}" presName="textB" presStyleLbl="revTx" presStyleIdx="1" presStyleCnt="4" custScaleX="112943" custScaleY="53599" custLinFactY="-68523" custLinFactNeighborX="-90837" custLinFactNeighborY="-100000">
        <dgm:presLayoutVars>
          <dgm:bulletEnabled val="1"/>
        </dgm:presLayoutVars>
      </dgm:prSet>
      <dgm:spPr/>
    </dgm:pt>
    <dgm:pt modelId="{6F0EADE2-6CB5-45CD-9E1B-9333FB052E6C}" type="pres">
      <dgm:prSet presAssocID="{6FD8B584-942A-44E6-8256-2FE185458EFA}" presName="circleB" presStyleLbl="node1" presStyleIdx="1" presStyleCnt="4" custScaleX="202147" custLinFactNeighborX="22995" custLinFactNeighborY="-48522"/>
      <dgm:spPr/>
    </dgm:pt>
    <dgm:pt modelId="{9FCB887E-6288-4432-911A-7A9626E4D1EE}" type="pres">
      <dgm:prSet presAssocID="{6FD8B584-942A-44E6-8256-2FE185458EFA}" presName="spaceB" presStyleCnt="0"/>
      <dgm:spPr/>
    </dgm:pt>
    <dgm:pt modelId="{208C75F1-87F0-4459-AD55-849367A46D0E}" type="pres">
      <dgm:prSet presAssocID="{B0DAA5D2-0123-4B5D-AC46-B3CE326DD76C}" presName="space" presStyleCnt="0"/>
      <dgm:spPr/>
    </dgm:pt>
    <dgm:pt modelId="{05844FC4-D65E-445F-979D-7157E9FB5BF8}" type="pres">
      <dgm:prSet presAssocID="{1BF981B2-2831-4E50-9439-6058E6726C74}" presName="compositeA" presStyleCnt="0"/>
      <dgm:spPr/>
    </dgm:pt>
    <dgm:pt modelId="{5D17BA1D-8923-494F-BF16-100539C41AED}" type="pres">
      <dgm:prSet presAssocID="{1BF981B2-2831-4E50-9439-6058E6726C74}" presName="textA" presStyleLbl="revTx" presStyleIdx="2" presStyleCnt="4" custLinFactX="-3163" custLinFactY="14483" custLinFactNeighborX="-100000" custLinFactNeighborY="100000">
        <dgm:presLayoutVars>
          <dgm:bulletEnabled val="1"/>
        </dgm:presLayoutVars>
      </dgm:prSet>
      <dgm:spPr/>
    </dgm:pt>
    <dgm:pt modelId="{4B3B2D5F-31A2-414B-A73A-AAB069B76B02}" type="pres">
      <dgm:prSet presAssocID="{1BF981B2-2831-4E50-9439-6058E6726C74}" presName="circleA" presStyleLbl="node1" presStyleIdx="2" presStyleCnt="4" custScaleX="215508" custLinFactNeighborX="-8551" custLinFactNeighborY="-2121"/>
      <dgm:spPr/>
    </dgm:pt>
    <dgm:pt modelId="{75E66840-BE39-4A02-A56A-25A4F66170E3}" type="pres">
      <dgm:prSet presAssocID="{1BF981B2-2831-4E50-9439-6058E6726C74}" presName="spaceA" presStyleCnt="0"/>
      <dgm:spPr/>
    </dgm:pt>
    <dgm:pt modelId="{F71C9408-5181-40EE-AD89-392802C97B35}" type="pres">
      <dgm:prSet presAssocID="{FFDFD08A-BE08-47F6-AE22-CCF077692863}" presName="space" presStyleCnt="0"/>
      <dgm:spPr/>
    </dgm:pt>
    <dgm:pt modelId="{35928238-7F0C-4695-903F-1C8B89DAA85A}" type="pres">
      <dgm:prSet presAssocID="{7A5285D0-4C14-438F-BE75-E4911CA5F018}" presName="compositeB" presStyleCnt="0"/>
      <dgm:spPr/>
    </dgm:pt>
    <dgm:pt modelId="{9E258B3D-4A4C-40C5-99DD-76E543F2E636}" type="pres">
      <dgm:prSet presAssocID="{7A5285D0-4C14-438F-BE75-E4911CA5F018}" presName="textB" presStyleLbl="revTx" presStyleIdx="3" presStyleCnt="4" custScaleX="152021" custScaleY="50808" custLinFactX="-30665" custLinFactY="-76066" custLinFactNeighborX="-100000" custLinFactNeighborY="-100000">
        <dgm:presLayoutVars>
          <dgm:bulletEnabled val="1"/>
        </dgm:presLayoutVars>
      </dgm:prSet>
      <dgm:spPr/>
    </dgm:pt>
    <dgm:pt modelId="{283102CD-585C-4BA0-A539-B0CEB054FBB7}" type="pres">
      <dgm:prSet presAssocID="{7A5285D0-4C14-438F-BE75-E4911CA5F018}" presName="circleB" presStyleLbl="node1" presStyleIdx="3" presStyleCnt="4" custScaleX="309483" custScaleY="101014" custLinFactNeighborX="0" custLinFactNeighborY="-49193"/>
      <dgm:spPr/>
    </dgm:pt>
    <dgm:pt modelId="{52ABDA94-883C-477C-A731-938110D8C445}" type="pres">
      <dgm:prSet presAssocID="{7A5285D0-4C14-438F-BE75-E4911CA5F018}" presName="spaceB" presStyleCnt="0"/>
      <dgm:spPr/>
    </dgm:pt>
  </dgm:ptLst>
  <dgm:cxnLst>
    <dgm:cxn modelId="{64DA4515-6C78-4CD2-9C76-251C71BCA13E}" srcId="{ECF4D0EB-6DB5-47AE-A4FA-06E9EA753FB0}" destId="{1BF981B2-2831-4E50-9439-6058E6726C74}" srcOrd="2" destOrd="0" parTransId="{56D3F63F-FA26-422D-9A85-59DAA6C859A8}" sibTransId="{FFDFD08A-BE08-47F6-AE22-CCF077692863}"/>
    <dgm:cxn modelId="{893B1F18-17A4-458A-B1A9-32F62DD49709}" type="presOf" srcId="{ECF4D0EB-6DB5-47AE-A4FA-06E9EA753FB0}" destId="{0FA62335-CB32-4864-91D9-7B423B653518}" srcOrd="0" destOrd="0" presId="urn:microsoft.com/office/officeart/2005/8/layout/hProcess11"/>
    <dgm:cxn modelId="{0082262D-1ED3-4B84-A8B5-A24052EC47E6}" srcId="{ECF4D0EB-6DB5-47AE-A4FA-06E9EA753FB0}" destId="{6FD8B584-942A-44E6-8256-2FE185458EFA}" srcOrd="1" destOrd="0" parTransId="{EB988D2E-5FE1-462E-BD58-24DAFC4B9513}" sibTransId="{B0DAA5D2-0123-4B5D-AC46-B3CE326DD76C}"/>
    <dgm:cxn modelId="{51984240-F41E-4AB2-907F-C0F32D1A01CF}" type="presOf" srcId="{1BF981B2-2831-4E50-9439-6058E6726C74}" destId="{5D17BA1D-8923-494F-BF16-100539C41AED}" srcOrd="0" destOrd="0" presId="urn:microsoft.com/office/officeart/2005/8/layout/hProcess11"/>
    <dgm:cxn modelId="{3714BC42-E5E0-4B26-82FD-A9635DBD0B14}" srcId="{ECF4D0EB-6DB5-47AE-A4FA-06E9EA753FB0}" destId="{642C6FA8-DD77-49AE-BC22-C5F3C69F37B0}" srcOrd="0" destOrd="0" parTransId="{EC09A23B-A3A7-4ACB-901A-12468373B997}" sibTransId="{4C31CDDD-E7EE-4672-8CB6-50D73CC0FEFC}"/>
    <dgm:cxn modelId="{9D93E650-C12C-40E5-AA35-5B71211E015B}" srcId="{ECF4D0EB-6DB5-47AE-A4FA-06E9EA753FB0}" destId="{7A5285D0-4C14-438F-BE75-E4911CA5F018}" srcOrd="3" destOrd="0" parTransId="{0DCC3457-8CB5-4172-B323-88B2B6AC6B16}" sibTransId="{9CB68E27-A2AF-462C-89EA-DDAFB90EB947}"/>
    <dgm:cxn modelId="{7779107C-596F-4084-BEF3-9FD80EC71489}" type="presOf" srcId="{6FD8B584-942A-44E6-8256-2FE185458EFA}" destId="{ADA769BF-E004-4148-856E-9CA5CAA25DC5}" srcOrd="0" destOrd="0" presId="urn:microsoft.com/office/officeart/2005/8/layout/hProcess11"/>
    <dgm:cxn modelId="{08D4E2CD-D046-4968-B073-7D1B0B4AB939}" type="presOf" srcId="{7A5285D0-4C14-438F-BE75-E4911CA5F018}" destId="{9E258B3D-4A4C-40C5-99DD-76E543F2E636}" srcOrd="0" destOrd="0" presId="urn:microsoft.com/office/officeart/2005/8/layout/hProcess11"/>
    <dgm:cxn modelId="{E8D785ED-0908-4E65-82D4-FF46BD445D3D}" type="presOf" srcId="{642C6FA8-DD77-49AE-BC22-C5F3C69F37B0}" destId="{EAA230B6-0A84-4E2A-BC66-87A920ADB9B1}" srcOrd="0" destOrd="0" presId="urn:microsoft.com/office/officeart/2005/8/layout/hProcess11"/>
    <dgm:cxn modelId="{3829E736-9E30-44F6-8855-A2AEE9CF264E}" type="presParOf" srcId="{0FA62335-CB32-4864-91D9-7B423B653518}" destId="{0FFDDA2A-1251-4B81-BCF0-67FB21BD1106}" srcOrd="0" destOrd="0" presId="urn:microsoft.com/office/officeart/2005/8/layout/hProcess11"/>
    <dgm:cxn modelId="{F549BD6B-9895-4C46-A0F1-C4F5A5B7E1FB}" type="presParOf" srcId="{0FA62335-CB32-4864-91D9-7B423B653518}" destId="{2146F6B1-CB35-4E5A-B90F-5CE304517CE1}" srcOrd="1" destOrd="0" presId="urn:microsoft.com/office/officeart/2005/8/layout/hProcess11"/>
    <dgm:cxn modelId="{64D9B6E6-7884-4962-9F6E-C14594A2CFE8}" type="presParOf" srcId="{2146F6B1-CB35-4E5A-B90F-5CE304517CE1}" destId="{69499E0B-0A4E-4182-9E98-BC49259F1A12}" srcOrd="0" destOrd="0" presId="urn:microsoft.com/office/officeart/2005/8/layout/hProcess11"/>
    <dgm:cxn modelId="{5CB74303-7257-472C-AB64-2D49939D6797}" type="presParOf" srcId="{69499E0B-0A4E-4182-9E98-BC49259F1A12}" destId="{EAA230B6-0A84-4E2A-BC66-87A920ADB9B1}" srcOrd="0" destOrd="0" presId="urn:microsoft.com/office/officeart/2005/8/layout/hProcess11"/>
    <dgm:cxn modelId="{47EF40DD-3DA5-4143-92DF-E63518DB76D1}" type="presParOf" srcId="{69499E0B-0A4E-4182-9E98-BC49259F1A12}" destId="{A90A3346-0008-4518-947A-9C081CD2B767}" srcOrd="1" destOrd="0" presId="urn:microsoft.com/office/officeart/2005/8/layout/hProcess11"/>
    <dgm:cxn modelId="{C1E82829-9405-41F9-B7F3-FD71907F9F8D}" type="presParOf" srcId="{69499E0B-0A4E-4182-9E98-BC49259F1A12}" destId="{706480EC-75B1-4B3B-8551-9ECAAD0E8035}" srcOrd="2" destOrd="0" presId="urn:microsoft.com/office/officeart/2005/8/layout/hProcess11"/>
    <dgm:cxn modelId="{E2C3F61F-2F4B-4251-B447-746EC7D2AEA5}" type="presParOf" srcId="{2146F6B1-CB35-4E5A-B90F-5CE304517CE1}" destId="{E1E3EC08-2C99-4FA4-9189-868F5B798201}" srcOrd="1" destOrd="0" presId="urn:microsoft.com/office/officeart/2005/8/layout/hProcess11"/>
    <dgm:cxn modelId="{D8DB5FC5-0B51-40FD-A11C-B3120AB9151D}" type="presParOf" srcId="{2146F6B1-CB35-4E5A-B90F-5CE304517CE1}" destId="{3040F884-C0FB-4B4B-BE63-40460FDFEADC}" srcOrd="2" destOrd="0" presId="urn:microsoft.com/office/officeart/2005/8/layout/hProcess11"/>
    <dgm:cxn modelId="{83B97CB5-CDF5-469B-8AE6-9821308E0BEB}" type="presParOf" srcId="{3040F884-C0FB-4B4B-BE63-40460FDFEADC}" destId="{ADA769BF-E004-4148-856E-9CA5CAA25DC5}" srcOrd="0" destOrd="0" presId="urn:microsoft.com/office/officeart/2005/8/layout/hProcess11"/>
    <dgm:cxn modelId="{F144E68D-A5F4-4518-9587-C7F63CCB6F2E}" type="presParOf" srcId="{3040F884-C0FB-4B4B-BE63-40460FDFEADC}" destId="{6F0EADE2-6CB5-45CD-9E1B-9333FB052E6C}" srcOrd="1" destOrd="0" presId="urn:microsoft.com/office/officeart/2005/8/layout/hProcess11"/>
    <dgm:cxn modelId="{18187AB5-7EEB-4493-8DA5-19A06685B9D7}" type="presParOf" srcId="{3040F884-C0FB-4B4B-BE63-40460FDFEADC}" destId="{9FCB887E-6288-4432-911A-7A9626E4D1EE}" srcOrd="2" destOrd="0" presId="urn:microsoft.com/office/officeart/2005/8/layout/hProcess11"/>
    <dgm:cxn modelId="{B4A395FB-A032-4C4E-AFD7-E805DDD75487}" type="presParOf" srcId="{2146F6B1-CB35-4E5A-B90F-5CE304517CE1}" destId="{208C75F1-87F0-4459-AD55-849367A46D0E}" srcOrd="3" destOrd="0" presId="urn:microsoft.com/office/officeart/2005/8/layout/hProcess11"/>
    <dgm:cxn modelId="{BA6E1EA8-6223-436D-B9F8-D114B5E8790B}" type="presParOf" srcId="{2146F6B1-CB35-4E5A-B90F-5CE304517CE1}" destId="{05844FC4-D65E-445F-979D-7157E9FB5BF8}" srcOrd="4" destOrd="0" presId="urn:microsoft.com/office/officeart/2005/8/layout/hProcess11"/>
    <dgm:cxn modelId="{FC0B91B5-2EFC-4F83-8112-1904007DC671}" type="presParOf" srcId="{05844FC4-D65E-445F-979D-7157E9FB5BF8}" destId="{5D17BA1D-8923-494F-BF16-100539C41AED}" srcOrd="0" destOrd="0" presId="urn:microsoft.com/office/officeart/2005/8/layout/hProcess11"/>
    <dgm:cxn modelId="{3AA9A80C-451C-4A55-8323-4504582071CF}" type="presParOf" srcId="{05844FC4-D65E-445F-979D-7157E9FB5BF8}" destId="{4B3B2D5F-31A2-414B-A73A-AAB069B76B02}" srcOrd="1" destOrd="0" presId="urn:microsoft.com/office/officeart/2005/8/layout/hProcess11"/>
    <dgm:cxn modelId="{2F89C7F2-1EDF-4D91-9CCE-7D76A6958637}" type="presParOf" srcId="{05844FC4-D65E-445F-979D-7157E9FB5BF8}" destId="{75E66840-BE39-4A02-A56A-25A4F66170E3}" srcOrd="2" destOrd="0" presId="urn:microsoft.com/office/officeart/2005/8/layout/hProcess11"/>
    <dgm:cxn modelId="{6639A2C0-65DD-47F2-B318-6EEDFCD4A935}" type="presParOf" srcId="{2146F6B1-CB35-4E5A-B90F-5CE304517CE1}" destId="{F71C9408-5181-40EE-AD89-392802C97B35}" srcOrd="5" destOrd="0" presId="urn:microsoft.com/office/officeart/2005/8/layout/hProcess11"/>
    <dgm:cxn modelId="{EE9E51A1-E5F1-402F-A7CB-EE8750A8DC97}" type="presParOf" srcId="{2146F6B1-CB35-4E5A-B90F-5CE304517CE1}" destId="{35928238-7F0C-4695-903F-1C8B89DAA85A}" srcOrd="6" destOrd="0" presId="urn:microsoft.com/office/officeart/2005/8/layout/hProcess11"/>
    <dgm:cxn modelId="{51EC19B4-D1DD-4ED6-9A15-7896F75FF737}" type="presParOf" srcId="{35928238-7F0C-4695-903F-1C8B89DAA85A}" destId="{9E258B3D-4A4C-40C5-99DD-76E543F2E636}" srcOrd="0" destOrd="0" presId="urn:microsoft.com/office/officeart/2005/8/layout/hProcess11"/>
    <dgm:cxn modelId="{DEF8D608-58BB-462F-B09D-44AA2AF53942}" type="presParOf" srcId="{35928238-7F0C-4695-903F-1C8B89DAA85A}" destId="{283102CD-585C-4BA0-A539-B0CEB054FBB7}" srcOrd="1" destOrd="0" presId="urn:microsoft.com/office/officeart/2005/8/layout/hProcess11"/>
    <dgm:cxn modelId="{5995A9CB-C1DE-46BD-915B-E3C560065138}" type="presParOf" srcId="{35928238-7F0C-4695-903F-1C8B89DAA85A}" destId="{52ABDA94-883C-477C-A731-938110D8C445}" srcOrd="2" destOrd="0" presId="urn:microsoft.com/office/officeart/2005/8/layout/hProcess1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2649907-376E-48F5-AB5B-87C0235D6593}" type="doc">
      <dgm:prSet loTypeId="urn:microsoft.com/office/officeart/2005/8/layout/equation1" loCatId="process" qsTypeId="urn:microsoft.com/office/officeart/2005/8/quickstyle/simple1" qsCatId="simple" csTypeId="urn:microsoft.com/office/officeart/2005/8/colors/colorful1" csCatId="colorful" phldr="1"/>
      <dgm:spPr/>
    </dgm:pt>
    <dgm:pt modelId="{80FB3644-FEB9-4FB7-B574-267520BCA61D}">
      <dgm:prSet phldrT="[Texto]" custT="1"/>
      <dgm:spPr/>
      <dgm:t>
        <a:bodyPr/>
        <a:lstStyle/>
        <a:p>
          <a:r>
            <a:rPr lang="es-PE" sz="1400" b="1" dirty="0">
              <a:effectLst>
                <a:outerShdw blurRad="38100" dist="38100" dir="2700000" algn="tl">
                  <a:srgbClr val="000000">
                    <a:alpha val="43137"/>
                  </a:srgbClr>
                </a:outerShdw>
              </a:effectLst>
              <a:latin typeface="Poppins" panose="020B0604020202020204" charset="0"/>
              <a:cs typeface="Poppins" panose="020B0604020202020204" charset="0"/>
            </a:rPr>
            <a:t>Tutoría grupal</a:t>
          </a:r>
        </a:p>
      </dgm:t>
    </dgm:pt>
    <dgm:pt modelId="{4D7A534B-9610-4757-AA43-24E7AA8B9B86}" type="parTrans" cxnId="{D6D4696E-5EDC-4547-8E25-DD82B1CBFBD2}">
      <dgm:prSet/>
      <dgm:spPr/>
      <dgm:t>
        <a:bodyPr/>
        <a:lstStyle/>
        <a:p>
          <a:endParaRPr lang="es-PE" sz="2400" b="1">
            <a:effectLst>
              <a:outerShdw blurRad="38100" dist="38100" dir="2700000" algn="tl">
                <a:srgbClr val="000000">
                  <a:alpha val="43137"/>
                </a:srgbClr>
              </a:outerShdw>
            </a:effectLst>
          </a:endParaRPr>
        </a:p>
      </dgm:t>
    </dgm:pt>
    <dgm:pt modelId="{78FC63AB-96EE-4A91-9957-745F2DB136A9}" type="sibTrans" cxnId="{D6D4696E-5EDC-4547-8E25-DD82B1CBFBD2}">
      <dgm:prSet custT="1"/>
      <dgm:spPr/>
      <dgm:t>
        <a:bodyPr/>
        <a:lstStyle/>
        <a:p>
          <a:endParaRPr lang="es-PE" sz="1050" b="1">
            <a:effectLst>
              <a:outerShdw blurRad="38100" dist="38100" dir="2700000" algn="tl">
                <a:srgbClr val="000000">
                  <a:alpha val="43137"/>
                </a:srgbClr>
              </a:outerShdw>
            </a:effectLst>
          </a:endParaRPr>
        </a:p>
      </dgm:t>
    </dgm:pt>
    <dgm:pt modelId="{775AF5FB-0876-4305-B67C-F7DCE97E25F1}">
      <dgm:prSet phldrT="[Texto]" custT="1"/>
      <dgm:spPr/>
      <dgm:t>
        <a:bodyPr/>
        <a:lstStyle/>
        <a:p>
          <a:r>
            <a:rPr lang="es-PE" sz="1100" b="1" dirty="0">
              <a:effectLst>
                <a:outerShdw blurRad="38100" dist="38100" dir="2700000" algn="tl">
                  <a:srgbClr val="000000">
                    <a:alpha val="43137"/>
                  </a:srgbClr>
                </a:outerShdw>
              </a:effectLst>
              <a:latin typeface="Poppins" panose="020B0604020202020204" charset="0"/>
              <a:cs typeface="Poppins" panose="020B0604020202020204" charset="0"/>
            </a:rPr>
            <a:t>Orientación educativa permanente</a:t>
          </a:r>
        </a:p>
      </dgm:t>
    </dgm:pt>
    <dgm:pt modelId="{7CF1539F-E4B3-4583-8EFB-4DC23A9384EA}" type="parTrans" cxnId="{A9260080-3405-42C3-9EEB-039635367FE9}">
      <dgm:prSet/>
      <dgm:spPr/>
      <dgm:t>
        <a:bodyPr/>
        <a:lstStyle/>
        <a:p>
          <a:endParaRPr lang="es-PE" sz="2400" b="1">
            <a:effectLst>
              <a:outerShdw blurRad="38100" dist="38100" dir="2700000" algn="tl">
                <a:srgbClr val="000000">
                  <a:alpha val="43137"/>
                </a:srgbClr>
              </a:outerShdw>
            </a:effectLst>
          </a:endParaRPr>
        </a:p>
      </dgm:t>
    </dgm:pt>
    <dgm:pt modelId="{622E0B55-5937-4CA3-9D1C-BDC06AA59DFF}" type="sibTrans" cxnId="{A9260080-3405-42C3-9EEB-039635367FE9}">
      <dgm:prSet custT="1"/>
      <dgm:spPr/>
      <dgm:t>
        <a:bodyPr/>
        <a:lstStyle/>
        <a:p>
          <a:endParaRPr lang="es-PE" sz="1050" b="1">
            <a:effectLst>
              <a:outerShdw blurRad="38100" dist="38100" dir="2700000" algn="tl">
                <a:srgbClr val="000000">
                  <a:alpha val="43137"/>
                </a:srgbClr>
              </a:outerShdw>
            </a:effectLst>
          </a:endParaRPr>
        </a:p>
      </dgm:t>
    </dgm:pt>
    <dgm:pt modelId="{1315DE9D-0914-4B7D-AAC8-6775EB0AF139}">
      <dgm:prSet phldrT="[Texto]" phldr="1" custT="1"/>
      <dgm:spPr/>
      <dgm:t>
        <a:bodyPr/>
        <a:lstStyle/>
        <a:p>
          <a:endParaRPr lang="es-PE" sz="1400" b="1" dirty="0">
            <a:effectLst>
              <a:outerShdw blurRad="38100" dist="38100" dir="2700000" algn="tl">
                <a:srgbClr val="000000">
                  <a:alpha val="43137"/>
                </a:srgbClr>
              </a:outerShdw>
            </a:effectLst>
          </a:endParaRPr>
        </a:p>
      </dgm:t>
    </dgm:pt>
    <dgm:pt modelId="{34EDC6E4-4C3D-4322-88F2-63669E208967}" type="parTrans" cxnId="{605644BF-7340-4BB8-B838-189202F47CBF}">
      <dgm:prSet/>
      <dgm:spPr/>
      <dgm:t>
        <a:bodyPr/>
        <a:lstStyle/>
        <a:p>
          <a:endParaRPr lang="es-PE" sz="2400" b="1">
            <a:effectLst>
              <a:outerShdw blurRad="38100" dist="38100" dir="2700000" algn="tl">
                <a:srgbClr val="000000">
                  <a:alpha val="43137"/>
                </a:srgbClr>
              </a:outerShdw>
            </a:effectLst>
          </a:endParaRPr>
        </a:p>
      </dgm:t>
    </dgm:pt>
    <dgm:pt modelId="{E245F23D-11B0-441F-AEDC-6CB339DD0AED}" type="sibTrans" cxnId="{605644BF-7340-4BB8-B838-189202F47CBF}">
      <dgm:prSet/>
      <dgm:spPr/>
      <dgm:t>
        <a:bodyPr/>
        <a:lstStyle/>
        <a:p>
          <a:endParaRPr lang="es-PE" sz="2400" b="1">
            <a:effectLst>
              <a:outerShdw blurRad="38100" dist="38100" dir="2700000" algn="tl">
                <a:srgbClr val="000000">
                  <a:alpha val="43137"/>
                </a:srgbClr>
              </a:outerShdw>
            </a:effectLst>
          </a:endParaRPr>
        </a:p>
      </dgm:t>
    </dgm:pt>
    <dgm:pt modelId="{29C7E0A3-1A7A-4FD2-AA4E-CA28F9702846}">
      <dgm:prSet custT="1"/>
      <dgm:spPr/>
      <dgm:t>
        <a:bodyPr/>
        <a:lstStyle/>
        <a:p>
          <a:r>
            <a:rPr lang="es-PE" sz="1400" b="1" dirty="0">
              <a:effectLst>
                <a:outerShdw blurRad="38100" dist="38100" dir="2700000" algn="tl">
                  <a:srgbClr val="000000">
                    <a:alpha val="43137"/>
                  </a:srgbClr>
                </a:outerShdw>
              </a:effectLst>
              <a:latin typeface="Poppins" panose="020B0604020202020204" charset="0"/>
              <a:cs typeface="Poppins" panose="020B0604020202020204" charset="0"/>
            </a:rPr>
            <a:t>Tutoría individual</a:t>
          </a:r>
        </a:p>
      </dgm:t>
    </dgm:pt>
    <dgm:pt modelId="{FB4B9093-231E-48CD-89EF-C3538E8149EB}" type="parTrans" cxnId="{6D11A7B5-825E-44E6-BCF0-E1B1CC0E122A}">
      <dgm:prSet/>
      <dgm:spPr/>
      <dgm:t>
        <a:bodyPr/>
        <a:lstStyle/>
        <a:p>
          <a:endParaRPr lang="es-PE" sz="2400" b="1">
            <a:effectLst>
              <a:outerShdw blurRad="38100" dist="38100" dir="2700000" algn="tl">
                <a:srgbClr val="000000">
                  <a:alpha val="43137"/>
                </a:srgbClr>
              </a:outerShdw>
            </a:effectLst>
          </a:endParaRPr>
        </a:p>
      </dgm:t>
    </dgm:pt>
    <dgm:pt modelId="{799B5DC7-85B3-4396-A9B7-E39B9FCAEEAE}" type="sibTrans" cxnId="{6D11A7B5-825E-44E6-BCF0-E1B1CC0E122A}">
      <dgm:prSet custT="1"/>
      <dgm:spPr/>
      <dgm:t>
        <a:bodyPr/>
        <a:lstStyle/>
        <a:p>
          <a:endParaRPr lang="es-PE" sz="1050" b="1">
            <a:effectLst>
              <a:outerShdw blurRad="38100" dist="38100" dir="2700000" algn="tl">
                <a:srgbClr val="000000">
                  <a:alpha val="43137"/>
                </a:srgbClr>
              </a:outerShdw>
            </a:effectLst>
          </a:endParaRPr>
        </a:p>
      </dgm:t>
    </dgm:pt>
    <dgm:pt modelId="{E9DDEAF6-7F07-466A-93BE-01BE15F68B7A}">
      <dgm:prSet custT="1"/>
      <dgm:spPr/>
      <dgm:t>
        <a:bodyPr/>
        <a:lstStyle/>
        <a:p>
          <a:r>
            <a:rPr lang="es-PE" sz="1100" b="1" dirty="0">
              <a:effectLst>
                <a:outerShdw blurRad="38100" dist="38100" dir="2700000" algn="tl">
                  <a:srgbClr val="000000">
                    <a:alpha val="43137"/>
                  </a:srgbClr>
                </a:outerShdw>
              </a:effectLst>
              <a:latin typeface="Poppins" panose="020B0604020202020204" charset="0"/>
              <a:cs typeface="Poppins" panose="020B0604020202020204" charset="0"/>
            </a:rPr>
            <a:t>Participación estudiantil</a:t>
          </a:r>
        </a:p>
      </dgm:t>
    </dgm:pt>
    <dgm:pt modelId="{7D4D63E0-8D09-4E5D-A457-FE2FC2FDA2F1}" type="parTrans" cxnId="{B46DF746-9DF0-47BF-8860-F0D2B4AB0E22}">
      <dgm:prSet/>
      <dgm:spPr/>
      <dgm:t>
        <a:bodyPr/>
        <a:lstStyle/>
        <a:p>
          <a:endParaRPr lang="es-PE" sz="2400" b="1">
            <a:effectLst>
              <a:outerShdw blurRad="38100" dist="38100" dir="2700000" algn="tl">
                <a:srgbClr val="000000">
                  <a:alpha val="43137"/>
                </a:srgbClr>
              </a:outerShdw>
            </a:effectLst>
          </a:endParaRPr>
        </a:p>
      </dgm:t>
    </dgm:pt>
    <dgm:pt modelId="{940E0D25-D488-4679-9015-6D1AB5C37059}" type="sibTrans" cxnId="{B46DF746-9DF0-47BF-8860-F0D2B4AB0E22}">
      <dgm:prSet custT="1"/>
      <dgm:spPr/>
      <dgm:t>
        <a:bodyPr/>
        <a:lstStyle/>
        <a:p>
          <a:endParaRPr lang="es-PE" sz="1050" b="1">
            <a:effectLst>
              <a:outerShdw blurRad="38100" dist="38100" dir="2700000" algn="tl">
                <a:srgbClr val="000000">
                  <a:alpha val="43137"/>
                </a:srgbClr>
              </a:outerShdw>
            </a:effectLst>
          </a:endParaRPr>
        </a:p>
      </dgm:t>
    </dgm:pt>
    <dgm:pt modelId="{149F8206-997B-4196-BAD1-A0D95D6EFEB2}">
      <dgm:prSet custT="1"/>
      <dgm:spPr/>
      <dgm:t>
        <a:bodyPr/>
        <a:lstStyle/>
        <a:p>
          <a:r>
            <a:rPr lang="es-PE" sz="1200" b="1" dirty="0">
              <a:effectLst>
                <a:outerShdw blurRad="38100" dist="38100" dir="2700000" algn="tl">
                  <a:srgbClr val="000000">
                    <a:alpha val="43137"/>
                  </a:srgbClr>
                </a:outerShdw>
              </a:effectLst>
              <a:latin typeface="Poppins" panose="020B0604020202020204" charset="0"/>
              <a:cs typeface="Poppins" panose="020B0604020202020204" charset="0"/>
            </a:rPr>
            <a:t>Familias y comunidad</a:t>
          </a:r>
        </a:p>
      </dgm:t>
    </dgm:pt>
    <dgm:pt modelId="{957A35FA-D2AE-42C1-B943-7E1ADCA81618}" type="parTrans" cxnId="{9623F122-499F-4A2C-B48B-D55E468A403F}">
      <dgm:prSet/>
      <dgm:spPr/>
      <dgm:t>
        <a:bodyPr/>
        <a:lstStyle/>
        <a:p>
          <a:endParaRPr lang="es-PE" sz="2400" b="1">
            <a:effectLst>
              <a:outerShdw blurRad="38100" dist="38100" dir="2700000" algn="tl">
                <a:srgbClr val="000000">
                  <a:alpha val="43137"/>
                </a:srgbClr>
              </a:outerShdw>
            </a:effectLst>
          </a:endParaRPr>
        </a:p>
      </dgm:t>
    </dgm:pt>
    <dgm:pt modelId="{BF73A1D7-3982-40FC-B930-511D4913FE5B}" type="sibTrans" cxnId="{9623F122-499F-4A2C-B48B-D55E468A403F}">
      <dgm:prSet custT="1"/>
      <dgm:spPr/>
      <dgm:t>
        <a:bodyPr/>
        <a:lstStyle/>
        <a:p>
          <a:endParaRPr lang="es-PE" sz="1050" b="1">
            <a:effectLst>
              <a:outerShdw blurRad="38100" dist="38100" dir="2700000" algn="tl">
                <a:srgbClr val="000000">
                  <a:alpha val="43137"/>
                </a:srgbClr>
              </a:outerShdw>
            </a:effectLst>
          </a:endParaRPr>
        </a:p>
      </dgm:t>
    </dgm:pt>
    <dgm:pt modelId="{DBD0E097-9B56-4406-8447-90CC87281654}" type="pres">
      <dgm:prSet presAssocID="{E2649907-376E-48F5-AB5B-87C0235D6593}" presName="linearFlow" presStyleCnt="0">
        <dgm:presLayoutVars>
          <dgm:dir/>
          <dgm:resizeHandles val="exact"/>
        </dgm:presLayoutVars>
      </dgm:prSet>
      <dgm:spPr/>
    </dgm:pt>
    <dgm:pt modelId="{89716EA8-22E4-487F-B58F-48D72040A9E9}" type="pres">
      <dgm:prSet presAssocID="{80FB3644-FEB9-4FB7-B574-267520BCA61D}" presName="node" presStyleLbl="node1" presStyleIdx="0" presStyleCnt="6" custScaleX="128795">
        <dgm:presLayoutVars>
          <dgm:bulletEnabled val="1"/>
        </dgm:presLayoutVars>
      </dgm:prSet>
      <dgm:spPr/>
    </dgm:pt>
    <dgm:pt modelId="{1BC542B1-DE03-4184-B51A-004AF4E8CCA4}" type="pres">
      <dgm:prSet presAssocID="{78FC63AB-96EE-4A91-9957-745F2DB136A9}" presName="spacerL" presStyleCnt="0"/>
      <dgm:spPr/>
    </dgm:pt>
    <dgm:pt modelId="{9D41CDF9-EEC0-41B4-AB72-59095184DA39}" type="pres">
      <dgm:prSet presAssocID="{78FC63AB-96EE-4A91-9957-745F2DB136A9}" presName="sibTrans" presStyleLbl="sibTrans2D1" presStyleIdx="0" presStyleCnt="5"/>
      <dgm:spPr/>
    </dgm:pt>
    <dgm:pt modelId="{C820B5CA-C925-446A-8755-5203D4A21726}" type="pres">
      <dgm:prSet presAssocID="{78FC63AB-96EE-4A91-9957-745F2DB136A9}" presName="spacerR" presStyleCnt="0"/>
      <dgm:spPr/>
    </dgm:pt>
    <dgm:pt modelId="{56892E05-8964-4595-A1A7-8A750521EB29}" type="pres">
      <dgm:prSet presAssocID="{29C7E0A3-1A7A-4FD2-AA4E-CA28F9702846}" presName="node" presStyleLbl="node1" presStyleIdx="1" presStyleCnt="6" custScaleX="146398">
        <dgm:presLayoutVars>
          <dgm:bulletEnabled val="1"/>
        </dgm:presLayoutVars>
      </dgm:prSet>
      <dgm:spPr/>
    </dgm:pt>
    <dgm:pt modelId="{080E9453-C818-4DBB-A0DC-2015150E6357}" type="pres">
      <dgm:prSet presAssocID="{799B5DC7-85B3-4396-A9B7-E39B9FCAEEAE}" presName="spacerL" presStyleCnt="0"/>
      <dgm:spPr/>
    </dgm:pt>
    <dgm:pt modelId="{9909DCAF-0BCA-4416-89F7-C0CA62D4D240}" type="pres">
      <dgm:prSet presAssocID="{799B5DC7-85B3-4396-A9B7-E39B9FCAEEAE}" presName="sibTrans" presStyleLbl="sibTrans2D1" presStyleIdx="1" presStyleCnt="5"/>
      <dgm:spPr/>
    </dgm:pt>
    <dgm:pt modelId="{7B766133-C04F-4A34-BFE0-4C27D947ED94}" type="pres">
      <dgm:prSet presAssocID="{799B5DC7-85B3-4396-A9B7-E39B9FCAEEAE}" presName="spacerR" presStyleCnt="0"/>
      <dgm:spPr/>
    </dgm:pt>
    <dgm:pt modelId="{BDFC5843-2ED0-48BF-864D-957E3CF41E5F}" type="pres">
      <dgm:prSet presAssocID="{E9DDEAF6-7F07-466A-93BE-01BE15F68B7A}" presName="node" presStyleLbl="node1" presStyleIdx="2" presStyleCnt="6" custScaleX="179697">
        <dgm:presLayoutVars>
          <dgm:bulletEnabled val="1"/>
        </dgm:presLayoutVars>
      </dgm:prSet>
      <dgm:spPr/>
    </dgm:pt>
    <dgm:pt modelId="{7DF28C19-9B49-4200-AF5D-CC00ED10E42B}" type="pres">
      <dgm:prSet presAssocID="{940E0D25-D488-4679-9015-6D1AB5C37059}" presName="spacerL" presStyleCnt="0"/>
      <dgm:spPr/>
    </dgm:pt>
    <dgm:pt modelId="{F31B98BD-47FA-464D-9562-CF20CF8D63D6}" type="pres">
      <dgm:prSet presAssocID="{940E0D25-D488-4679-9015-6D1AB5C37059}" presName="sibTrans" presStyleLbl="sibTrans2D1" presStyleIdx="2" presStyleCnt="5"/>
      <dgm:spPr/>
    </dgm:pt>
    <dgm:pt modelId="{525FF646-6259-4DF4-9890-EBBABA2D21F8}" type="pres">
      <dgm:prSet presAssocID="{940E0D25-D488-4679-9015-6D1AB5C37059}" presName="spacerR" presStyleCnt="0"/>
      <dgm:spPr/>
    </dgm:pt>
    <dgm:pt modelId="{59D20064-B93E-43F7-A76E-71906BA36055}" type="pres">
      <dgm:prSet presAssocID="{149F8206-997B-4196-BAD1-A0D95D6EFEB2}" presName="node" presStyleLbl="node1" presStyleIdx="3" presStyleCnt="6" custScaleX="166077">
        <dgm:presLayoutVars>
          <dgm:bulletEnabled val="1"/>
        </dgm:presLayoutVars>
      </dgm:prSet>
      <dgm:spPr/>
    </dgm:pt>
    <dgm:pt modelId="{2391A286-AA89-4C1D-BBFE-A323C6BF7FB0}" type="pres">
      <dgm:prSet presAssocID="{BF73A1D7-3982-40FC-B930-511D4913FE5B}" presName="spacerL" presStyleCnt="0"/>
      <dgm:spPr/>
    </dgm:pt>
    <dgm:pt modelId="{6A41F0E8-4101-4D12-8CF9-A34ED47FF41A}" type="pres">
      <dgm:prSet presAssocID="{BF73A1D7-3982-40FC-B930-511D4913FE5B}" presName="sibTrans" presStyleLbl="sibTrans2D1" presStyleIdx="3" presStyleCnt="5"/>
      <dgm:spPr/>
    </dgm:pt>
    <dgm:pt modelId="{C917E60C-729E-45A4-B0C7-BBF6282F870D}" type="pres">
      <dgm:prSet presAssocID="{BF73A1D7-3982-40FC-B930-511D4913FE5B}" presName="spacerR" presStyleCnt="0"/>
      <dgm:spPr/>
    </dgm:pt>
    <dgm:pt modelId="{59BAB7B4-9976-4D0F-B959-EA440C24EA76}" type="pres">
      <dgm:prSet presAssocID="{775AF5FB-0876-4305-B67C-F7DCE97E25F1}" presName="node" presStyleLbl="node1" presStyleIdx="4" presStyleCnt="6" custScaleX="205670">
        <dgm:presLayoutVars>
          <dgm:bulletEnabled val="1"/>
        </dgm:presLayoutVars>
      </dgm:prSet>
      <dgm:spPr/>
    </dgm:pt>
    <dgm:pt modelId="{2597EB78-3014-4C55-8E3A-C472B9EDDB19}" type="pres">
      <dgm:prSet presAssocID="{622E0B55-5937-4CA3-9D1C-BDC06AA59DFF}" presName="spacerL" presStyleCnt="0"/>
      <dgm:spPr/>
    </dgm:pt>
    <dgm:pt modelId="{6B6FD718-0037-4BDB-AD7A-475BCC6D0ED6}" type="pres">
      <dgm:prSet presAssocID="{622E0B55-5937-4CA3-9D1C-BDC06AA59DFF}" presName="sibTrans" presStyleLbl="sibTrans2D1" presStyleIdx="4" presStyleCnt="5"/>
      <dgm:spPr/>
    </dgm:pt>
    <dgm:pt modelId="{93A34680-A5F1-4856-B7E7-BDE06DC2AFCC}" type="pres">
      <dgm:prSet presAssocID="{622E0B55-5937-4CA3-9D1C-BDC06AA59DFF}" presName="spacerR" presStyleCnt="0"/>
      <dgm:spPr/>
    </dgm:pt>
    <dgm:pt modelId="{704A52E0-49CA-4F50-A278-FF0BBD461204}" type="pres">
      <dgm:prSet presAssocID="{1315DE9D-0914-4B7D-AAC8-6775EB0AF139}" presName="node" presStyleLbl="node1" presStyleIdx="5" presStyleCnt="6">
        <dgm:presLayoutVars>
          <dgm:bulletEnabled val="1"/>
        </dgm:presLayoutVars>
      </dgm:prSet>
      <dgm:spPr/>
    </dgm:pt>
  </dgm:ptLst>
  <dgm:cxnLst>
    <dgm:cxn modelId="{A6E1700D-2432-4CF5-B629-6D429BF9037E}" type="presOf" srcId="{BF73A1D7-3982-40FC-B930-511D4913FE5B}" destId="{6A41F0E8-4101-4D12-8CF9-A34ED47FF41A}" srcOrd="0" destOrd="0" presId="urn:microsoft.com/office/officeart/2005/8/layout/equation1"/>
    <dgm:cxn modelId="{637E9514-795A-440C-81E9-297073745F56}" type="presOf" srcId="{29C7E0A3-1A7A-4FD2-AA4E-CA28F9702846}" destId="{56892E05-8964-4595-A1A7-8A750521EB29}" srcOrd="0" destOrd="0" presId="urn:microsoft.com/office/officeart/2005/8/layout/equation1"/>
    <dgm:cxn modelId="{24D02F1C-FAFB-4993-8E7B-9D54E84F5614}" type="presOf" srcId="{940E0D25-D488-4679-9015-6D1AB5C37059}" destId="{F31B98BD-47FA-464D-9562-CF20CF8D63D6}" srcOrd="0" destOrd="0" presId="urn:microsoft.com/office/officeart/2005/8/layout/equation1"/>
    <dgm:cxn modelId="{9623F122-499F-4A2C-B48B-D55E468A403F}" srcId="{E2649907-376E-48F5-AB5B-87C0235D6593}" destId="{149F8206-997B-4196-BAD1-A0D95D6EFEB2}" srcOrd="3" destOrd="0" parTransId="{957A35FA-D2AE-42C1-B943-7E1ADCA81618}" sibTransId="{BF73A1D7-3982-40FC-B930-511D4913FE5B}"/>
    <dgm:cxn modelId="{2562C53F-C5A8-4555-BB6F-8C198399E01B}" type="presOf" srcId="{80FB3644-FEB9-4FB7-B574-267520BCA61D}" destId="{89716EA8-22E4-487F-B58F-48D72040A9E9}" srcOrd="0" destOrd="0" presId="urn:microsoft.com/office/officeart/2005/8/layout/equation1"/>
    <dgm:cxn modelId="{B46DF746-9DF0-47BF-8860-F0D2B4AB0E22}" srcId="{E2649907-376E-48F5-AB5B-87C0235D6593}" destId="{E9DDEAF6-7F07-466A-93BE-01BE15F68B7A}" srcOrd="2" destOrd="0" parTransId="{7D4D63E0-8D09-4E5D-A457-FE2FC2FDA2F1}" sibTransId="{940E0D25-D488-4679-9015-6D1AB5C37059}"/>
    <dgm:cxn modelId="{D6D4696E-5EDC-4547-8E25-DD82B1CBFBD2}" srcId="{E2649907-376E-48F5-AB5B-87C0235D6593}" destId="{80FB3644-FEB9-4FB7-B574-267520BCA61D}" srcOrd="0" destOrd="0" parTransId="{4D7A534B-9610-4757-AA43-24E7AA8B9B86}" sibTransId="{78FC63AB-96EE-4A91-9957-745F2DB136A9}"/>
    <dgm:cxn modelId="{4BDA6A70-457C-4895-B3A9-4BF0F214DFBA}" type="presOf" srcId="{E9DDEAF6-7F07-466A-93BE-01BE15F68B7A}" destId="{BDFC5843-2ED0-48BF-864D-957E3CF41E5F}" srcOrd="0" destOrd="0" presId="urn:microsoft.com/office/officeart/2005/8/layout/equation1"/>
    <dgm:cxn modelId="{F9EB5659-D4ED-401B-B9AA-67476E9B7466}" type="presOf" srcId="{775AF5FB-0876-4305-B67C-F7DCE97E25F1}" destId="{59BAB7B4-9976-4D0F-B959-EA440C24EA76}" srcOrd="0" destOrd="0" presId="urn:microsoft.com/office/officeart/2005/8/layout/equation1"/>
    <dgm:cxn modelId="{A9260080-3405-42C3-9EEB-039635367FE9}" srcId="{E2649907-376E-48F5-AB5B-87C0235D6593}" destId="{775AF5FB-0876-4305-B67C-F7DCE97E25F1}" srcOrd="4" destOrd="0" parTransId="{7CF1539F-E4B3-4583-8EFB-4DC23A9384EA}" sibTransId="{622E0B55-5937-4CA3-9D1C-BDC06AA59DFF}"/>
    <dgm:cxn modelId="{FE9CA783-CF89-41F1-AED1-24923C63E246}" type="presOf" srcId="{78FC63AB-96EE-4A91-9957-745F2DB136A9}" destId="{9D41CDF9-EEC0-41B4-AB72-59095184DA39}" srcOrd="0" destOrd="0" presId="urn:microsoft.com/office/officeart/2005/8/layout/equation1"/>
    <dgm:cxn modelId="{5C4CAD87-A87D-487F-9D58-29EE3C07A25F}" type="presOf" srcId="{1315DE9D-0914-4B7D-AAC8-6775EB0AF139}" destId="{704A52E0-49CA-4F50-A278-FF0BBD461204}" srcOrd="0" destOrd="0" presId="urn:microsoft.com/office/officeart/2005/8/layout/equation1"/>
    <dgm:cxn modelId="{68C03698-69C5-4BA7-AA41-19DBF4D2C076}" type="presOf" srcId="{622E0B55-5937-4CA3-9D1C-BDC06AA59DFF}" destId="{6B6FD718-0037-4BDB-AD7A-475BCC6D0ED6}" srcOrd="0" destOrd="0" presId="urn:microsoft.com/office/officeart/2005/8/layout/equation1"/>
    <dgm:cxn modelId="{FEFB08A0-1FDA-49B0-A459-CB936BA69FA1}" type="presOf" srcId="{E2649907-376E-48F5-AB5B-87C0235D6593}" destId="{DBD0E097-9B56-4406-8447-90CC87281654}" srcOrd="0" destOrd="0" presId="urn:microsoft.com/office/officeart/2005/8/layout/equation1"/>
    <dgm:cxn modelId="{6D11A7B5-825E-44E6-BCF0-E1B1CC0E122A}" srcId="{E2649907-376E-48F5-AB5B-87C0235D6593}" destId="{29C7E0A3-1A7A-4FD2-AA4E-CA28F9702846}" srcOrd="1" destOrd="0" parTransId="{FB4B9093-231E-48CD-89EF-C3538E8149EB}" sibTransId="{799B5DC7-85B3-4396-A9B7-E39B9FCAEEAE}"/>
    <dgm:cxn modelId="{4B1742BB-DEF6-43DD-A469-FD9DE276269C}" type="presOf" srcId="{799B5DC7-85B3-4396-A9B7-E39B9FCAEEAE}" destId="{9909DCAF-0BCA-4416-89F7-C0CA62D4D240}" srcOrd="0" destOrd="0" presId="urn:microsoft.com/office/officeart/2005/8/layout/equation1"/>
    <dgm:cxn modelId="{605644BF-7340-4BB8-B838-189202F47CBF}" srcId="{E2649907-376E-48F5-AB5B-87C0235D6593}" destId="{1315DE9D-0914-4B7D-AAC8-6775EB0AF139}" srcOrd="5" destOrd="0" parTransId="{34EDC6E4-4C3D-4322-88F2-63669E208967}" sibTransId="{E245F23D-11B0-441F-AEDC-6CB339DD0AED}"/>
    <dgm:cxn modelId="{F96E3FEF-FA72-4233-8726-65E30D48F4D1}" type="presOf" srcId="{149F8206-997B-4196-BAD1-A0D95D6EFEB2}" destId="{59D20064-B93E-43F7-A76E-71906BA36055}" srcOrd="0" destOrd="0" presId="urn:microsoft.com/office/officeart/2005/8/layout/equation1"/>
    <dgm:cxn modelId="{F80A07F0-77DA-489C-B815-3B9693B39FC0}" type="presParOf" srcId="{DBD0E097-9B56-4406-8447-90CC87281654}" destId="{89716EA8-22E4-487F-B58F-48D72040A9E9}" srcOrd="0" destOrd="0" presId="urn:microsoft.com/office/officeart/2005/8/layout/equation1"/>
    <dgm:cxn modelId="{F85CA669-CC3C-4F67-8AD2-8100C1ABD0C6}" type="presParOf" srcId="{DBD0E097-9B56-4406-8447-90CC87281654}" destId="{1BC542B1-DE03-4184-B51A-004AF4E8CCA4}" srcOrd="1" destOrd="0" presId="urn:microsoft.com/office/officeart/2005/8/layout/equation1"/>
    <dgm:cxn modelId="{858CB963-9D82-4BA4-B756-6D73795FF41D}" type="presParOf" srcId="{DBD0E097-9B56-4406-8447-90CC87281654}" destId="{9D41CDF9-EEC0-41B4-AB72-59095184DA39}" srcOrd="2" destOrd="0" presId="urn:microsoft.com/office/officeart/2005/8/layout/equation1"/>
    <dgm:cxn modelId="{C2FB0EDD-94C4-4F7E-B29B-FAB6680215E0}" type="presParOf" srcId="{DBD0E097-9B56-4406-8447-90CC87281654}" destId="{C820B5CA-C925-446A-8755-5203D4A21726}" srcOrd="3" destOrd="0" presId="urn:microsoft.com/office/officeart/2005/8/layout/equation1"/>
    <dgm:cxn modelId="{230F4D6A-6420-4197-ACA6-17D866BE715E}" type="presParOf" srcId="{DBD0E097-9B56-4406-8447-90CC87281654}" destId="{56892E05-8964-4595-A1A7-8A750521EB29}" srcOrd="4" destOrd="0" presId="urn:microsoft.com/office/officeart/2005/8/layout/equation1"/>
    <dgm:cxn modelId="{499F7D65-1ED2-4449-AE2B-82760D4910BD}" type="presParOf" srcId="{DBD0E097-9B56-4406-8447-90CC87281654}" destId="{080E9453-C818-4DBB-A0DC-2015150E6357}" srcOrd="5" destOrd="0" presId="urn:microsoft.com/office/officeart/2005/8/layout/equation1"/>
    <dgm:cxn modelId="{C21EC263-FFB9-421B-A8F7-FB5B262FBC16}" type="presParOf" srcId="{DBD0E097-9B56-4406-8447-90CC87281654}" destId="{9909DCAF-0BCA-4416-89F7-C0CA62D4D240}" srcOrd="6" destOrd="0" presId="urn:microsoft.com/office/officeart/2005/8/layout/equation1"/>
    <dgm:cxn modelId="{A97AC3D5-3FE9-42F2-BEFA-44EEC00DE589}" type="presParOf" srcId="{DBD0E097-9B56-4406-8447-90CC87281654}" destId="{7B766133-C04F-4A34-BFE0-4C27D947ED94}" srcOrd="7" destOrd="0" presId="urn:microsoft.com/office/officeart/2005/8/layout/equation1"/>
    <dgm:cxn modelId="{ACEB12EA-3FCB-4169-961A-1425A1214FA2}" type="presParOf" srcId="{DBD0E097-9B56-4406-8447-90CC87281654}" destId="{BDFC5843-2ED0-48BF-864D-957E3CF41E5F}" srcOrd="8" destOrd="0" presId="urn:microsoft.com/office/officeart/2005/8/layout/equation1"/>
    <dgm:cxn modelId="{6A3D454D-AEF8-4703-94FF-5F35B158B37D}" type="presParOf" srcId="{DBD0E097-9B56-4406-8447-90CC87281654}" destId="{7DF28C19-9B49-4200-AF5D-CC00ED10E42B}" srcOrd="9" destOrd="0" presId="urn:microsoft.com/office/officeart/2005/8/layout/equation1"/>
    <dgm:cxn modelId="{DE54227F-04A2-432A-9FB8-A93BE5C60DC0}" type="presParOf" srcId="{DBD0E097-9B56-4406-8447-90CC87281654}" destId="{F31B98BD-47FA-464D-9562-CF20CF8D63D6}" srcOrd="10" destOrd="0" presId="urn:microsoft.com/office/officeart/2005/8/layout/equation1"/>
    <dgm:cxn modelId="{F9454102-A49E-400E-A5B9-25BC542D5EE8}" type="presParOf" srcId="{DBD0E097-9B56-4406-8447-90CC87281654}" destId="{525FF646-6259-4DF4-9890-EBBABA2D21F8}" srcOrd="11" destOrd="0" presId="urn:microsoft.com/office/officeart/2005/8/layout/equation1"/>
    <dgm:cxn modelId="{4DA08842-D0AA-4BF8-982C-2D1F48E460B3}" type="presParOf" srcId="{DBD0E097-9B56-4406-8447-90CC87281654}" destId="{59D20064-B93E-43F7-A76E-71906BA36055}" srcOrd="12" destOrd="0" presId="urn:microsoft.com/office/officeart/2005/8/layout/equation1"/>
    <dgm:cxn modelId="{2DE9C7F2-0E7E-43BB-A86B-F8FB99F92448}" type="presParOf" srcId="{DBD0E097-9B56-4406-8447-90CC87281654}" destId="{2391A286-AA89-4C1D-BBFE-A323C6BF7FB0}" srcOrd="13" destOrd="0" presId="urn:microsoft.com/office/officeart/2005/8/layout/equation1"/>
    <dgm:cxn modelId="{03CCA912-4439-42AE-84AE-C65BE80ABF73}" type="presParOf" srcId="{DBD0E097-9B56-4406-8447-90CC87281654}" destId="{6A41F0E8-4101-4D12-8CF9-A34ED47FF41A}" srcOrd="14" destOrd="0" presId="urn:microsoft.com/office/officeart/2005/8/layout/equation1"/>
    <dgm:cxn modelId="{D9C74A44-F28C-4F9D-AACF-45EA3F711CFC}" type="presParOf" srcId="{DBD0E097-9B56-4406-8447-90CC87281654}" destId="{C917E60C-729E-45A4-B0C7-BBF6282F870D}" srcOrd="15" destOrd="0" presId="urn:microsoft.com/office/officeart/2005/8/layout/equation1"/>
    <dgm:cxn modelId="{48F2BEE5-521D-4B62-9624-A965E3469DDE}" type="presParOf" srcId="{DBD0E097-9B56-4406-8447-90CC87281654}" destId="{59BAB7B4-9976-4D0F-B959-EA440C24EA76}" srcOrd="16" destOrd="0" presId="urn:microsoft.com/office/officeart/2005/8/layout/equation1"/>
    <dgm:cxn modelId="{49DBF94D-938F-4342-8F30-64F48C78A5E0}" type="presParOf" srcId="{DBD0E097-9B56-4406-8447-90CC87281654}" destId="{2597EB78-3014-4C55-8E3A-C472B9EDDB19}" srcOrd="17" destOrd="0" presId="urn:microsoft.com/office/officeart/2005/8/layout/equation1"/>
    <dgm:cxn modelId="{509FA824-021A-44AB-9835-56099E001418}" type="presParOf" srcId="{DBD0E097-9B56-4406-8447-90CC87281654}" destId="{6B6FD718-0037-4BDB-AD7A-475BCC6D0ED6}" srcOrd="18" destOrd="0" presId="urn:microsoft.com/office/officeart/2005/8/layout/equation1"/>
    <dgm:cxn modelId="{DFC29341-F696-4C5D-8298-613ABA319C37}" type="presParOf" srcId="{DBD0E097-9B56-4406-8447-90CC87281654}" destId="{93A34680-A5F1-4856-B7E7-BDE06DC2AFCC}" srcOrd="19" destOrd="0" presId="urn:microsoft.com/office/officeart/2005/8/layout/equation1"/>
    <dgm:cxn modelId="{89996841-3746-41E0-86D7-0B3FF0664898}" type="presParOf" srcId="{DBD0E097-9B56-4406-8447-90CC87281654}" destId="{704A52E0-49CA-4F50-A278-FF0BBD461204}" srcOrd="20" destOrd="0" presId="urn:microsoft.com/office/officeart/2005/8/layout/equati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DC70B8-4155-4872-A2AE-19C607AFF63B}">
      <dsp:nvSpPr>
        <dsp:cNvPr id="0" name=""/>
        <dsp:cNvSpPr/>
      </dsp:nvSpPr>
      <dsp:spPr>
        <a:xfrm>
          <a:off x="4782105" y="1767092"/>
          <a:ext cx="91440" cy="1444138"/>
        </a:xfrm>
        <a:custGeom>
          <a:avLst/>
          <a:gdLst/>
          <a:ahLst/>
          <a:cxnLst/>
          <a:rect l="0" t="0" r="0" b="0"/>
          <a:pathLst>
            <a:path>
              <a:moveTo>
                <a:pt x="45720" y="0"/>
              </a:moveTo>
              <a:lnTo>
                <a:pt x="45720" y="521736"/>
              </a:lnTo>
            </a:path>
          </a:pathLst>
        </a:custGeom>
        <a:noFill/>
        <a:ln w="25400" cap="flat" cmpd="sng" algn="ctr">
          <a:solidFill>
            <a:srgbClr val="A5A5A5">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5B1360E7-913F-4B52-8B79-98E5DD4DD878}">
      <dsp:nvSpPr>
        <dsp:cNvPr id="0" name=""/>
        <dsp:cNvSpPr/>
      </dsp:nvSpPr>
      <dsp:spPr>
        <a:xfrm>
          <a:off x="3419707" y="867846"/>
          <a:ext cx="1452982" cy="511023"/>
        </a:xfrm>
        <a:custGeom>
          <a:avLst/>
          <a:gdLst/>
          <a:ahLst/>
          <a:cxnLst/>
          <a:rect l="0" t="0" r="0" b="0"/>
          <a:pathLst>
            <a:path>
              <a:moveTo>
                <a:pt x="0" y="0"/>
              </a:moveTo>
              <a:lnTo>
                <a:pt x="0" y="355547"/>
              </a:lnTo>
              <a:lnTo>
                <a:pt x="1644440" y="355547"/>
              </a:lnTo>
              <a:lnTo>
                <a:pt x="1644440" y="521736"/>
              </a:lnTo>
            </a:path>
          </a:pathLst>
        </a:custGeom>
        <a:noFill/>
        <a:ln w="25400" cap="flat" cmpd="sng" algn="ctr">
          <a:solidFill>
            <a:srgbClr val="ED7D31">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73A89E0F-6C5B-4316-A51F-D9E83B0D75F7}">
      <dsp:nvSpPr>
        <dsp:cNvPr id="0" name=""/>
        <dsp:cNvSpPr/>
      </dsp:nvSpPr>
      <dsp:spPr>
        <a:xfrm>
          <a:off x="1863245" y="2608666"/>
          <a:ext cx="961158" cy="628742"/>
        </a:xfrm>
        <a:custGeom>
          <a:avLst/>
          <a:gdLst/>
          <a:ahLst/>
          <a:cxnLst/>
          <a:rect l="0" t="0" r="0" b="0"/>
          <a:pathLst>
            <a:path>
              <a:moveTo>
                <a:pt x="0" y="0"/>
              </a:moveTo>
              <a:lnTo>
                <a:pt x="0" y="355547"/>
              </a:lnTo>
              <a:lnTo>
                <a:pt x="1096293" y="355547"/>
              </a:lnTo>
              <a:lnTo>
                <a:pt x="1096293" y="521736"/>
              </a:lnTo>
            </a:path>
          </a:pathLst>
        </a:custGeom>
        <a:noFill/>
        <a:ln w="25400" cap="flat" cmpd="sng" algn="ctr">
          <a:solidFill>
            <a:srgbClr val="A5A5A5">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E8EE5CFE-4BA8-4E9B-96BF-E3FCAB98F070}">
      <dsp:nvSpPr>
        <dsp:cNvPr id="0" name=""/>
        <dsp:cNvSpPr/>
      </dsp:nvSpPr>
      <dsp:spPr>
        <a:xfrm>
          <a:off x="820980" y="2608666"/>
          <a:ext cx="1042264" cy="628742"/>
        </a:xfrm>
        <a:custGeom>
          <a:avLst/>
          <a:gdLst/>
          <a:ahLst/>
          <a:cxnLst/>
          <a:rect l="0" t="0" r="0" b="0"/>
          <a:pathLst>
            <a:path>
              <a:moveTo>
                <a:pt x="1096293" y="0"/>
              </a:moveTo>
              <a:lnTo>
                <a:pt x="1096293" y="355547"/>
              </a:lnTo>
              <a:lnTo>
                <a:pt x="0" y="355547"/>
              </a:lnTo>
              <a:lnTo>
                <a:pt x="0" y="521736"/>
              </a:lnTo>
            </a:path>
          </a:pathLst>
        </a:custGeom>
        <a:noFill/>
        <a:ln w="25400" cap="flat" cmpd="sng" algn="ctr">
          <a:solidFill>
            <a:srgbClr val="A5A5A5">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47623271-24B5-4CCC-BECB-B4391883BC85}">
      <dsp:nvSpPr>
        <dsp:cNvPr id="0" name=""/>
        <dsp:cNvSpPr/>
      </dsp:nvSpPr>
      <dsp:spPr>
        <a:xfrm>
          <a:off x="1863245" y="867846"/>
          <a:ext cx="1556462" cy="699951"/>
        </a:xfrm>
        <a:custGeom>
          <a:avLst/>
          <a:gdLst/>
          <a:ahLst/>
          <a:cxnLst/>
          <a:rect l="0" t="0" r="0" b="0"/>
          <a:pathLst>
            <a:path>
              <a:moveTo>
                <a:pt x="1644440" y="0"/>
              </a:moveTo>
              <a:lnTo>
                <a:pt x="1644440" y="355547"/>
              </a:lnTo>
              <a:lnTo>
                <a:pt x="0" y="355547"/>
              </a:lnTo>
              <a:lnTo>
                <a:pt x="0" y="521736"/>
              </a:lnTo>
            </a:path>
          </a:pathLst>
        </a:custGeom>
        <a:noFill/>
        <a:ln w="25400" cap="flat" cmpd="sng" algn="ctr">
          <a:solidFill>
            <a:srgbClr val="ED7D31">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0C6BB160-0A38-4296-856D-9CE5CA3AB630}">
      <dsp:nvSpPr>
        <dsp:cNvPr id="0" name=""/>
        <dsp:cNvSpPr/>
      </dsp:nvSpPr>
      <dsp:spPr>
        <a:xfrm>
          <a:off x="2600125" y="-173022"/>
          <a:ext cx="1639163" cy="1040869"/>
        </a:xfrm>
        <a:prstGeom prst="roundRect">
          <a:avLst>
            <a:gd name="adj" fmla="val 10000"/>
          </a:avLst>
        </a:prstGeom>
        <a:solidFill>
          <a:srgbClr val="4472C4">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86E165-045F-48E4-BAF1-E28EB6FFFE4D}">
      <dsp:nvSpPr>
        <dsp:cNvPr id="0" name=""/>
        <dsp:cNvSpPr/>
      </dsp:nvSpPr>
      <dsp:spPr>
        <a:xfrm>
          <a:off x="2782254" y="0"/>
          <a:ext cx="1639163" cy="1040869"/>
        </a:xfrm>
        <a:prstGeom prst="roundRect">
          <a:avLst>
            <a:gd name="adj" fmla="val 10000"/>
          </a:avLst>
        </a:prstGeom>
        <a:solidFill>
          <a:srgbClr val="FFFFFF">
            <a:alpha val="90000"/>
            <a:hueOff val="0"/>
            <a:satOff val="0"/>
            <a:lumOff val="0"/>
            <a:alphaOff val="0"/>
          </a:srgbClr>
        </a:solidFill>
        <a:ln w="25400" cap="flat" cmpd="sng" algn="ctr">
          <a:solidFill>
            <a:srgbClr val="4472C4">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PE" sz="1000" kern="1200" dirty="0">
              <a:solidFill>
                <a:srgbClr val="000000">
                  <a:hueOff val="0"/>
                  <a:satOff val="0"/>
                  <a:lumOff val="0"/>
                  <a:alphaOff val="0"/>
                </a:srgbClr>
              </a:solidFill>
              <a:latin typeface="Arial"/>
              <a:ea typeface="+mn-ea"/>
              <a:cs typeface="+mn-cs"/>
            </a:rPr>
            <a:t>IMPLEMENTACIÓN DE LA TOE</a:t>
          </a:r>
        </a:p>
      </dsp:txBody>
      <dsp:txXfrm>
        <a:off x="2812740" y="30486"/>
        <a:ext cx="1578191" cy="979897"/>
      </dsp:txXfrm>
    </dsp:sp>
    <dsp:sp modelId="{F8B13C53-C922-4033-A831-BFA593C0518E}">
      <dsp:nvSpPr>
        <dsp:cNvPr id="0" name=""/>
        <dsp:cNvSpPr/>
      </dsp:nvSpPr>
      <dsp:spPr>
        <a:xfrm>
          <a:off x="1043663" y="1567797"/>
          <a:ext cx="1639163" cy="1040869"/>
        </a:xfrm>
        <a:prstGeom prst="roundRect">
          <a:avLst>
            <a:gd name="adj" fmla="val 10000"/>
          </a:avLst>
        </a:prstGeom>
        <a:solidFill>
          <a:srgbClr val="ED7D31">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D056248-4535-4A16-ACAA-EB935A1FC4D1}">
      <dsp:nvSpPr>
        <dsp:cNvPr id="0" name=""/>
        <dsp:cNvSpPr/>
      </dsp:nvSpPr>
      <dsp:spPr>
        <a:xfrm>
          <a:off x="1225792" y="1740820"/>
          <a:ext cx="1639163" cy="1040869"/>
        </a:xfrm>
        <a:prstGeom prst="roundRect">
          <a:avLst>
            <a:gd name="adj" fmla="val 10000"/>
          </a:avLst>
        </a:prstGeom>
        <a:solidFill>
          <a:srgbClr val="FFFFFF">
            <a:alpha val="90000"/>
            <a:hueOff val="0"/>
            <a:satOff val="0"/>
            <a:lumOff val="0"/>
            <a:alphaOff val="0"/>
          </a:srgbClr>
        </a:solidFill>
        <a:ln w="25400" cap="flat" cmpd="sng" algn="ctr">
          <a:solidFill>
            <a:srgbClr val="ED7D3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PE" sz="1000" kern="1200" dirty="0">
              <a:solidFill>
                <a:srgbClr val="000000">
                  <a:hueOff val="0"/>
                  <a:satOff val="0"/>
                  <a:lumOff val="0"/>
                  <a:alphaOff val="0"/>
                </a:srgbClr>
              </a:solidFill>
              <a:latin typeface="Arial"/>
              <a:ea typeface="+mn-ea"/>
              <a:cs typeface="+mn-cs"/>
            </a:rPr>
            <a:t>CONFORMACIÓN DEL COMITÉ DE GESTIÓN DEL BIENESTAR</a:t>
          </a:r>
        </a:p>
      </dsp:txBody>
      <dsp:txXfrm>
        <a:off x="1256278" y="1771306"/>
        <a:ext cx="1578191" cy="979897"/>
      </dsp:txXfrm>
    </dsp:sp>
    <dsp:sp modelId="{03DD9FF5-2562-4F79-986E-B1A01474EAAE}">
      <dsp:nvSpPr>
        <dsp:cNvPr id="0" name=""/>
        <dsp:cNvSpPr/>
      </dsp:nvSpPr>
      <dsp:spPr>
        <a:xfrm>
          <a:off x="1399" y="3237409"/>
          <a:ext cx="1639163" cy="1040869"/>
        </a:xfrm>
        <a:prstGeom prst="roundRect">
          <a:avLst>
            <a:gd name="adj" fmla="val 10000"/>
          </a:avLst>
        </a:prstGeom>
        <a:solidFill>
          <a:srgbClr val="A5A5A5">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5A6185D-A92A-4F59-8D0F-D1518FC51533}">
      <dsp:nvSpPr>
        <dsp:cNvPr id="0" name=""/>
        <dsp:cNvSpPr/>
      </dsp:nvSpPr>
      <dsp:spPr>
        <a:xfrm>
          <a:off x="183528" y="3410431"/>
          <a:ext cx="1639163" cy="1040869"/>
        </a:xfrm>
        <a:prstGeom prst="roundRect">
          <a:avLst>
            <a:gd name="adj" fmla="val 10000"/>
          </a:avLst>
        </a:prstGeom>
        <a:solidFill>
          <a:srgbClr val="FFFFFF">
            <a:alpha val="90000"/>
            <a:hueOff val="0"/>
            <a:satOff val="0"/>
            <a:lumOff val="0"/>
            <a:alphaOff val="0"/>
          </a:srgbClr>
        </a:solidFill>
        <a:ln w="25400" cap="flat" cmpd="sng" algn="ctr">
          <a:solidFill>
            <a:srgbClr val="A5A5A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PE" sz="1000" kern="1200" dirty="0">
              <a:solidFill>
                <a:srgbClr val="000000">
                  <a:hueOff val="0"/>
                  <a:satOff val="0"/>
                  <a:lumOff val="0"/>
                  <a:alphaOff val="0"/>
                </a:srgbClr>
              </a:solidFill>
              <a:latin typeface="Arial"/>
              <a:ea typeface="+mn-ea"/>
              <a:cs typeface="+mn-cs"/>
            </a:rPr>
            <a:t>PLAN TOECE</a:t>
          </a:r>
        </a:p>
        <a:p>
          <a:pPr marL="0" lvl="0" indent="0" algn="ctr" defTabSz="444500">
            <a:lnSpc>
              <a:spcPct val="90000"/>
            </a:lnSpc>
            <a:spcBef>
              <a:spcPct val="0"/>
            </a:spcBef>
            <a:spcAft>
              <a:spcPct val="35000"/>
            </a:spcAft>
            <a:buNone/>
          </a:pPr>
          <a:r>
            <a:rPr lang="es-PE" sz="1000" kern="1200" dirty="0">
              <a:solidFill>
                <a:srgbClr val="000000">
                  <a:hueOff val="0"/>
                  <a:satOff val="0"/>
                  <a:lumOff val="0"/>
                  <a:alphaOff val="0"/>
                </a:srgbClr>
              </a:solidFill>
              <a:latin typeface="Arial"/>
              <a:ea typeface="+mn-ea"/>
              <a:cs typeface="+mn-cs"/>
            </a:rPr>
            <a:t>(4 líneas estratégicas)</a:t>
          </a:r>
        </a:p>
      </dsp:txBody>
      <dsp:txXfrm>
        <a:off x="214014" y="3440917"/>
        <a:ext cx="1578191" cy="979897"/>
      </dsp:txXfrm>
    </dsp:sp>
    <dsp:sp modelId="{B518F270-7EE7-4CD4-A080-C18503EC4E0D}">
      <dsp:nvSpPr>
        <dsp:cNvPr id="0" name=""/>
        <dsp:cNvSpPr/>
      </dsp:nvSpPr>
      <dsp:spPr>
        <a:xfrm>
          <a:off x="2004821" y="3237409"/>
          <a:ext cx="1639163" cy="1040869"/>
        </a:xfrm>
        <a:prstGeom prst="roundRect">
          <a:avLst>
            <a:gd name="adj" fmla="val 10000"/>
          </a:avLst>
        </a:prstGeom>
        <a:solidFill>
          <a:srgbClr val="A5A5A5">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70D200D-FF72-4CC3-ACC6-D82F162453C1}">
      <dsp:nvSpPr>
        <dsp:cNvPr id="0" name=""/>
        <dsp:cNvSpPr/>
      </dsp:nvSpPr>
      <dsp:spPr>
        <a:xfrm>
          <a:off x="2186950" y="3410431"/>
          <a:ext cx="1639163" cy="1040869"/>
        </a:xfrm>
        <a:prstGeom prst="roundRect">
          <a:avLst>
            <a:gd name="adj" fmla="val 10000"/>
          </a:avLst>
        </a:prstGeom>
        <a:solidFill>
          <a:srgbClr val="FFFFFF">
            <a:alpha val="90000"/>
            <a:hueOff val="0"/>
            <a:satOff val="0"/>
            <a:lumOff val="0"/>
            <a:alphaOff val="0"/>
          </a:srgbClr>
        </a:solidFill>
        <a:ln w="25400" cap="flat" cmpd="sng" algn="ctr">
          <a:solidFill>
            <a:srgbClr val="A5A5A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PE" sz="1000" kern="1200" dirty="0">
              <a:solidFill>
                <a:srgbClr val="000000">
                  <a:hueOff val="0"/>
                  <a:satOff val="0"/>
                  <a:lumOff val="0"/>
                  <a:alphaOff val="0"/>
                </a:srgbClr>
              </a:solidFill>
              <a:latin typeface="Arial"/>
              <a:ea typeface="+mn-ea"/>
              <a:cs typeface="+mn-cs"/>
            </a:rPr>
            <a:t> INCOPORADO EN EL PAT</a:t>
          </a:r>
        </a:p>
      </dsp:txBody>
      <dsp:txXfrm>
        <a:off x="2217436" y="3440917"/>
        <a:ext cx="1578191" cy="979897"/>
      </dsp:txXfrm>
    </dsp:sp>
    <dsp:sp modelId="{153FF985-AE82-4FC6-992B-3CA3C7A56574}">
      <dsp:nvSpPr>
        <dsp:cNvPr id="0" name=""/>
        <dsp:cNvSpPr/>
      </dsp:nvSpPr>
      <dsp:spPr>
        <a:xfrm>
          <a:off x="4053107" y="1378869"/>
          <a:ext cx="1639163" cy="388223"/>
        </a:xfrm>
        <a:prstGeom prst="roundRect">
          <a:avLst>
            <a:gd name="adj" fmla="val 10000"/>
          </a:avLst>
        </a:prstGeom>
        <a:gradFill rotWithShape="1">
          <a:gsLst>
            <a:gs pos="0">
              <a:schemeClr val="accent4">
                <a:lumMod val="110000"/>
                <a:satMod val="105000"/>
                <a:tint val="67000"/>
              </a:schemeClr>
            </a:gs>
            <a:gs pos="50000">
              <a:schemeClr val="accent4">
                <a:lumMod val="105000"/>
                <a:satMod val="103000"/>
                <a:tint val="73000"/>
              </a:schemeClr>
            </a:gs>
            <a:gs pos="100000">
              <a:schemeClr val="accent4">
                <a:lumMod val="105000"/>
                <a:satMod val="109000"/>
                <a:tint val="81000"/>
              </a:schemeClr>
            </a:gs>
          </a:gsLst>
          <a:lin ang="5400000" scaled="0"/>
        </a:gradFill>
        <a:ln w="6350" cap="flat" cmpd="sng" algn="ctr">
          <a:solidFill>
            <a:schemeClr val="accent4"/>
          </a:solidFill>
          <a:prstDash val="solid"/>
          <a:miter lim="800000"/>
        </a:ln>
        <a:effectLst/>
      </dsp:spPr>
      <dsp:style>
        <a:lnRef idx="1">
          <a:schemeClr val="accent4"/>
        </a:lnRef>
        <a:fillRef idx="2">
          <a:schemeClr val="accent4"/>
        </a:fillRef>
        <a:effectRef idx="1">
          <a:schemeClr val="accent4"/>
        </a:effectRef>
        <a:fontRef idx="minor">
          <a:schemeClr val="dk1"/>
        </a:fontRef>
      </dsp:style>
    </dsp:sp>
    <dsp:sp modelId="{B5DEB637-7263-4B93-80CB-561B8AAC69B7}">
      <dsp:nvSpPr>
        <dsp:cNvPr id="0" name=""/>
        <dsp:cNvSpPr/>
      </dsp:nvSpPr>
      <dsp:spPr>
        <a:xfrm>
          <a:off x="4235237" y="1551892"/>
          <a:ext cx="1639163" cy="388223"/>
        </a:xfrm>
        <a:prstGeom prst="roundRect">
          <a:avLst>
            <a:gd name="adj" fmla="val 10000"/>
          </a:avLst>
        </a:prstGeom>
        <a:solidFill>
          <a:srgbClr val="FFFFFF">
            <a:alpha val="90000"/>
            <a:hueOff val="0"/>
            <a:satOff val="0"/>
            <a:lumOff val="0"/>
            <a:alphaOff val="0"/>
          </a:srgbClr>
        </a:solidFill>
        <a:ln w="25400" cap="flat" cmpd="sng" algn="ctr">
          <a:solidFill>
            <a:srgbClr val="ED7D3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PE" sz="1000" kern="1200" dirty="0">
              <a:solidFill>
                <a:srgbClr val="000000">
                  <a:hueOff val="0"/>
                  <a:satOff val="0"/>
                  <a:lumOff val="0"/>
                  <a:alphaOff val="0"/>
                </a:srgbClr>
              </a:solidFill>
              <a:latin typeface="Arial"/>
              <a:ea typeface="+mn-ea"/>
              <a:cs typeface="+mn-cs"/>
            </a:rPr>
            <a:t>Inicial: Docente de aula</a:t>
          </a:r>
        </a:p>
      </dsp:txBody>
      <dsp:txXfrm>
        <a:off x="4246608" y="1563263"/>
        <a:ext cx="1616421" cy="365481"/>
      </dsp:txXfrm>
    </dsp:sp>
    <dsp:sp modelId="{E626DAAD-D1AD-4451-A87A-6358842EEE17}">
      <dsp:nvSpPr>
        <dsp:cNvPr id="0" name=""/>
        <dsp:cNvSpPr/>
      </dsp:nvSpPr>
      <dsp:spPr>
        <a:xfrm>
          <a:off x="4008243" y="3211231"/>
          <a:ext cx="1639163" cy="1040869"/>
        </a:xfrm>
        <a:prstGeom prst="roundRect">
          <a:avLst>
            <a:gd name="adj" fmla="val 10000"/>
          </a:avLst>
        </a:prstGeom>
        <a:solidFill>
          <a:srgbClr val="A5A5A5">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7AE6534-C88D-49C9-B469-B090D0B4E826}">
      <dsp:nvSpPr>
        <dsp:cNvPr id="0" name=""/>
        <dsp:cNvSpPr/>
      </dsp:nvSpPr>
      <dsp:spPr>
        <a:xfrm>
          <a:off x="4190373" y="3384254"/>
          <a:ext cx="1639163" cy="1040869"/>
        </a:xfrm>
        <a:prstGeom prst="roundRect">
          <a:avLst>
            <a:gd name="adj" fmla="val 10000"/>
          </a:avLst>
        </a:prstGeom>
        <a:solidFill>
          <a:srgbClr val="FFFFFF">
            <a:alpha val="90000"/>
            <a:hueOff val="0"/>
            <a:satOff val="0"/>
            <a:lumOff val="0"/>
            <a:alphaOff val="0"/>
          </a:srgbClr>
        </a:solidFill>
        <a:ln w="25400" cap="flat" cmpd="sng" algn="ctr">
          <a:solidFill>
            <a:srgbClr val="A5A5A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PE" sz="1000" kern="1200" dirty="0">
              <a:solidFill>
                <a:srgbClr val="000000">
                  <a:hueOff val="0"/>
                  <a:satOff val="0"/>
                  <a:lumOff val="0"/>
                  <a:alphaOff val="0"/>
                </a:srgbClr>
              </a:solidFill>
              <a:latin typeface="Arial"/>
              <a:ea typeface="+mn-ea"/>
              <a:cs typeface="+mn-cs"/>
            </a:rPr>
            <a:t>PLAN TUTORIAL DE AULA </a:t>
          </a:r>
        </a:p>
        <a:p>
          <a:pPr marL="0" lvl="0" indent="0" algn="ctr" defTabSz="444500">
            <a:lnSpc>
              <a:spcPct val="90000"/>
            </a:lnSpc>
            <a:spcBef>
              <a:spcPct val="0"/>
            </a:spcBef>
            <a:spcAft>
              <a:spcPct val="35000"/>
            </a:spcAft>
            <a:buNone/>
          </a:pPr>
          <a:r>
            <a:rPr lang="es-PE" sz="1000" kern="1200" dirty="0">
              <a:solidFill>
                <a:srgbClr val="000000">
                  <a:hueOff val="0"/>
                  <a:satOff val="0"/>
                  <a:lumOff val="0"/>
                  <a:alphaOff val="0"/>
                </a:srgbClr>
              </a:solidFill>
              <a:latin typeface="Arial"/>
              <a:ea typeface="+mn-ea"/>
              <a:cs typeface="+mn-cs"/>
            </a:rPr>
            <a:t>(5 Estrategias)</a:t>
          </a:r>
        </a:p>
      </dsp:txBody>
      <dsp:txXfrm>
        <a:off x="4220859" y="3414740"/>
        <a:ext cx="1578191" cy="979897"/>
      </dsp:txXfrm>
    </dsp:sp>
    <dsp:sp modelId="{BF23C3F2-68BB-42D1-B69F-6B8AD74E46A8}">
      <dsp:nvSpPr>
        <dsp:cNvPr id="0" name=""/>
        <dsp:cNvSpPr/>
      </dsp:nvSpPr>
      <dsp:spPr>
        <a:xfrm>
          <a:off x="4158646" y="2079056"/>
          <a:ext cx="1639163" cy="388223"/>
        </a:xfrm>
        <a:prstGeom prst="roundRect">
          <a:avLst>
            <a:gd name="adj" fmla="val 10000"/>
          </a:avLst>
        </a:prstGeom>
        <a:gradFill rotWithShape="1">
          <a:gsLst>
            <a:gs pos="0">
              <a:schemeClr val="accent6">
                <a:lumMod val="110000"/>
                <a:satMod val="105000"/>
                <a:tint val="67000"/>
              </a:schemeClr>
            </a:gs>
            <a:gs pos="50000">
              <a:schemeClr val="accent6">
                <a:lumMod val="105000"/>
                <a:satMod val="103000"/>
                <a:tint val="73000"/>
              </a:schemeClr>
            </a:gs>
            <a:gs pos="100000">
              <a:schemeClr val="accent6">
                <a:lumMod val="105000"/>
                <a:satMod val="109000"/>
                <a:tint val="81000"/>
              </a:schemeClr>
            </a:gs>
          </a:gsLst>
          <a:lin ang="5400000" scaled="0"/>
        </a:gradFill>
        <a:ln w="6350" cap="flat" cmpd="sng" algn="ctr">
          <a:solidFill>
            <a:schemeClr val="accent6"/>
          </a:solidFill>
          <a:prstDash val="solid"/>
          <a:miter lim="800000"/>
        </a:ln>
        <a:effectLst/>
      </dsp:spPr>
      <dsp:style>
        <a:lnRef idx="1">
          <a:schemeClr val="accent6"/>
        </a:lnRef>
        <a:fillRef idx="2">
          <a:schemeClr val="accent6"/>
        </a:fillRef>
        <a:effectRef idx="1">
          <a:schemeClr val="accent6"/>
        </a:effectRef>
        <a:fontRef idx="minor">
          <a:schemeClr val="dk1"/>
        </a:fontRef>
      </dsp:style>
    </dsp:sp>
    <dsp:sp modelId="{702815CF-DBB2-4353-A260-12C0FE3953C7}">
      <dsp:nvSpPr>
        <dsp:cNvPr id="0" name=""/>
        <dsp:cNvSpPr/>
      </dsp:nvSpPr>
      <dsp:spPr>
        <a:xfrm>
          <a:off x="4340775" y="2252079"/>
          <a:ext cx="1639163" cy="388223"/>
        </a:xfrm>
        <a:prstGeom prst="roundRect">
          <a:avLst>
            <a:gd name="adj" fmla="val 10000"/>
          </a:avLst>
        </a:prstGeom>
        <a:solidFill>
          <a:srgbClr val="FFFFFF">
            <a:alpha val="90000"/>
            <a:hueOff val="0"/>
            <a:satOff val="0"/>
            <a:lumOff val="0"/>
            <a:alphaOff val="0"/>
          </a:srgbClr>
        </a:solidFill>
        <a:ln w="25400" cap="flat" cmpd="sng" algn="ctr">
          <a:solidFill>
            <a:srgbClr val="ED7D3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PE" sz="1000" kern="1200" dirty="0">
              <a:solidFill>
                <a:srgbClr val="000000">
                  <a:hueOff val="0"/>
                  <a:satOff val="0"/>
                  <a:lumOff val="0"/>
                  <a:alphaOff val="0"/>
                </a:srgbClr>
              </a:solidFill>
              <a:latin typeface="Arial"/>
              <a:ea typeface="+mn-ea"/>
              <a:cs typeface="+mn-cs"/>
            </a:rPr>
            <a:t>Primaria: Docente de aula</a:t>
          </a:r>
        </a:p>
      </dsp:txBody>
      <dsp:txXfrm>
        <a:off x="4352146" y="2263450"/>
        <a:ext cx="1616421" cy="365481"/>
      </dsp:txXfrm>
    </dsp:sp>
    <dsp:sp modelId="{1050C140-A26D-4A89-9270-5C6E807ADD7C}">
      <dsp:nvSpPr>
        <dsp:cNvPr id="0" name=""/>
        <dsp:cNvSpPr/>
      </dsp:nvSpPr>
      <dsp:spPr>
        <a:xfrm>
          <a:off x="4167599" y="2688839"/>
          <a:ext cx="1639163" cy="38822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2E31DCA-7D87-4600-BDF2-4BA7D1BF5FF8}">
      <dsp:nvSpPr>
        <dsp:cNvPr id="0" name=""/>
        <dsp:cNvSpPr/>
      </dsp:nvSpPr>
      <dsp:spPr>
        <a:xfrm>
          <a:off x="4349729" y="2861862"/>
          <a:ext cx="1639163" cy="388223"/>
        </a:xfrm>
        <a:prstGeom prst="roundRect">
          <a:avLst>
            <a:gd name="adj" fmla="val 10000"/>
          </a:avLst>
        </a:prstGeom>
        <a:solidFill>
          <a:srgbClr val="FFFFFF">
            <a:alpha val="90000"/>
            <a:hueOff val="0"/>
            <a:satOff val="0"/>
            <a:lumOff val="0"/>
            <a:alphaOff val="0"/>
          </a:srgbClr>
        </a:solidFill>
        <a:ln w="25400" cap="flat" cmpd="sng" algn="ctr">
          <a:solidFill>
            <a:srgbClr val="ED7D3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PE" sz="1000" kern="1200" dirty="0">
              <a:solidFill>
                <a:srgbClr val="000000">
                  <a:hueOff val="0"/>
                  <a:satOff val="0"/>
                  <a:lumOff val="0"/>
                  <a:alphaOff val="0"/>
                </a:srgbClr>
              </a:solidFill>
              <a:latin typeface="Arial"/>
              <a:ea typeface="+mn-ea"/>
              <a:cs typeface="+mn-cs"/>
            </a:rPr>
            <a:t>Secundaria: Se designa un tutor por aula</a:t>
          </a:r>
        </a:p>
      </dsp:txBody>
      <dsp:txXfrm>
        <a:off x="4361100" y="2873233"/>
        <a:ext cx="1616421" cy="3654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CA8C34-891A-4E06-BB72-8C154D30ED16}">
      <dsp:nvSpPr>
        <dsp:cNvPr id="0" name=""/>
        <dsp:cNvSpPr/>
      </dsp:nvSpPr>
      <dsp:spPr>
        <a:xfrm>
          <a:off x="1560949" y="222161"/>
          <a:ext cx="3703714" cy="1271307"/>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61099" tIns="49530" rIns="49530" bIns="49530" numCol="1" spcCol="1270" anchor="ctr" anchorCtr="0">
          <a:noAutofit/>
        </a:bodyPr>
        <a:lstStyle/>
        <a:p>
          <a:pPr marL="0" lvl="0" indent="0" algn="just" defTabSz="577850">
            <a:lnSpc>
              <a:spcPct val="90000"/>
            </a:lnSpc>
            <a:spcBef>
              <a:spcPct val="0"/>
            </a:spcBef>
            <a:spcAft>
              <a:spcPct val="35000"/>
            </a:spcAft>
            <a:buNone/>
          </a:pPr>
          <a:r>
            <a:rPr lang="es-ES" sz="1300" kern="1200" dirty="0">
              <a:latin typeface="Poppins" panose="020B0604020202020204" charset="0"/>
              <a:cs typeface="Poppins" panose="020B0604020202020204" charset="0"/>
            </a:rPr>
            <a:t>Estudiantes acompañados oportunamente y de acuerdo a sus necesidades.</a:t>
          </a:r>
          <a:endParaRPr lang="es-PE" sz="1300" kern="1200" dirty="0">
            <a:latin typeface="Poppins" panose="020B0604020202020204" charset="0"/>
            <a:cs typeface="Poppins" panose="020B0604020202020204" charset="0"/>
          </a:endParaRPr>
        </a:p>
      </dsp:txBody>
      <dsp:txXfrm>
        <a:off x="1560949" y="222161"/>
        <a:ext cx="3703714" cy="1271307"/>
      </dsp:txXfrm>
    </dsp:sp>
    <dsp:sp modelId="{6780AF58-E43D-4436-A690-CBB3B13DA6E1}">
      <dsp:nvSpPr>
        <dsp:cNvPr id="0" name=""/>
        <dsp:cNvSpPr/>
      </dsp:nvSpPr>
      <dsp:spPr>
        <a:xfrm>
          <a:off x="923326" y="180438"/>
          <a:ext cx="1222663" cy="1334872"/>
        </a:xfrm>
        <a:prstGeom prst="rect">
          <a:avLst/>
        </a:prstGeom>
        <a:blipFill rotWithShape="1">
          <a:blip xmlns:r="http://schemas.openxmlformats.org/officeDocument/2006/relationships" r:embed="rId1"/>
          <a:stretch>
            <a:fillRect/>
          </a:stretch>
        </a:blipFill>
        <a:ln w="12700"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dsp:style>
    </dsp:sp>
    <dsp:sp modelId="{778357CA-10CD-4349-9138-EDDAB1625B6C}">
      <dsp:nvSpPr>
        <dsp:cNvPr id="0" name=""/>
        <dsp:cNvSpPr/>
      </dsp:nvSpPr>
      <dsp:spPr>
        <a:xfrm>
          <a:off x="6081889" y="186800"/>
          <a:ext cx="4068183" cy="1271307"/>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61099" tIns="49530" rIns="49530" bIns="49530" numCol="1" spcCol="1270" anchor="ctr" anchorCtr="0">
          <a:noAutofit/>
        </a:bodyPr>
        <a:lstStyle/>
        <a:p>
          <a:pPr marL="0" lvl="0" indent="0" algn="just" defTabSz="577850">
            <a:lnSpc>
              <a:spcPct val="90000"/>
            </a:lnSpc>
            <a:spcBef>
              <a:spcPct val="0"/>
            </a:spcBef>
            <a:spcAft>
              <a:spcPct val="35000"/>
            </a:spcAft>
            <a:buNone/>
          </a:pPr>
          <a:r>
            <a:rPr lang="es-ES" sz="1300" kern="1200" dirty="0">
              <a:latin typeface="Poppins" panose="020B0604020202020204" charset="0"/>
              <a:cs typeface="Poppins" panose="020B0604020202020204" charset="0"/>
            </a:rPr>
            <a:t>Familias involucrados y fortalecidos en sus competencias parentales.</a:t>
          </a:r>
          <a:endParaRPr lang="es-PE" sz="1300" kern="1200" dirty="0">
            <a:latin typeface="Poppins" panose="020B0604020202020204" charset="0"/>
            <a:cs typeface="Poppins" panose="020B0604020202020204" charset="0"/>
          </a:endParaRPr>
        </a:p>
      </dsp:txBody>
      <dsp:txXfrm>
        <a:off x="6081889" y="186800"/>
        <a:ext cx="4068183" cy="1271307"/>
      </dsp:txXfrm>
    </dsp:sp>
    <dsp:sp modelId="{F0AC77F5-5263-481B-9843-35A48762A7FE}">
      <dsp:nvSpPr>
        <dsp:cNvPr id="0" name=""/>
        <dsp:cNvSpPr/>
      </dsp:nvSpPr>
      <dsp:spPr>
        <a:xfrm>
          <a:off x="5374113" y="219614"/>
          <a:ext cx="1293491" cy="1227295"/>
        </a:xfrm>
        <a:prstGeom prst="rect">
          <a:avLst/>
        </a:prstGeom>
        <a:blipFill rotWithShape="1">
          <a:blip xmlns:r="http://schemas.openxmlformats.org/officeDocument/2006/relationships" r:embed="rId2"/>
          <a:stretch>
            <a:fillRect/>
          </a:stretch>
        </a:blipFill>
        <a:ln w="12700"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dsp:style>
    </dsp:sp>
    <dsp:sp modelId="{2380B3AE-8E24-4FF3-ADE3-399A917C8A93}">
      <dsp:nvSpPr>
        <dsp:cNvPr id="0" name=""/>
        <dsp:cNvSpPr/>
      </dsp:nvSpPr>
      <dsp:spPr>
        <a:xfrm>
          <a:off x="1630008" y="1822596"/>
          <a:ext cx="3617143" cy="1271307"/>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61099" tIns="49530" rIns="49530" bIns="49530" numCol="1" spcCol="1270" anchor="ctr" anchorCtr="0">
          <a:noAutofit/>
        </a:bodyPr>
        <a:lstStyle/>
        <a:p>
          <a:pPr marL="0" lvl="0" indent="0" algn="just" defTabSz="577850">
            <a:lnSpc>
              <a:spcPct val="90000"/>
            </a:lnSpc>
            <a:spcBef>
              <a:spcPct val="0"/>
            </a:spcBef>
            <a:spcAft>
              <a:spcPct val="35000"/>
            </a:spcAft>
            <a:buNone/>
          </a:pPr>
          <a:r>
            <a:rPr lang="es-ES" sz="1300" kern="1200" dirty="0">
              <a:latin typeface="Poppins" panose="020B0604020202020204" charset="0"/>
              <a:cs typeface="Poppins" panose="020B0604020202020204" charset="0"/>
            </a:rPr>
            <a:t>Docentes sensibilizados y capacitados para acompañar socioafectivamente a sus estudiantes a través de la TOE.</a:t>
          </a:r>
          <a:endParaRPr lang="es-PE" sz="1300" kern="1200" dirty="0">
            <a:latin typeface="Poppins" panose="020B0604020202020204" charset="0"/>
            <a:cs typeface="Poppins" panose="020B0604020202020204" charset="0"/>
          </a:endParaRPr>
        </a:p>
      </dsp:txBody>
      <dsp:txXfrm>
        <a:off x="1630008" y="1822596"/>
        <a:ext cx="3617143" cy="1271307"/>
      </dsp:txXfrm>
    </dsp:sp>
    <dsp:sp modelId="{3F5DA56F-DCA6-4490-8C2E-977C294DCCC1}">
      <dsp:nvSpPr>
        <dsp:cNvPr id="0" name=""/>
        <dsp:cNvSpPr/>
      </dsp:nvSpPr>
      <dsp:spPr>
        <a:xfrm>
          <a:off x="929638" y="1790698"/>
          <a:ext cx="1233555" cy="1334872"/>
        </a:xfrm>
        <a:prstGeom prst="rect">
          <a:avLst/>
        </a:prstGeom>
        <a:blipFill rotWithShape="1">
          <a:blip xmlns:r="http://schemas.openxmlformats.org/officeDocument/2006/relationships" r:embed="rId3"/>
          <a:stretch>
            <a:fillRect/>
          </a:stretch>
        </a:blipFill>
        <a:ln w="12700"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dsp:style>
    </dsp:sp>
    <dsp:sp modelId="{E056A383-B5C2-4EE3-847E-57E71716ADF1}">
      <dsp:nvSpPr>
        <dsp:cNvPr id="0" name=""/>
        <dsp:cNvSpPr/>
      </dsp:nvSpPr>
      <dsp:spPr>
        <a:xfrm>
          <a:off x="6078525" y="1790699"/>
          <a:ext cx="4068183" cy="1271307"/>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61099" tIns="49530" rIns="49530" bIns="49530" numCol="1" spcCol="1270" anchor="ctr" anchorCtr="0">
          <a:noAutofit/>
        </a:bodyPr>
        <a:lstStyle/>
        <a:p>
          <a:pPr marL="0" lvl="0" indent="0" algn="just" defTabSz="577850">
            <a:lnSpc>
              <a:spcPct val="90000"/>
            </a:lnSpc>
            <a:spcBef>
              <a:spcPct val="0"/>
            </a:spcBef>
            <a:spcAft>
              <a:spcPct val="35000"/>
            </a:spcAft>
            <a:buNone/>
          </a:pPr>
          <a:r>
            <a:rPr lang="es-ES" sz="1300" kern="1200" dirty="0">
              <a:latin typeface="Poppins" panose="020B0604020202020204" charset="0"/>
              <a:cs typeface="Poppins" panose="020B0604020202020204" charset="0"/>
            </a:rPr>
            <a:t>Directivos y Comités de Gestión del Bienestar empoderados para gestionar la tutoría. </a:t>
          </a:r>
          <a:endParaRPr lang="es-PE" sz="1300" kern="1200" dirty="0">
            <a:latin typeface="Poppins" panose="020B0604020202020204" charset="0"/>
            <a:cs typeface="Poppins" panose="020B0604020202020204" charset="0"/>
          </a:endParaRPr>
        </a:p>
      </dsp:txBody>
      <dsp:txXfrm>
        <a:off x="6078525" y="1790699"/>
        <a:ext cx="4068183" cy="1271307"/>
      </dsp:txXfrm>
    </dsp:sp>
    <dsp:sp modelId="{E428AAAF-51F0-4274-9086-E4840EA98A3C}">
      <dsp:nvSpPr>
        <dsp:cNvPr id="0" name=""/>
        <dsp:cNvSpPr/>
      </dsp:nvSpPr>
      <dsp:spPr>
        <a:xfrm>
          <a:off x="5367797" y="1736395"/>
          <a:ext cx="1287858" cy="1334872"/>
        </a:xfrm>
        <a:prstGeom prst="rect">
          <a:avLst/>
        </a:prstGeom>
        <a:blipFill rotWithShape="1">
          <a:blip xmlns:r="http://schemas.openxmlformats.org/officeDocument/2006/relationships" r:embed="rId4"/>
          <a:stretch>
            <a:fillRect/>
          </a:stretch>
        </a:blipFill>
        <a:ln w="12700"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dsp:style>
    </dsp:sp>
    <dsp:sp modelId="{1CC28E5D-D148-4B54-A7DE-9C14E1AF4293}">
      <dsp:nvSpPr>
        <dsp:cNvPr id="0" name=""/>
        <dsp:cNvSpPr/>
      </dsp:nvSpPr>
      <dsp:spPr>
        <a:xfrm>
          <a:off x="1560119" y="3423031"/>
          <a:ext cx="3726537" cy="1271307"/>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61099" tIns="49530" rIns="49530" bIns="49530" numCol="1" spcCol="1270" anchor="ctr" anchorCtr="0">
          <a:noAutofit/>
        </a:bodyPr>
        <a:lstStyle/>
        <a:p>
          <a:pPr marL="0" lvl="0" indent="0" algn="just" defTabSz="577850">
            <a:lnSpc>
              <a:spcPct val="90000"/>
            </a:lnSpc>
            <a:spcBef>
              <a:spcPct val="0"/>
            </a:spcBef>
            <a:spcAft>
              <a:spcPct val="35000"/>
            </a:spcAft>
            <a:buNone/>
          </a:pPr>
          <a:r>
            <a:rPr lang="es-ES" sz="1300" kern="1200" dirty="0"/>
            <a:t>Especialistas de tutoría de las DRE/GRE y UGEL fortalecidos acompañan a las IIEE.</a:t>
          </a:r>
          <a:endParaRPr lang="es-PE" sz="1300" kern="1200" dirty="0"/>
        </a:p>
      </dsp:txBody>
      <dsp:txXfrm>
        <a:off x="1560119" y="3423031"/>
        <a:ext cx="3726537" cy="1271307"/>
      </dsp:txXfrm>
    </dsp:sp>
    <dsp:sp modelId="{204B66DC-B603-434E-9725-CD16CF8D1C40}">
      <dsp:nvSpPr>
        <dsp:cNvPr id="0" name=""/>
        <dsp:cNvSpPr/>
      </dsp:nvSpPr>
      <dsp:spPr>
        <a:xfrm>
          <a:off x="905217" y="3335869"/>
          <a:ext cx="1250072" cy="1334872"/>
        </a:xfrm>
        <a:prstGeom prst="rect">
          <a:avLst/>
        </a:prstGeom>
        <a:blipFill rotWithShape="1">
          <a:blip xmlns:r="http://schemas.openxmlformats.org/officeDocument/2006/relationships" r:embed="rId5"/>
          <a:stretch>
            <a:fillRect/>
          </a:stretch>
        </a:blipFill>
        <a:ln w="12700"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dsp:style>
    </dsp:sp>
    <dsp:sp modelId="{6518EC60-85F5-4062-A587-2774F0B362C8}">
      <dsp:nvSpPr>
        <dsp:cNvPr id="0" name=""/>
        <dsp:cNvSpPr/>
      </dsp:nvSpPr>
      <dsp:spPr>
        <a:xfrm>
          <a:off x="6101976" y="3423031"/>
          <a:ext cx="4068183" cy="1271307"/>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61099" tIns="49530" rIns="49530" bIns="49530" numCol="1" spcCol="1270" anchor="ctr" anchorCtr="0">
          <a:noAutofit/>
        </a:bodyPr>
        <a:lstStyle/>
        <a:p>
          <a:pPr marL="0" lvl="0" indent="0" algn="just" defTabSz="577850">
            <a:lnSpc>
              <a:spcPct val="90000"/>
            </a:lnSpc>
            <a:spcBef>
              <a:spcPct val="0"/>
            </a:spcBef>
            <a:spcAft>
              <a:spcPct val="35000"/>
            </a:spcAft>
            <a:buNone/>
          </a:pPr>
          <a:r>
            <a:rPr lang="es-ES" sz="1300" kern="1200" dirty="0">
              <a:solidFill>
                <a:schemeClr val="tx1"/>
              </a:solidFill>
              <a:latin typeface="Poppins" panose="020B0604020202020204" charset="0"/>
              <a:cs typeface="Poppins" panose="020B0604020202020204" charset="0"/>
            </a:rPr>
            <a:t>Equipos de bienestar local y regional desarrollan actividades articuladas para promover el bienestar socioemocional.</a:t>
          </a:r>
          <a:endParaRPr lang="es-PE" sz="1300" kern="1200" dirty="0">
            <a:solidFill>
              <a:schemeClr val="tx1"/>
            </a:solidFill>
            <a:latin typeface="Poppins" panose="020B0604020202020204" charset="0"/>
            <a:cs typeface="Poppins" panose="020B0604020202020204" charset="0"/>
          </a:endParaRPr>
        </a:p>
      </dsp:txBody>
      <dsp:txXfrm>
        <a:off x="6101976" y="3423031"/>
        <a:ext cx="4068183" cy="1271307"/>
      </dsp:txXfrm>
    </dsp:sp>
    <dsp:sp modelId="{357D1345-EF5A-4D47-92EF-9157658E6749}">
      <dsp:nvSpPr>
        <dsp:cNvPr id="0" name=""/>
        <dsp:cNvSpPr/>
      </dsp:nvSpPr>
      <dsp:spPr>
        <a:xfrm>
          <a:off x="5465235" y="3366811"/>
          <a:ext cx="1255750" cy="1334872"/>
        </a:xfrm>
        <a:prstGeom prst="rect">
          <a:avLst/>
        </a:prstGeom>
        <a:blipFill rotWithShape="1">
          <a:blip xmlns:r="http://schemas.openxmlformats.org/officeDocument/2006/relationships" r:embed="rId6"/>
          <a:stretch>
            <a:fillRect/>
          </a:stretch>
        </a:blipFill>
        <a:ln w="12700"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2AB557-311F-4361-B93B-D9BAE79162F8}">
      <dsp:nvSpPr>
        <dsp:cNvPr id="0" name=""/>
        <dsp:cNvSpPr/>
      </dsp:nvSpPr>
      <dsp:spPr>
        <a:xfrm rot="5400000">
          <a:off x="2943715" y="110514"/>
          <a:ext cx="1671105" cy="1453861"/>
        </a:xfrm>
        <a:prstGeom prst="hexagon">
          <a:avLst>
            <a:gd name="adj" fmla="val 25000"/>
            <a:gd name="vf" fmla="val 11547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PE" sz="1100" b="1" kern="1200" dirty="0">
              <a:latin typeface="Poppins" pitchFamily="2" charset="77"/>
              <a:ea typeface="+mj-ea"/>
              <a:cs typeface="Poppins" pitchFamily="2" charset="77"/>
            </a:rPr>
            <a:t>Planificación</a:t>
          </a:r>
        </a:p>
      </dsp:txBody>
      <dsp:txXfrm rot="-5400000">
        <a:off x="3278897" y="262306"/>
        <a:ext cx="1000741" cy="1150277"/>
      </dsp:txXfrm>
    </dsp:sp>
    <dsp:sp modelId="{41FA6909-985A-49A5-A1D7-1E1E027A2C16}">
      <dsp:nvSpPr>
        <dsp:cNvPr id="0" name=""/>
        <dsp:cNvSpPr/>
      </dsp:nvSpPr>
      <dsp:spPr>
        <a:xfrm>
          <a:off x="4550315" y="336113"/>
          <a:ext cx="1864953" cy="10026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s-ES" sz="1400" b="1" kern="1200" dirty="0">
              <a:effectLst>
                <a:outerShdw blurRad="38100" dist="38100" dir="2700000" algn="tl">
                  <a:srgbClr val="000000">
                    <a:alpha val="43137"/>
                  </a:srgbClr>
                </a:outerShdw>
              </a:effectLst>
            </a:rPr>
            <a:t>Coordinación con IGED para trabajo articulado</a:t>
          </a:r>
          <a:endParaRPr lang="es-PE" sz="1400" b="1" kern="1200" dirty="0">
            <a:effectLst>
              <a:outerShdw blurRad="38100" dist="38100" dir="2700000" algn="tl">
                <a:srgbClr val="000000">
                  <a:alpha val="43137"/>
                </a:srgbClr>
              </a:outerShdw>
            </a:effectLst>
          </a:endParaRPr>
        </a:p>
      </dsp:txBody>
      <dsp:txXfrm>
        <a:off x="4550315" y="336113"/>
        <a:ext cx="1864953" cy="1002663"/>
      </dsp:txXfrm>
    </dsp:sp>
    <dsp:sp modelId="{EDDD4726-FA31-4FCD-8E5E-E252F5D73FE3}">
      <dsp:nvSpPr>
        <dsp:cNvPr id="0" name=""/>
        <dsp:cNvSpPr/>
      </dsp:nvSpPr>
      <dsp:spPr>
        <a:xfrm rot="5400000">
          <a:off x="1373544" y="110514"/>
          <a:ext cx="1671105" cy="1453861"/>
        </a:xfrm>
        <a:prstGeom prst="hexagon">
          <a:avLst>
            <a:gd name="adj" fmla="val 25000"/>
            <a:gd name="vf" fmla="val 115470"/>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s-PE" sz="3600" b="1" kern="1200">
            <a:effectLst>
              <a:outerShdw blurRad="38100" dist="38100" dir="2700000" algn="tl">
                <a:srgbClr val="000000">
                  <a:alpha val="43137"/>
                </a:srgbClr>
              </a:outerShdw>
            </a:effectLst>
          </a:endParaRPr>
        </a:p>
      </dsp:txBody>
      <dsp:txXfrm rot="-5400000">
        <a:off x="1708726" y="262306"/>
        <a:ext cx="1000741" cy="1150277"/>
      </dsp:txXfrm>
    </dsp:sp>
    <dsp:sp modelId="{E310870C-E9C4-4C8D-A085-7F5BE9F24720}">
      <dsp:nvSpPr>
        <dsp:cNvPr id="0" name=""/>
        <dsp:cNvSpPr/>
      </dsp:nvSpPr>
      <dsp:spPr>
        <a:xfrm rot="5400000">
          <a:off x="2155622" y="1495117"/>
          <a:ext cx="1671105" cy="1521524"/>
        </a:xfrm>
        <a:prstGeom prst="hexagon">
          <a:avLst>
            <a:gd name="adj" fmla="val 25000"/>
            <a:gd name="vf" fmla="val 115470"/>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PE" sz="1000" b="1" kern="1200" dirty="0">
              <a:latin typeface="Poppins" pitchFamily="2" charset="77"/>
              <a:ea typeface="+mj-ea"/>
              <a:cs typeface="Poppins" pitchFamily="2" charset="77"/>
            </a:rPr>
            <a:t>Fortalecimiento de capacidades </a:t>
          </a:r>
        </a:p>
      </dsp:txBody>
      <dsp:txXfrm rot="-5400000">
        <a:off x="2472650" y="1686379"/>
        <a:ext cx="1037048" cy="1139001"/>
      </dsp:txXfrm>
    </dsp:sp>
    <dsp:sp modelId="{EF41EDEF-BC17-478D-853C-107AF1AC31EC}">
      <dsp:nvSpPr>
        <dsp:cNvPr id="0" name=""/>
        <dsp:cNvSpPr/>
      </dsp:nvSpPr>
      <dsp:spPr>
        <a:xfrm>
          <a:off x="399290" y="1754547"/>
          <a:ext cx="1804793" cy="10026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r" defTabSz="622300">
            <a:lnSpc>
              <a:spcPct val="90000"/>
            </a:lnSpc>
            <a:spcBef>
              <a:spcPct val="0"/>
            </a:spcBef>
            <a:spcAft>
              <a:spcPct val="35000"/>
            </a:spcAft>
            <a:buNone/>
          </a:pPr>
          <a:r>
            <a:rPr lang="es-PE" sz="1400" b="1" kern="1200" dirty="0">
              <a:effectLst>
                <a:outerShdw blurRad="38100" dist="38100" dir="2700000" algn="tl">
                  <a:srgbClr val="000000">
                    <a:alpha val="43137"/>
                  </a:srgbClr>
                </a:outerShdw>
              </a:effectLst>
            </a:rPr>
            <a:t>Ciclo de asistencias técnicas</a:t>
          </a:r>
        </a:p>
      </dsp:txBody>
      <dsp:txXfrm>
        <a:off x="399290" y="1754547"/>
        <a:ext cx="1804793" cy="1002663"/>
      </dsp:txXfrm>
    </dsp:sp>
    <dsp:sp modelId="{552A4514-79D9-4196-B186-3F97D81AE2E7}">
      <dsp:nvSpPr>
        <dsp:cNvPr id="0" name=""/>
        <dsp:cNvSpPr/>
      </dsp:nvSpPr>
      <dsp:spPr>
        <a:xfrm rot="5400000">
          <a:off x="3725792" y="1528948"/>
          <a:ext cx="1671105" cy="1453861"/>
        </a:xfrm>
        <a:prstGeom prst="hexagon">
          <a:avLst>
            <a:gd name="adj" fmla="val 25000"/>
            <a:gd name="vf" fmla="val 115470"/>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s-PE" sz="3600" b="1" kern="1200">
            <a:effectLst>
              <a:outerShdw blurRad="38100" dist="38100" dir="2700000" algn="tl">
                <a:srgbClr val="000000">
                  <a:alpha val="43137"/>
                </a:srgbClr>
              </a:outerShdw>
            </a:effectLst>
          </a:endParaRPr>
        </a:p>
      </dsp:txBody>
      <dsp:txXfrm rot="-5400000">
        <a:off x="4060974" y="1680740"/>
        <a:ext cx="1000741" cy="1150277"/>
      </dsp:txXfrm>
    </dsp:sp>
    <dsp:sp modelId="{4205C262-1D32-4B3A-877B-820E7C95281B}">
      <dsp:nvSpPr>
        <dsp:cNvPr id="0" name=""/>
        <dsp:cNvSpPr/>
      </dsp:nvSpPr>
      <dsp:spPr>
        <a:xfrm rot="5400000">
          <a:off x="2943715" y="2947382"/>
          <a:ext cx="1671105" cy="1453861"/>
        </a:xfrm>
        <a:prstGeom prst="hexagon">
          <a:avLst>
            <a:gd name="adj" fmla="val 25000"/>
            <a:gd name="vf" fmla="val 115470"/>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PE" sz="1400" b="1" kern="1200">
              <a:latin typeface="Poppins" pitchFamily="2" charset="77"/>
              <a:ea typeface="+mj-ea"/>
              <a:cs typeface="Poppins" pitchFamily="2" charset="77"/>
            </a:rPr>
            <a:t>Monitoreo</a:t>
          </a:r>
          <a:endParaRPr lang="es-PE" sz="1400" b="1" kern="1200" dirty="0">
            <a:latin typeface="Poppins" pitchFamily="2" charset="77"/>
            <a:ea typeface="+mj-ea"/>
            <a:cs typeface="Poppins" pitchFamily="2" charset="77"/>
          </a:endParaRPr>
        </a:p>
      </dsp:txBody>
      <dsp:txXfrm rot="-5400000">
        <a:off x="3278897" y="3099174"/>
        <a:ext cx="1000741" cy="1150277"/>
      </dsp:txXfrm>
    </dsp:sp>
    <dsp:sp modelId="{BF5089FE-C10A-42C3-8492-122C94726ABC}">
      <dsp:nvSpPr>
        <dsp:cNvPr id="0" name=""/>
        <dsp:cNvSpPr/>
      </dsp:nvSpPr>
      <dsp:spPr>
        <a:xfrm>
          <a:off x="4550315" y="3172982"/>
          <a:ext cx="1864953" cy="10026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s-PE" sz="1400" b="1" kern="1200" dirty="0">
              <a:effectLst>
                <a:outerShdw blurRad="38100" dist="38100" dir="2700000" algn="tl">
                  <a:srgbClr val="000000">
                    <a:alpha val="43137"/>
                  </a:srgbClr>
                </a:outerShdw>
              </a:effectLst>
            </a:rPr>
            <a:t>DRE/GRE, UGE e IIEE</a:t>
          </a:r>
        </a:p>
      </dsp:txBody>
      <dsp:txXfrm>
        <a:off x="4550315" y="3172982"/>
        <a:ext cx="1864953" cy="1002663"/>
      </dsp:txXfrm>
    </dsp:sp>
    <dsp:sp modelId="{B54363A2-3E5B-4192-A3FB-1EE3D3A2E6F6}">
      <dsp:nvSpPr>
        <dsp:cNvPr id="0" name=""/>
        <dsp:cNvSpPr/>
      </dsp:nvSpPr>
      <dsp:spPr>
        <a:xfrm rot="5400000">
          <a:off x="1373544" y="2947382"/>
          <a:ext cx="1671105" cy="1453861"/>
        </a:xfrm>
        <a:prstGeom prst="hexagon">
          <a:avLst>
            <a:gd name="adj" fmla="val 25000"/>
            <a:gd name="vf" fmla="val 11547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s-PE" sz="3600" b="1" kern="1200">
            <a:effectLst>
              <a:outerShdw blurRad="38100" dist="38100" dir="2700000" algn="tl">
                <a:srgbClr val="000000">
                  <a:alpha val="43137"/>
                </a:srgbClr>
              </a:outerShdw>
            </a:effectLst>
          </a:endParaRPr>
        </a:p>
      </dsp:txBody>
      <dsp:txXfrm rot="-5400000">
        <a:off x="1708726" y="3099174"/>
        <a:ext cx="1000741" cy="115027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FDDA2A-1251-4B81-BCF0-67FB21BD1106}">
      <dsp:nvSpPr>
        <dsp:cNvPr id="0" name=""/>
        <dsp:cNvSpPr/>
      </dsp:nvSpPr>
      <dsp:spPr>
        <a:xfrm>
          <a:off x="0" y="1760904"/>
          <a:ext cx="8639754" cy="1947663"/>
        </a:xfrm>
        <a:prstGeom prst="notched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AA230B6-0A84-4E2A-BC66-87A920ADB9B1}">
      <dsp:nvSpPr>
        <dsp:cNvPr id="0" name=""/>
        <dsp:cNvSpPr/>
      </dsp:nvSpPr>
      <dsp:spPr>
        <a:xfrm>
          <a:off x="1810" y="0"/>
          <a:ext cx="1619321" cy="21674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62280" tIns="462280" rIns="462280" bIns="462280" numCol="1" spcCol="1270" anchor="b" anchorCtr="0">
          <a:noAutofit/>
        </a:bodyPr>
        <a:lstStyle/>
        <a:p>
          <a:pPr marL="0" lvl="0" indent="0" algn="ctr" defTabSz="2889250">
            <a:lnSpc>
              <a:spcPct val="90000"/>
            </a:lnSpc>
            <a:spcBef>
              <a:spcPct val="0"/>
            </a:spcBef>
            <a:spcAft>
              <a:spcPct val="35000"/>
            </a:spcAft>
            <a:buNone/>
          </a:pPr>
          <a:endParaRPr lang="es-PE" sz="6500" kern="1200"/>
        </a:p>
      </dsp:txBody>
      <dsp:txXfrm>
        <a:off x="1810" y="0"/>
        <a:ext cx="1619321" cy="2167466"/>
      </dsp:txXfrm>
    </dsp:sp>
    <dsp:sp modelId="{A90A3346-0008-4518-947A-9C081CD2B767}">
      <dsp:nvSpPr>
        <dsp:cNvPr id="0" name=""/>
        <dsp:cNvSpPr/>
      </dsp:nvSpPr>
      <dsp:spPr>
        <a:xfrm>
          <a:off x="444131" y="2426907"/>
          <a:ext cx="1039782" cy="541866"/>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DA769BF-E004-4148-856E-9CA5CAA25DC5}">
      <dsp:nvSpPr>
        <dsp:cNvPr id="0" name=""/>
        <dsp:cNvSpPr/>
      </dsp:nvSpPr>
      <dsp:spPr>
        <a:xfrm>
          <a:off x="231154" y="352814"/>
          <a:ext cx="1828909" cy="11617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t" anchorCtr="0">
          <a:noAutofit/>
        </a:bodyPr>
        <a:lstStyle/>
        <a:p>
          <a:pPr marL="0" lvl="0" indent="0" algn="ctr" defTabSz="889000">
            <a:lnSpc>
              <a:spcPct val="90000"/>
            </a:lnSpc>
            <a:spcBef>
              <a:spcPct val="0"/>
            </a:spcBef>
            <a:spcAft>
              <a:spcPct val="35000"/>
            </a:spcAft>
            <a:buNone/>
          </a:pPr>
          <a:r>
            <a:rPr lang="es-PE" sz="2000" kern="1200" dirty="0">
              <a:latin typeface="Poppins" panose="020B0604020202020204" charset="0"/>
              <a:cs typeface="Poppins" panose="020B0604020202020204" charset="0"/>
            </a:rPr>
            <a:t>Presentación de la iniciativa</a:t>
          </a:r>
        </a:p>
      </dsp:txBody>
      <dsp:txXfrm>
        <a:off x="231154" y="352814"/>
        <a:ext cx="1828909" cy="1161740"/>
      </dsp:txXfrm>
    </dsp:sp>
    <dsp:sp modelId="{6F0EADE2-6CB5-45CD-9E1B-9333FB052E6C}">
      <dsp:nvSpPr>
        <dsp:cNvPr id="0" name=""/>
        <dsp:cNvSpPr/>
      </dsp:nvSpPr>
      <dsp:spPr>
        <a:xfrm>
          <a:off x="2193470" y="2426907"/>
          <a:ext cx="1095367" cy="541866"/>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D17BA1D-8923-494F-BF16-100539C41AED}">
      <dsp:nvSpPr>
        <dsp:cNvPr id="0" name=""/>
        <dsp:cNvSpPr/>
      </dsp:nvSpPr>
      <dsp:spPr>
        <a:xfrm>
          <a:off x="1941432" y="2481381"/>
          <a:ext cx="1619321" cy="21674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b" anchorCtr="0">
          <a:noAutofit/>
        </a:bodyPr>
        <a:lstStyle/>
        <a:p>
          <a:pPr marL="0" lvl="0" indent="0" algn="ctr" defTabSz="889000">
            <a:lnSpc>
              <a:spcPct val="90000"/>
            </a:lnSpc>
            <a:spcBef>
              <a:spcPct val="0"/>
            </a:spcBef>
            <a:spcAft>
              <a:spcPct val="35000"/>
            </a:spcAft>
            <a:buNone/>
          </a:pPr>
          <a:r>
            <a:rPr lang="es-PE" sz="2000" kern="1200" dirty="0">
              <a:latin typeface="Poppins" panose="020B0604020202020204" charset="0"/>
              <a:cs typeface="Poppins" panose="020B0604020202020204" charset="0"/>
            </a:rPr>
            <a:t>Segunda AT: </a:t>
          </a:r>
          <a:r>
            <a:rPr lang="es-PE" sz="1400" kern="1200" dirty="0">
              <a:latin typeface="Poppins" panose="020B0604020202020204" charset="0"/>
              <a:cs typeface="Poppins" panose="020B0604020202020204" charset="0"/>
            </a:rPr>
            <a:t>Implementación de la TOE</a:t>
          </a:r>
        </a:p>
      </dsp:txBody>
      <dsp:txXfrm>
        <a:off x="1941432" y="2481381"/>
        <a:ext cx="1619321" cy="2167466"/>
      </dsp:txXfrm>
    </dsp:sp>
    <dsp:sp modelId="{4B3B2D5F-31A2-414B-A73A-AAB069B76B02}">
      <dsp:nvSpPr>
        <dsp:cNvPr id="0" name=""/>
        <dsp:cNvSpPr/>
      </dsp:nvSpPr>
      <dsp:spPr>
        <a:xfrm>
          <a:off x="3791415" y="2426907"/>
          <a:ext cx="1167766" cy="541866"/>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E258B3D-4A4C-40C5-99DD-76E543F2E636}">
      <dsp:nvSpPr>
        <dsp:cNvPr id="0" name=""/>
        <dsp:cNvSpPr/>
      </dsp:nvSpPr>
      <dsp:spPr>
        <a:xfrm>
          <a:off x="3196374" y="234693"/>
          <a:ext cx="2461708" cy="11012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r>
            <a:rPr lang="es-PE" sz="1800" kern="1200" dirty="0">
              <a:latin typeface="Poppins" panose="020B0604020202020204" charset="0"/>
              <a:cs typeface="Poppins" panose="020B0604020202020204" charset="0"/>
            </a:rPr>
            <a:t>DRE/GRE envían oficio con Directorio de UGEL e IIEE focalizadas</a:t>
          </a:r>
        </a:p>
      </dsp:txBody>
      <dsp:txXfrm>
        <a:off x="3196374" y="234693"/>
        <a:ext cx="2461708" cy="1101246"/>
      </dsp:txXfrm>
    </dsp:sp>
    <dsp:sp modelId="{283102CD-585C-4BA0-A539-B0CEB054FBB7}">
      <dsp:nvSpPr>
        <dsp:cNvPr id="0" name=""/>
        <dsp:cNvSpPr/>
      </dsp:nvSpPr>
      <dsp:spPr>
        <a:xfrm>
          <a:off x="5704621" y="2435647"/>
          <a:ext cx="1676985" cy="547361"/>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716EA8-22E4-487F-B58F-48D72040A9E9}">
      <dsp:nvSpPr>
        <dsp:cNvPr id="0" name=""/>
        <dsp:cNvSpPr/>
      </dsp:nvSpPr>
      <dsp:spPr>
        <a:xfrm>
          <a:off x="1539" y="1810578"/>
          <a:ext cx="944853" cy="733610"/>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PE" sz="1400" b="1" kern="1200" dirty="0">
              <a:effectLst>
                <a:outerShdw blurRad="38100" dist="38100" dir="2700000" algn="tl">
                  <a:srgbClr val="000000">
                    <a:alpha val="43137"/>
                  </a:srgbClr>
                </a:outerShdw>
              </a:effectLst>
              <a:latin typeface="Poppins" panose="020B0604020202020204" charset="0"/>
              <a:cs typeface="Poppins" panose="020B0604020202020204" charset="0"/>
            </a:rPr>
            <a:t>Tutoría grupal</a:t>
          </a:r>
        </a:p>
      </dsp:txBody>
      <dsp:txXfrm>
        <a:off x="139910" y="1918013"/>
        <a:ext cx="668111" cy="518740"/>
      </dsp:txXfrm>
    </dsp:sp>
    <dsp:sp modelId="{9D41CDF9-EEC0-41B4-AB72-59095184DA39}">
      <dsp:nvSpPr>
        <dsp:cNvPr id="0" name=""/>
        <dsp:cNvSpPr/>
      </dsp:nvSpPr>
      <dsp:spPr>
        <a:xfrm>
          <a:off x="1005962" y="1964637"/>
          <a:ext cx="425493" cy="425493"/>
        </a:xfrm>
        <a:prstGeom prst="mathPlus">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s-PE" sz="1050" b="1" kern="1200">
            <a:effectLst>
              <a:outerShdw blurRad="38100" dist="38100" dir="2700000" algn="tl">
                <a:srgbClr val="000000">
                  <a:alpha val="43137"/>
                </a:srgbClr>
              </a:outerShdw>
            </a:effectLst>
          </a:endParaRPr>
        </a:p>
      </dsp:txBody>
      <dsp:txXfrm>
        <a:off x="1062361" y="2127346"/>
        <a:ext cx="312695" cy="100075"/>
      </dsp:txXfrm>
    </dsp:sp>
    <dsp:sp modelId="{56892E05-8964-4595-A1A7-8A750521EB29}">
      <dsp:nvSpPr>
        <dsp:cNvPr id="0" name=""/>
        <dsp:cNvSpPr/>
      </dsp:nvSpPr>
      <dsp:spPr>
        <a:xfrm>
          <a:off x="1491025" y="1810578"/>
          <a:ext cx="1073990" cy="733610"/>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PE" sz="1400" b="1" kern="1200" dirty="0">
              <a:effectLst>
                <a:outerShdw blurRad="38100" dist="38100" dir="2700000" algn="tl">
                  <a:srgbClr val="000000">
                    <a:alpha val="43137"/>
                  </a:srgbClr>
                </a:outerShdw>
              </a:effectLst>
              <a:latin typeface="Poppins" panose="020B0604020202020204" charset="0"/>
              <a:cs typeface="Poppins" panose="020B0604020202020204" charset="0"/>
            </a:rPr>
            <a:t>Tutoría individual</a:t>
          </a:r>
        </a:p>
      </dsp:txBody>
      <dsp:txXfrm>
        <a:off x="1648307" y="1918013"/>
        <a:ext cx="759426" cy="518740"/>
      </dsp:txXfrm>
    </dsp:sp>
    <dsp:sp modelId="{9909DCAF-0BCA-4416-89F7-C0CA62D4D240}">
      <dsp:nvSpPr>
        <dsp:cNvPr id="0" name=""/>
        <dsp:cNvSpPr/>
      </dsp:nvSpPr>
      <dsp:spPr>
        <a:xfrm>
          <a:off x="2624584" y="1964637"/>
          <a:ext cx="425493" cy="425493"/>
        </a:xfrm>
        <a:prstGeom prst="mathPlus">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s-PE" sz="1050" b="1" kern="1200">
            <a:effectLst>
              <a:outerShdw blurRad="38100" dist="38100" dir="2700000" algn="tl">
                <a:srgbClr val="000000">
                  <a:alpha val="43137"/>
                </a:srgbClr>
              </a:outerShdw>
            </a:effectLst>
          </a:endParaRPr>
        </a:p>
      </dsp:txBody>
      <dsp:txXfrm>
        <a:off x="2680983" y="2127346"/>
        <a:ext cx="312695" cy="100075"/>
      </dsp:txXfrm>
    </dsp:sp>
    <dsp:sp modelId="{BDFC5843-2ED0-48BF-864D-957E3CF41E5F}">
      <dsp:nvSpPr>
        <dsp:cNvPr id="0" name=""/>
        <dsp:cNvSpPr/>
      </dsp:nvSpPr>
      <dsp:spPr>
        <a:xfrm>
          <a:off x="3109648" y="1810578"/>
          <a:ext cx="1318275" cy="733610"/>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s-PE" sz="1100" b="1" kern="1200" dirty="0">
              <a:effectLst>
                <a:outerShdw blurRad="38100" dist="38100" dir="2700000" algn="tl">
                  <a:srgbClr val="000000">
                    <a:alpha val="43137"/>
                  </a:srgbClr>
                </a:outerShdw>
              </a:effectLst>
              <a:latin typeface="Poppins" panose="020B0604020202020204" charset="0"/>
              <a:cs typeface="Poppins" panose="020B0604020202020204" charset="0"/>
            </a:rPr>
            <a:t>Participación estudiantil</a:t>
          </a:r>
        </a:p>
      </dsp:txBody>
      <dsp:txXfrm>
        <a:off x="3302705" y="1918013"/>
        <a:ext cx="932161" cy="518740"/>
      </dsp:txXfrm>
    </dsp:sp>
    <dsp:sp modelId="{F31B98BD-47FA-464D-9562-CF20CF8D63D6}">
      <dsp:nvSpPr>
        <dsp:cNvPr id="0" name=""/>
        <dsp:cNvSpPr/>
      </dsp:nvSpPr>
      <dsp:spPr>
        <a:xfrm>
          <a:off x="4487492" y="1964637"/>
          <a:ext cx="425493" cy="425493"/>
        </a:xfrm>
        <a:prstGeom prst="mathPlus">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s-PE" sz="1050" b="1" kern="1200">
            <a:effectLst>
              <a:outerShdw blurRad="38100" dist="38100" dir="2700000" algn="tl">
                <a:srgbClr val="000000">
                  <a:alpha val="43137"/>
                </a:srgbClr>
              </a:outerShdw>
            </a:effectLst>
          </a:endParaRPr>
        </a:p>
      </dsp:txBody>
      <dsp:txXfrm>
        <a:off x="4543891" y="2127346"/>
        <a:ext cx="312695" cy="100075"/>
      </dsp:txXfrm>
    </dsp:sp>
    <dsp:sp modelId="{59D20064-B93E-43F7-A76E-71906BA36055}">
      <dsp:nvSpPr>
        <dsp:cNvPr id="0" name=""/>
        <dsp:cNvSpPr/>
      </dsp:nvSpPr>
      <dsp:spPr>
        <a:xfrm>
          <a:off x="4972555" y="1810578"/>
          <a:ext cx="1218357" cy="733610"/>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PE" sz="1200" b="1" kern="1200" dirty="0">
              <a:effectLst>
                <a:outerShdw blurRad="38100" dist="38100" dir="2700000" algn="tl">
                  <a:srgbClr val="000000">
                    <a:alpha val="43137"/>
                  </a:srgbClr>
                </a:outerShdw>
              </a:effectLst>
              <a:latin typeface="Poppins" panose="020B0604020202020204" charset="0"/>
              <a:cs typeface="Poppins" panose="020B0604020202020204" charset="0"/>
            </a:rPr>
            <a:t>Familias y comunidad</a:t>
          </a:r>
        </a:p>
      </dsp:txBody>
      <dsp:txXfrm>
        <a:off x="5150979" y="1918013"/>
        <a:ext cx="861509" cy="518740"/>
      </dsp:txXfrm>
    </dsp:sp>
    <dsp:sp modelId="{6A41F0E8-4101-4D12-8CF9-A34ED47FF41A}">
      <dsp:nvSpPr>
        <dsp:cNvPr id="0" name=""/>
        <dsp:cNvSpPr/>
      </dsp:nvSpPr>
      <dsp:spPr>
        <a:xfrm>
          <a:off x="6250482" y="1964637"/>
          <a:ext cx="425493" cy="425493"/>
        </a:xfrm>
        <a:prstGeom prst="mathPlus">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s-PE" sz="1050" b="1" kern="1200">
            <a:effectLst>
              <a:outerShdw blurRad="38100" dist="38100" dir="2700000" algn="tl">
                <a:srgbClr val="000000">
                  <a:alpha val="43137"/>
                </a:srgbClr>
              </a:outerShdw>
            </a:effectLst>
          </a:endParaRPr>
        </a:p>
      </dsp:txBody>
      <dsp:txXfrm>
        <a:off x="6306881" y="2127346"/>
        <a:ext cx="312695" cy="100075"/>
      </dsp:txXfrm>
    </dsp:sp>
    <dsp:sp modelId="{59BAB7B4-9976-4D0F-B959-EA440C24EA76}">
      <dsp:nvSpPr>
        <dsp:cNvPr id="0" name=""/>
        <dsp:cNvSpPr/>
      </dsp:nvSpPr>
      <dsp:spPr>
        <a:xfrm>
          <a:off x="6735545" y="1810578"/>
          <a:ext cx="1508816" cy="733610"/>
        </a:xfrm>
        <a:prstGeom prst="ellipse">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s-PE" sz="1100" b="1" kern="1200" dirty="0">
              <a:effectLst>
                <a:outerShdw blurRad="38100" dist="38100" dir="2700000" algn="tl">
                  <a:srgbClr val="000000">
                    <a:alpha val="43137"/>
                  </a:srgbClr>
                </a:outerShdw>
              </a:effectLst>
              <a:latin typeface="Poppins" panose="020B0604020202020204" charset="0"/>
              <a:cs typeface="Poppins" panose="020B0604020202020204" charset="0"/>
            </a:rPr>
            <a:t>Orientación educativa permanente</a:t>
          </a:r>
        </a:p>
      </dsp:txBody>
      <dsp:txXfrm>
        <a:off x="6956506" y="1918013"/>
        <a:ext cx="1066894" cy="518740"/>
      </dsp:txXfrm>
    </dsp:sp>
    <dsp:sp modelId="{6B6FD718-0037-4BDB-AD7A-475BCC6D0ED6}">
      <dsp:nvSpPr>
        <dsp:cNvPr id="0" name=""/>
        <dsp:cNvSpPr/>
      </dsp:nvSpPr>
      <dsp:spPr>
        <a:xfrm>
          <a:off x="8303931" y="1964637"/>
          <a:ext cx="425493" cy="425493"/>
        </a:xfrm>
        <a:prstGeom prst="mathEqual">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s-PE" sz="1050" b="1" kern="1200">
            <a:effectLst>
              <a:outerShdw blurRad="38100" dist="38100" dir="2700000" algn="tl">
                <a:srgbClr val="000000">
                  <a:alpha val="43137"/>
                </a:srgbClr>
              </a:outerShdw>
            </a:effectLst>
          </a:endParaRPr>
        </a:p>
      </dsp:txBody>
      <dsp:txXfrm>
        <a:off x="8360330" y="2052289"/>
        <a:ext cx="312695" cy="250189"/>
      </dsp:txXfrm>
    </dsp:sp>
    <dsp:sp modelId="{704A52E0-49CA-4F50-A278-FF0BBD461204}">
      <dsp:nvSpPr>
        <dsp:cNvPr id="0" name=""/>
        <dsp:cNvSpPr/>
      </dsp:nvSpPr>
      <dsp:spPr>
        <a:xfrm>
          <a:off x="8788994" y="1810578"/>
          <a:ext cx="733610" cy="733610"/>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endParaRPr lang="es-PE" sz="1400" b="1" kern="1200" dirty="0">
            <a:effectLst>
              <a:outerShdw blurRad="38100" dist="38100" dir="2700000" algn="tl">
                <a:srgbClr val="000000">
                  <a:alpha val="43137"/>
                </a:srgbClr>
              </a:outerShdw>
            </a:effectLst>
          </a:endParaRPr>
        </a:p>
      </dsp:txBody>
      <dsp:txXfrm>
        <a:off x="8896429" y="1918013"/>
        <a:ext cx="518740" cy="51874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PE"/>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B1B84C-7D87-4227-AB18-848D87CF2B9B}" type="datetimeFigureOut">
              <a:rPr lang="es-PE" smtClean="0"/>
              <a:t>4/04/2024</a:t>
            </a:fld>
            <a:endParaRPr lang="es-PE"/>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PE"/>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PE"/>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9BE2FE-9F3E-49A6-BC95-30520D2281F6}" type="slidenum">
              <a:rPr lang="es-PE" smtClean="0"/>
              <a:t>‹Nº›</a:t>
            </a:fld>
            <a:endParaRPr lang="es-PE"/>
          </a:p>
        </p:txBody>
      </p:sp>
    </p:spTree>
    <p:extLst>
      <p:ext uri="{BB962C8B-B14F-4D97-AF65-F5344CB8AC3E}">
        <p14:creationId xmlns:p14="http://schemas.microsoft.com/office/powerpoint/2010/main" val="24694589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7:notes"/>
          <p:cNvSpPr txBox="1">
            <a:spLocks noGrp="1"/>
          </p:cNvSpPr>
          <p:nvPr>
            <p:ph type="body" idx="1"/>
          </p:nvPr>
        </p:nvSpPr>
        <p:spPr>
          <a:xfrm>
            <a:off x="679134" y="4779081"/>
            <a:ext cx="5436235" cy="391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17:notes"/>
          <p:cNvSpPr>
            <a:spLocks noGrp="1" noRot="1" noChangeAspect="1"/>
          </p:cNvSpPr>
          <p:nvPr>
            <p:ph type="sldImg" idx="2"/>
          </p:nvPr>
        </p:nvSpPr>
        <p:spPr>
          <a:xfrm>
            <a:off x="419100"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556013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7:notes"/>
          <p:cNvSpPr txBox="1">
            <a:spLocks noGrp="1"/>
          </p:cNvSpPr>
          <p:nvPr>
            <p:ph type="body" idx="1"/>
          </p:nvPr>
        </p:nvSpPr>
        <p:spPr>
          <a:xfrm>
            <a:off x="679134" y="4779081"/>
            <a:ext cx="5436235" cy="391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17:notes"/>
          <p:cNvSpPr>
            <a:spLocks noGrp="1" noRot="1" noChangeAspect="1"/>
          </p:cNvSpPr>
          <p:nvPr>
            <p:ph type="sldImg" idx="2"/>
          </p:nvPr>
        </p:nvSpPr>
        <p:spPr>
          <a:xfrm>
            <a:off x="419100"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522429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7:notes"/>
          <p:cNvSpPr txBox="1">
            <a:spLocks noGrp="1"/>
          </p:cNvSpPr>
          <p:nvPr>
            <p:ph type="body" idx="1"/>
          </p:nvPr>
        </p:nvSpPr>
        <p:spPr>
          <a:xfrm>
            <a:off x="679134" y="4779081"/>
            <a:ext cx="5436235" cy="391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17:notes"/>
          <p:cNvSpPr>
            <a:spLocks noGrp="1" noRot="1" noChangeAspect="1"/>
          </p:cNvSpPr>
          <p:nvPr>
            <p:ph type="sldImg" idx="2"/>
          </p:nvPr>
        </p:nvSpPr>
        <p:spPr>
          <a:xfrm>
            <a:off x="419100"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128397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7:notes"/>
          <p:cNvSpPr txBox="1">
            <a:spLocks noGrp="1"/>
          </p:cNvSpPr>
          <p:nvPr>
            <p:ph type="body" idx="1"/>
          </p:nvPr>
        </p:nvSpPr>
        <p:spPr>
          <a:xfrm>
            <a:off x="679134" y="4779081"/>
            <a:ext cx="5436235" cy="391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17:notes"/>
          <p:cNvSpPr>
            <a:spLocks noGrp="1" noRot="1" noChangeAspect="1"/>
          </p:cNvSpPr>
          <p:nvPr>
            <p:ph type="sldImg" idx="2"/>
          </p:nvPr>
        </p:nvSpPr>
        <p:spPr>
          <a:xfrm>
            <a:off x="419100"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302888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7:notes"/>
          <p:cNvSpPr txBox="1">
            <a:spLocks noGrp="1"/>
          </p:cNvSpPr>
          <p:nvPr>
            <p:ph type="body" idx="1"/>
          </p:nvPr>
        </p:nvSpPr>
        <p:spPr>
          <a:xfrm>
            <a:off x="679134" y="4779081"/>
            <a:ext cx="5436235" cy="391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17:notes"/>
          <p:cNvSpPr>
            <a:spLocks noGrp="1" noRot="1" noChangeAspect="1"/>
          </p:cNvSpPr>
          <p:nvPr>
            <p:ph type="sldImg" idx="2"/>
          </p:nvPr>
        </p:nvSpPr>
        <p:spPr>
          <a:xfrm>
            <a:off x="419100"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569792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7:notes"/>
          <p:cNvSpPr txBox="1">
            <a:spLocks noGrp="1"/>
          </p:cNvSpPr>
          <p:nvPr>
            <p:ph type="body" idx="1"/>
          </p:nvPr>
        </p:nvSpPr>
        <p:spPr>
          <a:xfrm>
            <a:off x="679134" y="4779081"/>
            <a:ext cx="5436235" cy="391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17:notes"/>
          <p:cNvSpPr>
            <a:spLocks noGrp="1" noRot="1" noChangeAspect="1"/>
          </p:cNvSpPr>
          <p:nvPr>
            <p:ph type="sldImg" idx="2"/>
          </p:nvPr>
        </p:nvSpPr>
        <p:spPr>
          <a:xfrm>
            <a:off x="419100"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063322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7:notes"/>
          <p:cNvSpPr txBox="1">
            <a:spLocks noGrp="1"/>
          </p:cNvSpPr>
          <p:nvPr>
            <p:ph type="body" idx="1"/>
          </p:nvPr>
        </p:nvSpPr>
        <p:spPr>
          <a:xfrm>
            <a:off x="679134" y="4779081"/>
            <a:ext cx="5436235" cy="391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17:notes"/>
          <p:cNvSpPr>
            <a:spLocks noGrp="1" noRot="1" noChangeAspect="1"/>
          </p:cNvSpPr>
          <p:nvPr>
            <p:ph type="sldImg" idx="2"/>
          </p:nvPr>
        </p:nvSpPr>
        <p:spPr>
          <a:xfrm>
            <a:off x="419100"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438752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7:notes"/>
          <p:cNvSpPr txBox="1">
            <a:spLocks noGrp="1"/>
          </p:cNvSpPr>
          <p:nvPr>
            <p:ph type="body" idx="1"/>
          </p:nvPr>
        </p:nvSpPr>
        <p:spPr>
          <a:xfrm>
            <a:off x="679134" y="4779081"/>
            <a:ext cx="5436235" cy="391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17:notes"/>
          <p:cNvSpPr>
            <a:spLocks noGrp="1" noRot="1" noChangeAspect="1"/>
          </p:cNvSpPr>
          <p:nvPr>
            <p:ph type="sldImg" idx="2"/>
          </p:nvPr>
        </p:nvSpPr>
        <p:spPr>
          <a:xfrm>
            <a:off x="419100"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346229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7:notes"/>
          <p:cNvSpPr txBox="1">
            <a:spLocks noGrp="1"/>
          </p:cNvSpPr>
          <p:nvPr>
            <p:ph type="body" idx="1"/>
          </p:nvPr>
        </p:nvSpPr>
        <p:spPr>
          <a:xfrm>
            <a:off x="679134" y="4779081"/>
            <a:ext cx="5436235" cy="391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17:notes"/>
          <p:cNvSpPr>
            <a:spLocks noGrp="1" noRot="1" noChangeAspect="1"/>
          </p:cNvSpPr>
          <p:nvPr>
            <p:ph type="sldImg" idx="2"/>
          </p:nvPr>
        </p:nvSpPr>
        <p:spPr>
          <a:xfrm>
            <a:off x="419100"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077898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7:notes"/>
          <p:cNvSpPr txBox="1">
            <a:spLocks noGrp="1"/>
          </p:cNvSpPr>
          <p:nvPr>
            <p:ph type="body" idx="1"/>
          </p:nvPr>
        </p:nvSpPr>
        <p:spPr>
          <a:xfrm>
            <a:off x="679134" y="4779081"/>
            <a:ext cx="5436235" cy="391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17:notes"/>
          <p:cNvSpPr>
            <a:spLocks noGrp="1" noRot="1" noChangeAspect="1"/>
          </p:cNvSpPr>
          <p:nvPr>
            <p:ph type="sldImg" idx="2"/>
          </p:nvPr>
        </p:nvSpPr>
        <p:spPr>
          <a:xfrm>
            <a:off x="419100"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130924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7:notes"/>
          <p:cNvSpPr txBox="1">
            <a:spLocks noGrp="1"/>
          </p:cNvSpPr>
          <p:nvPr>
            <p:ph type="body" idx="1"/>
          </p:nvPr>
        </p:nvSpPr>
        <p:spPr>
          <a:xfrm>
            <a:off x="679134" y="4779081"/>
            <a:ext cx="5436235" cy="391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17:notes"/>
          <p:cNvSpPr>
            <a:spLocks noGrp="1" noRot="1" noChangeAspect="1"/>
          </p:cNvSpPr>
          <p:nvPr>
            <p:ph type="sldImg" idx="2"/>
          </p:nvPr>
        </p:nvSpPr>
        <p:spPr>
          <a:xfrm>
            <a:off x="419100"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488303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7:notes"/>
          <p:cNvSpPr txBox="1">
            <a:spLocks noGrp="1"/>
          </p:cNvSpPr>
          <p:nvPr>
            <p:ph type="body" idx="1"/>
          </p:nvPr>
        </p:nvSpPr>
        <p:spPr>
          <a:xfrm>
            <a:off x="679134" y="4779081"/>
            <a:ext cx="5436235" cy="391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17:notes"/>
          <p:cNvSpPr>
            <a:spLocks noGrp="1" noRot="1" noChangeAspect="1"/>
          </p:cNvSpPr>
          <p:nvPr>
            <p:ph type="sldImg" idx="2"/>
          </p:nvPr>
        </p:nvSpPr>
        <p:spPr>
          <a:xfrm>
            <a:off x="419100"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277681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7:notes"/>
          <p:cNvSpPr txBox="1">
            <a:spLocks noGrp="1"/>
          </p:cNvSpPr>
          <p:nvPr>
            <p:ph type="body" idx="1"/>
          </p:nvPr>
        </p:nvSpPr>
        <p:spPr>
          <a:xfrm>
            <a:off x="679134" y="4779081"/>
            <a:ext cx="5436235" cy="391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17:notes"/>
          <p:cNvSpPr>
            <a:spLocks noGrp="1" noRot="1" noChangeAspect="1"/>
          </p:cNvSpPr>
          <p:nvPr>
            <p:ph type="sldImg" idx="2"/>
          </p:nvPr>
        </p:nvSpPr>
        <p:spPr>
          <a:xfrm>
            <a:off x="419100"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789487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7:notes"/>
          <p:cNvSpPr txBox="1">
            <a:spLocks noGrp="1"/>
          </p:cNvSpPr>
          <p:nvPr>
            <p:ph type="body" idx="1"/>
          </p:nvPr>
        </p:nvSpPr>
        <p:spPr>
          <a:xfrm>
            <a:off x="679134" y="4779081"/>
            <a:ext cx="5436235" cy="391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17:notes"/>
          <p:cNvSpPr>
            <a:spLocks noGrp="1" noRot="1" noChangeAspect="1"/>
          </p:cNvSpPr>
          <p:nvPr>
            <p:ph type="sldImg" idx="2"/>
          </p:nvPr>
        </p:nvSpPr>
        <p:spPr>
          <a:xfrm>
            <a:off x="419100"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13664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7:notes"/>
          <p:cNvSpPr txBox="1">
            <a:spLocks noGrp="1"/>
          </p:cNvSpPr>
          <p:nvPr>
            <p:ph type="body" idx="1"/>
          </p:nvPr>
        </p:nvSpPr>
        <p:spPr>
          <a:xfrm>
            <a:off x="679134" y="4779081"/>
            <a:ext cx="5436235" cy="391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17:notes"/>
          <p:cNvSpPr>
            <a:spLocks noGrp="1" noRot="1" noChangeAspect="1"/>
          </p:cNvSpPr>
          <p:nvPr>
            <p:ph type="sldImg" idx="2"/>
          </p:nvPr>
        </p:nvSpPr>
        <p:spPr>
          <a:xfrm>
            <a:off x="419100"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688248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7:notes"/>
          <p:cNvSpPr txBox="1">
            <a:spLocks noGrp="1"/>
          </p:cNvSpPr>
          <p:nvPr>
            <p:ph type="body" idx="1"/>
          </p:nvPr>
        </p:nvSpPr>
        <p:spPr>
          <a:xfrm>
            <a:off x="679134" y="4779081"/>
            <a:ext cx="5436235" cy="391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17:notes"/>
          <p:cNvSpPr>
            <a:spLocks noGrp="1" noRot="1" noChangeAspect="1"/>
          </p:cNvSpPr>
          <p:nvPr>
            <p:ph type="sldImg" idx="2"/>
          </p:nvPr>
        </p:nvSpPr>
        <p:spPr>
          <a:xfrm>
            <a:off x="419100"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630108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7:notes"/>
          <p:cNvSpPr txBox="1">
            <a:spLocks noGrp="1"/>
          </p:cNvSpPr>
          <p:nvPr>
            <p:ph type="body" idx="1"/>
          </p:nvPr>
        </p:nvSpPr>
        <p:spPr>
          <a:xfrm>
            <a:off x="679134" y="4779081"/>
            <a:ext cx="5436235" cy="391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17:notes"/>
          <p:cNvSpPr>
            <a:spLocks noGrp="1" noRot="1" noChangeAspect="1"/>
          </p:cNvSpPr>
          <p:nvPr>
            <p:ph type="sldImg" idx="2"/>
          </p:nvPr>
        </p:nvSpPr>
        <p:spPr>
          <a:xfrm>
            <a:off x="419100"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13429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7:notes"/>
          <p:cNvSpPr txBox="1">
            <a:spLocks noGrp="1"/>
          </p:cNvSpPr>
          <p:nvPr>
            <p:ph type="body" idx="1"/>
          </p:nvPr>
        </p:nvSpPr>
        <p:spPr>
          <a:xfrm>
            <a:off x="679134" y="4779081"/>
            <a:ext cx="5436235" cy="391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17:notes"/>
          <p:cNvSpPr>
            <a:spLocks noGrp="1" noRot="1" noChangeAspect="1"/>
          </p:cNvSpPr>
          <p:nvPr>
            <p:ph type="sldImg" idx="2"/>
          </p:nvPr>
        </p:nvSpPr>
        <p:spPr>
          <a:xfrm>
            <a:off x="419100"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59034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96BDEAF-98C6-3563-054A-E97D87FA0C00}"/>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PE"/>
          </a:p>
        </p:txBody>
      </p:sp>
      <p:sp>
        <p:nvSpPr>
          <p:cNvPr id="3" name="Subtítulo 2">
            <a:extLst>
              <a:ext uri="{FF2B5EF4-FFF2-40B4-BE49-F238E27FC236}">
                <a16:creationId xmlns:a16="http://schemas.microsoft.com/office/drawing/2014/main" id="{72126583-2238-CEB4-214B-4FF20F847F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PE"/>
          </a:p>
        </p:txBody>
      </p:sp>
      <p:sp>
        <p:nvSpPr>
          <p:cNvPr id="4" name="Marcador de fecha 3">
            <a:extLst>
              <a:ext uri="{FF2B5EF4-FFF2-40B4-BE49-F238E27FC236}">
                <a16:creationId xmlns:a16="http://schemas.microsoft.com/office/drawing/2014/main" id="{291A81A7-AB93-630D-E41C-A63E1202480F}"/>
              </a:ext>
            </a:extLst>
          </p:cNvPr>
          <p:cNvSpPr>
            <a:spLocks noGrp="1"/>
          </p:cNvSpPr>
          <p:nvPr>
            <p:ph type="dt" sz="half" idx="10"/>
          </p:nvPr>
        </p:nvSpPr>
        <p:spPr/>
        <p:txBody>
          <a:bodyPr/>
          <a:lstStyle/>
          <a:p>
            <a:fld id="{6FDEC475-99D2-6040-86F3-FB2411DAF9A8}" type="datetimeFigureOut">
              <a:rPr lang="es-PE" smtClean="0"/>
              <a:t>4/04/2024</a:t>
            </a:fld>
            <a:endParaRPr lang="es-PE"/>
          </a:p>
        </p:txBody>
      </p:sp>
      <p:sp>
        <p:nvSpPr>
          <p:cNvPr id="5" name="Marcador de pie de página 4">
            <a:extLst>
              <a:ext uri="{FF2B5EF4-FFF2-40B4-BE49-F238E27FC236}">
                <a16:creationId xmlns:a16="http://schemas.microsoft.com/office/drawing/2014/main" id="{C930D14D-CA16-D736-C788-B5A96409413F}"/>
              </a:ext>
            </a:extLst>
          </p:cNvPr>
          <p:cNvSpPr>
            <a:spLocks noGrp="1"/>
          </p:cNvSpPr>
          <p:nvPr>
            <p:ph type="ftr" sz="quarter" idx="11"/>
          </p:nvPr>
        </p:nvSpPr>
        <p:spPr/>
        <p:txBody>
          <a:bodyPr/>
          <a:lstStyle/>
          <a:p>
            <a:endParaRPr lang="es-PE"/>
          </a:p>
        </p:txBody>
      </p:sp>
      <p:sp>
        <p:nvSpPr>
          <p:cNvPr id="6" name="Marcador de número de diapositiva 5">
            <a:extLst>
              <a:ext uri="{FF2B5EF4-FFF2-40B4-BE49-F238E27FC236}">
                <a16:creationId xmlns:a16="http://schemas.microsoft.com/office/drawing/2014/main" id="{CA0A50F5-73E2-49B2-07D3-6974CAD5FB72}"/>
              </a:ext>
            </a:extLst>
          </p:cNvPr>
          <p:cNvSpPr>
            <a:spLocks noGrp="1"/>
          </p:cNvSpPr>
          <p:nvPr>
            <p:ph type="sldNum" sz="quarter" idx="12"/>
          </p:nvPr>
        </p:nvSpPr>
        <p:spPr/>
        <p:txBody>
          <a:bodyPr/>
          <a:lstStyle/>
          <a:p>
            <a:fld id="{0B448CDA-1222-D547-9BC9-A009548068F9}" type="slidenum">
              <a:rPr lang="es-PE" smtClean="0"/>
              <a:t>‹Nº›</a:t>
            </a:fld>
            <a:endParaRPr lang="es-PE"/>
          </a:p>
        </p:txBody>
      </p:sp>
    </p:spTree>
    <p:extLst>
      <p:ext uri="{BB962C8B-B14F-4D97-AF65-F5344CB8AC3E}">
        <p14:creationId xmlns:p14="http://schemas.microsoft.com/office/powerpoint/2010/main" val="13730895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AC127A-2DD3-A5E8-EE71-2BC058A8EF25}"/>
              </a:ext>
            </a:extLst>
          </p:cNvPr>
          <p:cNvSpPr>
            <a:spLocks noGrp="1"/>
          </p:cNvSpPr>
          <p:nvPr>
            <p:ph type="title"/>
          </p:nvPr>
        </p:nvSpPr>
        <p:spPr/>
        <p:txBody>
          <a:bodyPr/>
          <a:lstStyle/>
          <a:p>
            <a:r>
              <a:rPr lang="es-MX"/>
              <a:t>Haz clic para modificar el estilo de título del patrón</a:t>
            </a:r>
            <a:endParaRPr lang="es-PE"/>
          </a:p>
        </p:txBody>
      </p:sp>
      <p:sp>
        <p:nvSpPr>
          <p:cNvPr id="3" name="Marcador de texto vertical 2">
            <a:extLst>
              <a:ext uri="{FF2B5EF4-FFF2-40B4-BE49-F238E27FC236}">
                <a16:creationId xmlns:a16="http://schemas.microsoft.com/office/drawing/2014/main" id="{12F9EF0F-5A58-5492-2C92-166BE2EF2A88}"/>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PE"/>
          </a:p>
        </p:txBody>
      </p:sp>
      <p:sp>
        <p:nvSpPr>
          <p:cNvPr id="4" name="Marcador de fecha 3">
            <a:extLst>
              <a:ext uri="{FF2B5EF4-FFF2-40B4-BE49-F238E27FC236}">
                <a16:creationId xmlns:a16="http://schemas.microsoft.com/office/drawing/2014/main" id="{B5D3249E-766E-C2A1-F1A5-C3648F12AC28}"/>
              </a:ext>
            </a:extLst>
          </p:cNvPr>
          <p:cNvSpPr>
            <a:spLocks noGrp="1"/>
          </p:cNvSpPr>
          <p:nvPr>
            <p:ph type="dt" sz="half" idx="10"/>
          </p:nvPr>
        </p:nvSpPr>
        <p:spPr/>
        <p:txBody>
          <a:bodyPr/>
          <a:lstStyle/>
          <a:p>
            <a:fld id="{6FDEC475-99D2-6040-86F3-FB2411DAF9A8}" type="datetimeFigureOut">
              <a:rPr lang="es-PE" smtClean="0"/>
              <a:t>4/04/2024</a:t>
            </a:fld>
            <a:endParaRPr lang="es-PE"/>
          </a:p>
        </p:txBody>
      </p:sp>
      <p:sp>
        <p:nvSpPr>
          <p:cNvPr id="5" name="Marcador de pie de página 4">
            <a:extLst>
              <a:ext uri="{FF2B5EF4-FFF2-40B4-BE49-F238E27FC236}">
                <a16:creationId xmlns:a16="http://schemas.microsoft.com/office/drawing/2014/main" id="{0E676241-4CEC-04F7-F4D8-61B6D7922F99}"/>
              </a:ext>
            </a:extLst>
          </p:cNvPr>
          <p:cNvSpPr>
            <a:spLocks noGrp="1"/>
          </p:cNvSpPr>
          <p:nvPr>
            <p:ph type="ftr" sz="quarter" idx="11"/>
          </p:nvPr>
        </p:nvSpPr>
        <p:spPr/>
        <p:txBody>
          <a:bodyPr/>
          <a:lstStyle/>
          <a:p>
            <a:endParaRPr lang="es-PE"/>
          </a:p>
        </p:txBody>
      </p:sp>
      <p:sp>
        <p:nvSpPr>
          <p:cNvPr id="6" name="Marcador de número de diapositiva 5">
            <a:extLst>
              <a:ext uri="{FF2B5EF4-FFF2-40B4-BE49-F238E27FC236}">
                <a16:creationId xmlns:a16="http://schemas.microsoft.com/office/drawing/2014/main" id="{006D86B7-0BD2-9DB3-0E26-AC1DB7AA6B9B}"/>
              </a:ext>
            </a:extLst>
          </p:cNvPr>
          <p:cNvSpPr>
            <a:spLocks noGrp="1"/>
          </p:cNvSpPr>
          <p:nvPr>
            <p:ph type="sldNum" sz="quarter" idx="12"/>
          </p:nvPr>
        </p:nvSpPr>
        <p:spPr/>
        <p:txBody>
          <a:bodyPr/>
          <a:lstStyle/>
          <a:p>
            <a:fld id="{0B448CDA-1222-D547-9BC9-A009548068F9}" type="slidenum">
              <a:rPr lang="es-PE" smtClean="0"/>
              <a:t>‹Nº›</a:t>
            </a:fld>
            <a:endParaRPr lang="es-PE"/>
          </a:p>
        </p:txBody>
      </p:sp>
    </p:spTree>
    <p:extLst>
      <p:ext uri="{BB962C8B-B14F-4D97-AF65-F5344CB8AC3E}">
        <p14:creationId xmlns:p14="http://schemas.microsoft.com/office/powerpoint/2010/main" val="116358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0972EB24-D2BB-2CB2-4673-12FD5AFEB4FE}"/>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PE"/>
          </a:p>
        </p:txBody>
      </p:sp>
      <p:sp>
        <p:nvSpPr>
          <p:cNvPr id="3" name="Marcador de texto vertical 2">
            <a:extLst>
              <a:ext uri="{FF2B5EF4-FFF2-40B4-BE49-F238E27FC236}">
                <a16:creationId xmlns:a16="http://schemas.microsoft.com/office/drawing/2014/main" id="{5767D324-042B-3338-B338-2A2ECCB0649F}"/>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PE"/>
          </a:p>
        </p:txBody>
      </p:sp>
      <p:sp>
        <p:nvSpPr>
          <p:cNvPr id="4" name="Marcador de fecha 3">
            <a:extLst>
              <a:ext uri="{FF2B5EF4-FFF2-40B4-BE49-F238E27FC236}">
                <a16:creationId xmlns:a16="http://schemas.microsoft.com/office/drawing/2014/main" id="{EF383086-3E40-A324-F743-93398C7E7493}"/>
              </a:ext>
            </a:extLst>
          </p:cNvPr>
          <p:cNvSpPr>
            <a:spLocks noGrp="1"/>
          </p:cNvSpPr>
          <p:nvPr>
            <p:ph type="dt" sz="half" idx="10"/>
          </p:nvPr>
        </p:nvSpPr>
        <p:spPr/>
        <p:txBody>
          <a:bodyPr/>
          <a:lstStyle/>
          <a:p>
            <a:fld id="{6FDEC475-99D2-6040-86F3-FB2411DAF9A8}" type="datetimeFigureOut">
              <a:rPr lang="es-PE" smtClean="0"/>
              <a:t>4/04/2024</a:t>
            </a:fld>
            <a:endParaRPr lang="es-PE"/>
          </a:p>
        </p:txBody>
      </p:sp>
      <p:sp>
        <p:nvSpPr>
          <p:cNvPr id="5" name="Marcador de pie de página 4">
            <a:extLst>
              <a:ext uri="{FF2B5EF4-FFF2-40B4-BE49-F238E27FC236}">
                <a16:creationId xmlns:a16="http://schemas.microsoft.com/office/drawing/2014/main" id="{1C021378-6CE3-D5E8-7E34-77C8DD865AE8}"/>
              </a:ext>
            </a:extLst>
          </p:cNvPr>
          <p:cNvSpPr>
            <a:spLocks noGrp="1"/>
          </p:cNvSpPr>
          <p:nvPr>
            <p:ph type="ftr" sz="quarter" idx="11"/>
          </p:nvPr>
        </p:nvSpPr>
        <p:spPr/>
        <p:txBody>
          <a:bodyPr/>
          <a:lstStyle/>
          <a:p>
            <a:endParaRPr lang="es-PE"/>
          </a:p>
        </p:txBody>
      </p:sp>
      <p:sp>
        <p:nvSpPr>
          <p:cNvPr id="6" name="Marcador de número de diapositiva 5">
            <a:extLst>
              <a:ext uri="{FF2B5EF4-FFF2-40B4-BE49-F238E27FC236}">
                <a16:creationId xmlns:a16="http://schemas.microsoft.com/office/drawing/2014/main" id="{314B9A96-6F06-84FC-1965-735FDA6A937F}"/>
              </a:ext>
            </a:extLst>
          </p:cNvPr>
          <p:cNvSpPr>
            <a:spLocks noGrp="1"/>
          </p:cNvSpPr>
          <p:nvPr>
            <p:ph type="sldNum" sz="quarter" idx="12"/>
          </p:nvPr>
        </p:nvSpPr>
        <p:spPr/>
        <p:txBody>
          <a:bodyPr/>
          <a:lstStyle/>
          <a:p>
            <a:fld id="{0B448CDA-1222-D547-9BC9-A009548068F9}" type="slidenum">
              <a:rPr lang="es-PE" smtClean="0"/>
              <a:t>‹Nº›</a:t>
            </a:fld>
            <a:endParaRPr lang="es-PE"/>
          </a:p>
        </p:txBody>
      </p:sp>
    </p:spTree>
    <p:extLst>
      <p:ext uri="{BB962C8B-B14F-4D97-AF65-F5344CB8AC3E}">
        <p14:creationId xmlns:p14="http://schemas.microsoft.com/office/powerpoint/2010/main" val="38364538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co total">
  <p:cSld name="Blanco total">
    <p:spTree>
      <p:nvGrpSpPr>
        <p:cNvPr id="1" name="Shape 40"/>
        <p:cNvGrpSpPr/>
        <p:nvPr/>
      </p:nvGrpSpPr>
      <p:grpSpPr>
        <a:xfrm>
          <a:off x="0" y="0"/>
          <a:ext cx="0" cy="0"/>
          <a:chOff x="0" y="0"/>
          <a:chExt cx="0" cy="0"/>
        </a:xfrm>
      </p:grpSpPr>
      <p:sp>
        <p:nvSpPr>
          <p:cNvPr id="41" name="Google Shape;41;p33"/>
          <p:cNvSpPr/>
          <p:nvPr/>
        </p:nvSpPr>
        <p:spPr>
          <a:xfrm>
            <a:off x="-600" y="0"/>
            <a:ext cx="121932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78991" tIns="39485" rIns="78991" bIns="39485" anchor="ctr" anchorCtr="0">
            <a:noAutofit/>
          </a:bodyPr>
          <a:lstStyle/>
          <a:p>
            <a:pPr marL="0" marR="0" lvl="0" indent="0" algn="ctr" rtl="0">
              <a:spcBef>
                <a:spcPts val="0"/>
              </a:spcBef>
              <a:spcAft>
                <a:spcPts val="0"/>
              </a:spcAft>
              <a:buNone/>
            </a:pPr>
            <a:endParaRPr sz="1731">
              <a:solidFill>
                <a:schemeClr val="lt1"/>
              </a:solidFill>
              <a:latin typeface="Calibri"/>
              <a:ea typeface="Calibri"/>
              <a:cs typeface="Calibri"/>
              <a:sym typeface="Calibri"/>
            </a:endParaRPr>
          </a:p>
        </p:txBody>
      </p:sp>
      <p:sp>
        <p:nvSpPr>
          <p:cNvPr id="42" name="Google Shape;42;p33"/>
          <p:cNvSpPr txBox="1">
            <a:spLocks noGrp="1"/>
          </p:cNvSpPr>
          <p:nvPr>
            <p:ph type="sldNum" idx="12"/>
          </p:nvPr>
        </p:nvSpPr>
        <p:spPr>
          <a:xfrm>
            <a:off x="11830050" y="6595944"/>
            <a:ext cx="396000" cy="192206"/>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950">
                <a:solidFill>
                  <a:schemeClr val="lt1"/>
                </a:solidFill>
                <a:latin typeface="Calibri"/>
                <a:ea typeface="Calibri"/>
                <a:cs typeface="Calibri"/>
                <a:sym typeface="Calibri"/>
              </a:defRPr>
            </a:lvl1pPr>
            <a:lvl2pPr marL="0" lvl="1" indent="0" algn="ctr">
              <a:spcBef>
                <a:spcPts val="0"/>
              </a:spcBef>
              <a:buNone/>
              <a:defRPr sz="950">
                <a:solidFill>
                  <a:schemeClr val="lt1"/>
                </a:solidFill>
                <a:latin typeface="Calibri"/>
                <a:ea typeface="Calibri"/>
                <a:cs typeface="Calibri"/>
                <a:sym typeface="Calibri"/>
              </a:defRPr>
            </a:lvl2pPr>
            <a:lvl3pPr marL="0" lvl="2" indent="0" algn="ctr">
              <a:spcBef>
                <a:spcPts val="0"/>
              </a:spcBef>
              <a:buNone/>
              <a:defRPr sz="950">
                <a:solidFill>
                  <a:schemeClr val="lt1"/>
                </a:solidFill>
                <a:latin typeface="Calibri"/>
                <a:ea typeface="Calibri"/>
                <a:cs typeface="Calibri"/>
                <a:sym typeface="Calibri"/>
              </a:defRPr>
            </a:lvl3pPr>
            <a:lvl4pPr marL="0" lvl="3" indent="0" algn="ctr">
              <a:spcBef>
                <a:spcPts val="0"/>
              </a:spcBef>
              <a:buNone/>
              <a:defRPr sz="950">
                <a:solidFill>
                  <a:schemeClr val="lt1"/>
                </a:solidFill>
                <a:latin typeface="Calibri"/>
                <a:ea typeface="Calibri"/>
                <a:cs typeface="Calibri"/>
                <a:sym typeface="Calibri"/>
              </a:defRPr>
            </a:lvl4pPr>
            <a:lvl5pPr marL="0" lvl="4" indent="0" algn="ctr">
              <a:spcBef>
                <a:spcPts val="0"/>
              </a:spcBef>
              <a:buNone/>
              <a:defRPr sz="950">
                <a:solidFill>
                  <a:schemeClr val="lt1"/>
                </a:solidFill>
                <a:latin typeface="Calibri"/>
                <a:ea typeface="Calibri"/>
                <a:cs typeface="Calibri"/>
                <a:sym typeface="Calibri"/>
              </a:defRPr>
            </a:lvl5pPr>
            <a:lvl6pPr marL="0" lvl="5" indent="0" algn="ctr">
              <a:spcBef>
                <a:spcPts val="0"/>
              </a:spcBef>
              <a:buNone/>
              <a:defRPr sz="950">
                <a:solidFill>
                  <a:schemeClr val="lt1"/>
                </a:solidFill>
                <a:latin typeface="Calibri"/>
                <a:ea typeface="Calibri"/>
                <a:cs typeface="Calibri"/>
                <a:sym typeface="Calibri"/>
              </a:defRPr>
            </a:lvl6pPr>
            <a:lvl7pPr marL="0" lvl="6" indent="0" algn="ctr">
              <a:spcBef>
                <a:spcPts val="0"/>
              </a:spcBef>
              <a:buNone/>
              <a:defRPr sz="950">
                <a:solidFill>
                  <a:schemeClr val="lt1"/>
                </a:solidFill>
                <a:latin typeface="Calibri"/>
                <a:ea typeface="Calibri"/>
                <a:cs typeface="Calibri"/>
                <a:sym typeface="Calibri"/>
              </a:defRPr>
            </a:lvl7pPr>
            <a:lvl8pPr marL="0" lvl="7" indent="0" algn="ctr">
              <a:spcBef>
                <a:spcPts val="0"/>
              </a:spcBef>
              <a:buNone/>
              <a:defRPr sz="950">
                <a:solidFill>
                  <a:schemeClr val="lt1"/>
                </a:solidFill>
                <a:latin typeface="Calibri"/>
                <a:ea typeface="Calibri"/>
                <a:cs typeface="Calibri"/>
                <a:sym typeface="Calibri"/>
              </a:defRPr>
            </a:lvl8pPr>
            <a:lvl9pPr marL="0" lvl="8" indent="0" algn="ctr">
              <a:spcBef>
                <a:spcPts val="0"/>
              </a:spcBef>
              <a:buNone/>
              <a:defRPr sz="950">
                <a:solidFill>
                  <a:schemeClr val="lt1"/>
                </a:solidFill>
                <a:latin typeface="Calibri"/>
                <a:ea typeface="Calibri"/>
                <a:cs typeface="Calibri"/>
                <a:sym typeface="Calibri"/>
              </a:defRPr>
            </a:lvl9pPr>
          </a:lstStyle>
          <a:p>
            <a:fld id="{00000000-1234-1234-1234-123412341234}" type="slidenum">
              <a:rPr lang="es-PE" smtClean="0"/>
              <a:pPr/>
              <a:t>‹Nº›</a:t>
            </a:fld>
            <a:endParaRPr lang="es-PE"/>
          </a:p>
        </p:txBody>
      </p:sp>
    </p:spTree>
    <p:extLst>
      <p:ext uri="{BB962C8B-B14F-4D97-AF65-F5344CB8AC3E}">
        <p14:creationId xmlns:p14="http://schemas.microsoft.com/office/powerpoint/2010/main" val="18310119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576241B-D595-3AE2-06A1-5230799206C5}"/>
              </a:ext>
            </a:extLst>
          </p:cNvPr>
          <p:cNvSpPr>
            <a:spLocks noGrp="1"/>
          </p:cNvSpPr>
          <p:nvPr>
            <p:ph type="title"/>
          </p:nvPr>
        </p:nvSpPr>
        <p:spPr/>
        <p:txBody>
          <a:bodyPr/>
          <a:lstStyle/>
          <a:p>
            <a:r>
              <a:rPr lang="es-MX"/>
              <a:t>Haz clic para modificar el estilo de título del patrón</a:t>
            </a:r>
            <a:endParaRPr lang="es-PE"/>
          </a:p>
        </p:txBody>
      </p:sp>
      <p:sp>
        <p:nvSpPr>
          <p:cNvPr id="3" name="Marcador de contenido 2">
            <a:extLst>
              <a:ext uri="{FF2B5EF4-FFF2-40B4-BE49-F238E27FC236}">
                <a16:creationId xmlns:a16="http://schemas.microsoft.com/office/drawing/2014/main" id="{B6F3B2A9-A1B8-D360-919B-F858C620C47D}"/>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PE"/>
          </a:p>
        </p:txBody>
      </p:sp>
      <p:sp>
        <p:nvSpPr>
          <p:cNvPr id="4" name="Marcador de fecha 3">
            <a:extLst>
              <a:ext uri="{FF2B5EF4-FFF2-40B4-BE49-F238E27FC236}">
                <a16:creationId xmlns:a16="http://schemas.microsoft.com/office/drawing/2014/main" id="{C17BB429-F48F-88CE-CD87-D9F74A1C4390}"/>
              </a:ext>
            </a:extLst>
          </p:cNvPr>
          <p:cNvSpPr>
            <a:spLocks noGrp="1"/>
          </p:cNvSpPr>
          <p:nvPr>
            <p:ph type="dt" sz="half" idx="10"/>
          </p:nvPr>
        </p:nvSpPr>
        <p:spPr/>
        <p:txBody>
          <a:bodyPr/>
          <a:lstStyle/>
          <a:p>
            <a:fld id="{6FDEC475-99D2-6040-86F3-FB2411DAF9A8}" type="datetimeFigureOut">
              <a:rPr lang="es-PE" smtClean="0"/>
              <a:t>4/04/2024</a:t>
            </a:fld>
            <a:endParaRPr lang="es-PE"/>
          </a:p>
        </p:txBody>
      </p:sp>
      <p:sp>
        <p:nvSpPr>
          <p:cNvPr id="5" name="Marcador de pie de página 4">
            <a:extLst>
              <a:ext uri="{FF2B5EF4-FFF2-40B4-BE49-F238E27FC236}">
                <a16:creationId xmlns:a16="http://schemas.microsoft.com/office/drawing/2014/main" id="{6D6048A7-3CA6-CE3C-90F0-DD95427B6E7B}"/>
              </a:ext>
            </a:extLst>
          </p:cNvPr>
          <p:cNvSpPr>
            <a:spLocks noGrp="1"/>
          </p:cNvSpPr>
          <p:nvPr>
            <p:ph type="ftr" sz="quarter" idx="11"/>
          </p:nvPr>
        </p:nvSpPr>
        <p:spPr/>
        <p:txBody>
          <a:bodyPr/>
          <a:lstStyle/>
          <a:p>
            <a:endParaRPr lang="es-PE"/>
          </a:p>
        </p:txBody>
      </p:sp>
      <p:sp>
        <p:nvSpPr>
          <p:cNvPr id="6" name="Marcador de número de diapositiva 5">
            <a:extLst>
              <a:ext uri="{FF2B5EF4-FFF2-40B4-BE49-F238E27FC236}">
                <a16:creationId xmlns:a16="http://schemas.microsoft.com/office/drawing/2014/main" id="{98679C7F-7BE6-D4A4-3EDC-F99AF33EC369}"/>
              </a:ext>
            </a:extLst>
          </p:cNvPr>
          <p:cNvSpPr>
            <a:spLocks noGrp="1"/>
          </p:cNvSpPr>
          <p:nvPr>
            <p:ph type="sldNum" sz="quarter" idx="12"/>
          </p:nvPr>
        </p:nvSpPr>
        <p:spPr/>
        <p:txBody>
          <a:bodyPr/>
          <a:lstStyle/>
          <a:p>
            <a:fld id="{0B448CDA-1222-D547-9BC9-A009548068F9}" type="slidenum">
              <a:rPr lang="es-PE" smtClean="0"/>
              <a:t>‹Nº›</a:t>
            </a:fld>
            <a:endParaRPr lang="es-PE"/>
          </a:p>
        </p:txBody>
      </p:sp>
    </p:spTree>
    <p:extLst>
      <p:ext uri="{BB962C8B-B14F-4D97-AF65-F5344CB8AC3E}">
        <p14:creationId xmlns:p14="http://schemas.microsoft.com/office/powerpoint/2010/main" val="453047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F214AA3-6C0E-CE7C-9DB1-EE812AE21CCB}"/>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PE"/>
          </a:p>
        </p:txBody>
      </p:sp>
      <p:sp>
        <p:nvSpPr>
          <p:cNvPr id="3" name="Marcador de texto 2">
            <a:extLst>
              <a:ext uri="{FF2B5EF4-FFF2-40B4-BE49-F238E27FC236}">
                <a16:creationId xmlns:a16="http://schemas.microsoft.com/office/drawing/2014/main" id="{2D1DF029-9225-2EE1-2634-1A2C0E6E40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6E47B9C4-8A48-BF3E-E290-4E415825EDC6}"/>
              </a:ext>
            </a:extLst>
          </p:cNvPr>
          <p:cNvSpPr>
            <a:spLocks noGrp="1"/>
          </p:cNvSpPr>
          <p:nvPr>
            <p:ph type="dt" sz="half" idx="10"/>
          </p:nvPr>
        </p:nvSpPr>
        <p:spPr/>
        <p:txBody>
          <a:bodyPr/>
          <a:lstStyle/>
          <a:p>
            <a:fld id="{6FDEC475-99D2-6040-86F3-FB2411DAF9A8}" type="datetimeFigureOut">
              <a:rPr lang="es-PE" smtClean="0"/>
              <a:t>4/04/2024</a:t>
            </a:fld>
            <a:endParaRPr lang="es-PE"/>
          </a:p>
        </p:txBody>
      </p:sp>
      <p:sp>
        <p:nvSpPr>
          <p:cNvPr id="5" name="Marcador de pie de página 4">
            <a:extLst>
              <a:ext uri="{FF2B5EF4-FFF2-40B4-BE49-F238E27FC236}">
                <a16:creationId xmlns:a16="http://schemas.microsoft.com/office/drawing/2014/main" id="{FA566E16-DCDF-02B8-77F3-A039F47E45F2}"/>
              </a:ext>
            </a:extLst>
          </p:cNvPr>
          <p:cNvSpPr>
            <a:spLocks noGrp="1"/>
          </p:cNvSpPr>
          <p:nvPr>
            <p:ph type="ftr" sz="quarter" idx="11"/>
          </p:nvPr>
        </p:nvSpPr>
        <p:spPr/>
        <p:txBody>
          <a:bodyPr/>
          <a:lstStyle/>
          <a:p>
            <a:endParaRPr lang="es-PE"/>
          </a:p>
        </p:txBody>
      </p:sp>
      <p:sp>
        <p:nvSpPr>
          <p:cNvPr id="6" name="Marcador de número de diapositiva 5">
            <a:extLst>
              <a:ext uri="{FF2B5EF4-FFF2-40B4-BE49-F238E27FC236}">
                <a16:creationId xmlns:a16="http://schemas.microsoft.com/office/drawing/2014/main" id="{3F71CD94-C277-B38B-14CD-358F0AD0351E}"/>
              </a:ext>
            </a:extLst>
          </p:cNvPr>
          <p:cNvSpPr>
            <a:spLocks noGrp="1"/>
          </p:cNvSpPr>
          <p:nvPr>
            <p:ph type="sldNum" sz="quarter" idx="12"/>
          </p:nvPr>
        </p:nvSpPr>
        <p:spPr/>
        <p:txBody>
          <a:bodyPr/>
          <a:lstStyle/>
          <a:p>
            <a:fld id="{0B448CDA-1222-D547-9BC9-A009548068F9}" type="slidenum">
              <a:rPr lang="es-PE" smtClean="0"/>
              <a:t>‹Nº›</a:t>
            </a:fld>
            <a:endParaRPr lang="es-PE"/>
          </a:p>
        </p:txBody>
      </p:sp>
    </p:spTree>
    <p:extLst>
      <p:ext uri="{BB962C8B-B14F-4D97-AF65-F5344CB8AC3E}">
        <p14:creationId xmlns:p14="http://schemas.microsoft.com/office/powerpoint/2010/main" val="10611241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312CFA-AA82-7CAF-0779-67498C28F6A8}"/>
              </a:ext>
            </a:extLst>
          </p:cNvPr>
          <p:cNvSpPr>
            <a:spLocks noGrp="1"/>
          </p:cNvSpPr>
          <p:nvPr>
            <p:ph type="title"/>
          </p:nvPr>
        </p:nvSpPr>
        <p:spPr/>
        <p:txBody>
          <a:bodyPr/>
          <a:lstStyle/>
          <a:p>
            <a:r>
              <a:rPr lang="es-MX"/>
              <a:t>Haz clic para modificar el estilo de título del patrón</a:t>
            </a:r>
            <a:endParaRPr lang="es-PE"/>
          </a:p>
        </p:txBody>
      </p:sp>
      <p:sp>
        <p:nvSpPr>
          <p:cNvPr id="3" name="Marcador de contenido 2">
            <a:extLst>
              <a:ext uri="{FF2B5EF4-FFF2-40B4-BE49-F238E27FC236}">
                <a16:creationId xmlns:a16="http://schemas.microsoft.com/office/drawing/2014/main" id="{AADF725D-ABB1-91A2-4C46-3C893C97ABAB}"/>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PE"/>
          </a:p>
        </p:txBody>
      </p:sp>
      <p:sp>
        <p:nvSpPr>
          <p:cNvPr id="4" name="Marcador de contenido 3">
            <a:extLst>
              <a:ext uri="{FF2B5EF4-FFF2-40B4-BE49-F238E27FC236}">
                <a16:creationId xmlns:a16="http://schemas.microsoft.com/office/drawing/2014/main" id="{7C18AAAD-01AF-0E6C-974E-58989031877C}"/>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PE"/>
          </a:p>
        </p:txBody>
      </p:sp>
      <p:sp>
        <p:nvSpPr>
          <p:cNvPr id="5" name="Marcador de fecha 4">
            <a:extLst>
              <a:ext uri="{FF2B5EF4-FFF2-40B4-BE49-F238E27FC236}">
                <a16:creationId xmlns:a16="http://schemas.microsoft.com/office/drawing/2014/main" id="{51C84959-15F0-C01D-00B1-B808BB732EAD}"/>
              </a:ext>
            </a:extLst>
          </p:cNvPr>
          <p:cNvSpPr>
            <a:spLocks noGrp="1"/>
          </p:cNvSpPr>
          <p:nvPr>
            <p:ph type="dt" sz="half" idx="10"/>
          </p:nvPr>
        </p:nvSpPr>
        <p:spPr/>
        <p:txBody>
          <a:bodyPr/>
          <a:lstStyle/>
          <a:p>
            <a:fld id="{6FDEC475-99D2-6040-86F3-FB2411DAF9A8}" type="datetimeFigureOut">
              <a:rPr lang="es-PE" smtClean="0"/>
              <a:t>4/04/2024</a:t>
            </a:fld>
            <a:endParaRPr lang="es-PE"/>
          </a:p>
        </p:txBody>
      </p:sp>
      <p:sp>
        <p:nvSpPr>
          <p:cNvPr id="6" name="Marcador de pie de página 5">
            <a:extLst>
              <a:ext uri="{FF2B5EF4-FFF2-40B4-BE49-F238E27FC236}">
                <a16:creationId xmlns:a16="http://schemas.microsoft.com/office/drawing/2014/main" id="{636D6F13-8B4B-2C9A-E2DE-9A994DE49C87}"/>
              </a:ext>
            </a:extLst>
          </p:cNvPr>
          <p:cNvSpPr>
            <a:spLocks noGrp="1"/>
          </p:cNvSpPr>
          <p:nvPr>
            <p:ph type="ftr" sz="quarter" idx="11"/>
          </p:nvPr>
        </p:nvSpPr>
        <p:spPr/>
        <p:txBody>
          <a:bodyPr/>
          <a:lstStyle/>
          <a:p>
            <a:endParaRPr lang="es-PE"/>
          </a:p>
        </p:txBody>
      </p:sp>
      <p:sp>
        <p:nvSpPr>
          <p:cNvPr id="7" name="Marcador de número de diapositiva 6">
            <a:extLst>
              <a:ext uri="{FF2B5EF4-FFF2-40B4-BE49-F238E27FC236}">
                <a16:creationId xmlns:a16="http://schemas.microsoft.com/office/drawing/2014/main" id="{FE0B2572-925E-0339-9947-140F0B6089D6}"/>
              </a:ext>
            </a:extLst>
          </p:cNvPr>
          <p:cNvSpPr>
            <a:spLocks noGrp="1"/>
          </p:cNvSpPr>
          <p:nvPr>
            <p:ph type="sldNum" sz="quarter" idx="12"/>
          </p:nvPr>
        </p:nvSpPr>
        <p:spPr/>
        <p:txBody>
          <a:bodyPr/>
          <a:lstStyle/>
          <a:p>
            <a:fld id="{0B448CDA-1222-D547-9BC9-A009548068F9}" type="slidenum">
              <a:rPr lang="es-PE" smtClean="0"/>
              <a:t>‹Nº›</a:t>
            </a:fld>
            <a:endParaRPr lang="es-PE"/>
          </a:p>
        </p:txBody>
      </p:sp>
    </p:spTree>
    <p:extLst>
      <p:ext uri="{BB962C8B-B14F-4D97-AF65-F5344CB8AC3E}">
        <p14:creationId xmlns:p14="http://schemas.microsoft.com/office/powerpoint/2010/main" val="3720525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B038711-A2F0-3BFD-2837-279ACB5A66F4}"/>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PE"/>
          </a:p>
        </p:txBody>
      </p:sp>
      <p:sp>
        <p:nvSpPr>
          <p:cNvPr id="3" name="Marcador de texto 2">
            <a:extLst>
              <a:ext uri="{FF2B5EF4-FFF2-40B4-BE49-F238E27FC236}">
                <a16:creationId xmlns:a16="http://schemas.microsoft.com/office/drawing/2014/main" id="{49504580-EE28-80C7-6D36-A99948D5228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9F30A84F-59B6-DCAD-CA04-356E2FE10DCE}"/>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PE"/>
          </a:p>
        </p:txBody>
      </p:sp>
      <p:sp>
        <p:nvSpPr>
          <p:cNvPr id="5" name="Marcador de texto 4">
            <a:extLst>
              <a:ext uri="{FF2B5EF4-FFF2-40B4-BE49-F238E27FC236}">
                <a16:creationId xmlns:a16="http://schemas.microsoft.com/office/drawing/2014/main" id="{07FE44E1-9EF2-6A59-9B4E-632A1BC8EBC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28146037-F8AE-0DFD-DC63-3686A67E8291}"/>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PE"/>
          </a:p>
        </p:txBody>
      </p:sp>
      <p:sp>
        <p:nvSpPr>
          <p:cNvPr id="7" name="Marcador de fecha 6">
            <a:extLst>
              <a:ext uri="{FF2B5EF4-FFF2-40B4-BE49-F238E27FC236}">
                <a16:creationId xmlns:a16="http://schemas.microsoft.com/office/drawing/2014/main" id="{C6DF8BCD-256E-8F25-643B-CBDCB404D519}"/>
              </a:ext>
            </a:extLst>
          </p:cNvPr>
          <p:cNvSpPr>
            <a:spLocks noGrp="1"/>
          </p:cNvSpPr>
          <p:nvPr>
            <p:ph type="dt" sz="half" idx="10"/>
          </p:nvPr>
        </p:nvSpPr>
        <p:spPr/>
        <p:txBody>
          <a:bodyPr/>
          <a:lstStyle/>
          <a:p>
            <a:fld id="{6FDEC475-99D2-6040-86F3-FB2411DAF9A8}" type="datetimeFigureOut">
              <a:rPr lang="es-PE" smtClean="0"/>
              <a:t>4/04/2024</a:t>
            </a:fld>
            <a:endParaRPr lang="es-PE"/>
          </a:p>
        </p:txBody>
      </p:sp>
      <p:sp>
        <p:nvSpPr>
          <p:cNvPr id="8" name="Marcador de pie de página 7">
            <a:extLst>
              <a:ext uri="{FF2B5EF4-FFF2-40B4-BE49-F238E27FC236}">
                <a16:creationId xmlns:a16="http://schemas.microsoft.com/office/drawing/2014/main" id="{C2E94F84-A3FB-C8EF-9F23-F05B1BAF2C3A}"/>
              </a:ext>
            </a:extLst>
          </p:cNvPr>
          <p:cNvSpPr>
            <a:spLocks noGrp="1"/>
          </p:cNvSpPr>
          <p:nvPr>
            <p:ph type="ftr" sz="quarter" idx="11"/>
          </p:nvPr>
        </p:nvSpPr>
        <p:spPr/>
        <p:txBody>
          <a:bodyPr/>
          <a:lstStyle/>
          <a:p>
            <a:endParaRPr lang="es-PE"/>
          </a:p>
        </p:txBody>
      </p:sp>
      <p:sp>
        <p:nvSpPr>
          <p:cNvPr id="9" name="Marcador de número de diapositiva 8">
            <a:extLst>
              <a:ext uri="{FF2B5EF4-FFF2-40B4-BE49-F238E27FC236}">
                <a16:creationId xmlns:a16="http://schemas.microsoft.com/office/drawing/2014/main" id="{D7E5871E-08D1-338D-5929-9CFC0FB44B75}"/>
              </a:ext>
            </a:extLst>
          </p:cNvPr>
          <p:cNvSpPr>
            <a:spLocks noGrp="1"/>
          </p:cNvSpPr>
          <p:nvPr>
            <p:ph type="sldNum" sz="quarter" idx="12"/>
          </p:nvPr>
        </p:nvSpPr>
        <p:spPr/>
        <p:txBody>
          <a:bodyPr/>
          <a:lstStyle/>
          <a:p>
            <a:fld id="{0B448CDA-1222-D547-9BC9-A009548068F9}" type="slidenum">
              <a:rPr lang="es-PE" smtClean="0"/>
              <a:t>‹Nº›</a:t>
            </a:fld>
            <a:endParaRPr lang="es-PE"/>
          </a:p>
        </p:txBody>
      </p:sp>
    </p:spTree>
    <p:extLst>
      <p:ext uri="{BB962C8B-B14F-4D97-AF65-F5344CB8AC3E}">
        <p14:creationId xmlns:p14="http://schemas.microsoft.com/office/powerpoint/2010/main" val="5559417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E6D37A-2D94-9038-CF79-B7770837CC74}"/>
              </a:ext>
            </a:extLst>
          </p:cNvPr>
          <p:cNvSpPr>
            <a:spLocks noGrp="1"/>
          </p:cNvSpPr>
          <p:nvPr>
            <p:ph type="title"/>
          </p:nvPr>
        </p:nvSpPr>
        <p:spPr/>
        <p:txBody>
          <a:bodyPr/>
          <a:lstStyle/>
          <a:p>
            <a:r>
              <a:rPr lang="es-MX"/>
              <a:t>Haz clic para modificar el estilo de título del patrón</a:t>
            </a:r>
            <a:endParaRPr lang="es-PE"/>
          </a:p>
        </p:txBody>
      </p:sp>
      <p:sp>
        <p:nvSpPr>
          <p:cNvPr id="3" name="Marcador de fecha 2">
            <a:extLst>
              <a:ext uri="{FF2B5EF4-FFF2-40B4-BE49-F238E27FC236}">
                <a16:creationId xmlns:a16="http://schemas.microsoft.com/office/drawing/2014/main" id="{5ED17ABE-61A3-28CF-CA20-2F2EB1102012}"/>
              </a:ext>
            </a:extLst>
          </p:cNvPr>
          <p:cNvSpPr>
            <a:spLocks noGrp="1"/>
          </p:cNvSpPr>
          <p:nvPr>
            <p:ph type="dt" sz="half" idx="10"/>
          </p:nvPr>
        </p:nvSpPr>
        <p:spPr/>
        <p:txBody>
          <a:bodyPr/>
          <a:lstStyle/>
          <a:p>
            <a:fld id="{6FDEC475-99D2-6040-86F3-FB2411DAF9A8}" type="datetimeFigureOut">
              <a:rPr lang="es-PE" smtClean="0"/>
              <a:t>4/04/2024</a:t>
            </a:fld>
            <a:endParaRPr lang="es-PE"/>
          </a:p>
        </p:txBody>
      </p:sp>
      <p:sp>
        <p:nvSpPr>
          <p:cNvPr id="4" name="Marcador de pie de página 3">
            <a:extLst>
              <a:ext uri="{FF2B5EF4-FFF2-40B4-BE49-F238E27FC236}">
                <a16:creationId xmlns:a16="http://schemas.microsoft.com/office/drawing/2014/main" id="{5B7E5E48-CA19-3599-3851-4964EA5DA992}"/>
              </a:ext>
            </a:extLst>
          </p:cNvPr>
          <p:cNvSpPr>
            <a:spLocks noGrp="1"/>
          </p:cNvSpPr>
          <p:nvPr>
            <p:ph type="ftr" sz="quarter" idx="11"/>
          </p:nvPr>
        </p:nvSpPr>
        <p:spPr/>
        <p:txBody>
          <a:bodyPr/>
          <a:lstStyle/>
          <a:p>
            <a:endParaRPr lang="es-PE"/>
          </a:p>
        </p:txBody>
      </p:sp>
      <p:sp>
        <p:nvSpPr>
          <p:cNvPr id="5" name="Marcador de número de diapositiva 4">
            <a:extLst>
              <a:ext uri="{FF2B5EF4-FFF2-40B4-BE49-F238E27FC236}">
                <a16:creationId xmlns:a16="http://schemas.microsoft.com/office/drawing/2014/main" id="{40D45A88-BE31-C428-8CA2-65803D28B3AA}"/>
              </a:ext>
            </a:extLst>
          </p:cNvPr>
          <p:cNvSpPr>
            <a:spLocks noGrp="1"/>
          </p:cNvSpPr>
          <p:nvPr>
            <p:ph type="sldNum" sz="quarter" idx="12"/>
          </p:nvPr>
        </p:nvSpPr>
        <p:spPr/>
        <p:txBody>
          <a:bodyPr/>
          <a:lstStyle/>
          <a:p>
            <a:fld id="{0B448CDA-1222-D547-9BC9-A009548068F9}" type="slidenum">
              <a:rPr lang="es-PE" smtClean="0"/>
              <a:t>‹Nº›</a:t>
            </a:fld>
            <a:endParaRPr lang="es-PE"/>
          </a:p>
        </p:txBody>
      </p:sp>
    </p:spTree>
    <p:extLst>
      <p:ext uri="{BB962C8B-B14F-4D97-AF65-F5344CB8AC3E}">
        <p14:creationId xmlns:p14="http://schemas.microsoft.com/office/powerpoint/2010/main" val="16926516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A577E49D-929A-662A-8BC6-5668E7E4EDDE}"/>
              </a:ext>
            </a:extLst>
          </p:cNvPr>
          <p:cNvSpPr>
            <a:spLocks noGrp="1"/>
          </p:cNvSpPr>
          <p:nvPr>
            <p:ph type="dt" sz="half" idx="10"/>
          </p:nvPr>
        </p:nvSpPr>
        <p:spPr/>
        <p:txBody>
          <a:bodyPr/>
          <a:lstStyle/>
          <a:p>
            <a:fld id="{6FDEC475-99D2-6040-86F3-FB2411DAF9A8}" type="datetimeFigureOut">
              <a:rPr lang="es-PE" smtClean="0"/>
              <a:t>4/04/2024</a:t>
            </a:fld>
            <a:endParaRPr lang="es-PE"/>
          </a:p>
        </p:txBody>
      </p:sp>
      <p:sp>
        <p:nvSpPr>
          <p:cNvPr id="3" name="Marcador de pie de página 2">
            <a:extLst>
              <a:ext uri="{FF2B5EF4-FFF2-40B4-BE49-F238E27FC236}">
                <a16:creationId xmlns:a16="http://schemas.microsoft.com/office/drawing/2014/main" id="{48308DBF-5715-F5EC-28D7-F5C82B398102}"/>
              </a:ext>
            </a:extLst>
          </p:cNvPr>
          <p:cNvSpPr>
            <a:spLocks noGrp="1"/>
          </p:cNvSpPr>
          <p:nvPr>
            <p:ph type="ftr" sz="quarter" idx="11"/>
          </p:nvPr>
        </p:nvSpPr>
        <p:spPr/>
        <p:txBody>
          <a:bodyPr/>
          <a:lstStyle/>
          <a:p>
            <a:endParaRPr lang="es-PE"/>
          </a:p>
        </p:txBody>
      </p:sp>
      <p:sp>
        <p:nvSpPr>
          <p:cNvPr id="4" name="Marcador de número de diapositiva 3">
            <a:extLst>
              <a:ext uri="{FF2B5EF4-FFF2-40B4-BE49-F238E27FC236}">
                <a16:creationId xmlns:a16="http://schemas.microsoft.com/office/drawing/2014/main" id="{663E50EF-1468-3BCC-1AED-09B42C7C4D4B}"/>
              </a:ext>
            </a:extLst>
          </p:cNvPr>
          <p:cNvSpPr>
            <a:spLocks noGrp="1"/>
          </p:cNvSpPr>
          <p:nvPr>
            <p:ph type="sldNum" sz="quarter" idx="12"/>
          </p:nvPr>
        </p:nvSpPr>
        <p:spPr/>
        <p:txBody>
          <a:bodyPr/>
          <a:lstStyle/>
          <a:p>
            <a:fld id="{0B448CDA-1222-D547-9BC9-A009548068F9}" type="slidenum">
              <a:rPr lang="es-PE" smtClean="0"/>
              <a:t>‹Nº›</a:t>
            </a:fld>
            <a:endParaRPr lang="es-PE"/>
          </a:p>
        </p:txBody>
      </p:sp>
    </p:spTree>
    <p:extLst>
      <p:ext uri="{BB962C8B-B14F-4D97-AF65-F5344CB8AC3E}">
        <p14:creationId xmlns:p14="http://schemas.microsoft.com/office/powerpoint/2010/main" val="8726175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012061F-C33C-B8A2-CB3A-EE69CDCE5FBA}"/>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PE"/>
          </a:p>
        </p:txBody>
      </p:sp>
      <p:sp>
        <p:nvSpPr>
          <p:cNvPr id="3" name="Marcador de contenido 2">
            <a:extLst>
              <a:ext uri="{FF2B5EF4-FFF2-40B4-BE49-F238E27FC236}">
                <a16:creationId xmlns:a16="http://schemas.microsoft.com/office/drawing/2014/main" id="{EA519F2F-7826-B98E-8E49-2568CC08B65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PE"/>
          </a:p>
        </p:txBody>
      </p:sp>
      <p:sp>
        <p:nvSpPr>
          <p:cNvPr id="4" name="Marcador de texto 3">
            <a:extLst>
              <a:ext uri="{FF2B5EF4-FFF2-40B4-BE49-F238E27FC236}">
                <a16:creationId xmlns:a16="http://schemas.microsoft.com/office/drawing/2014/main" id="{3C698682-9356-7305-28A0-605BB5FA61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9794B566-DB99-CD85-7823-91A4914D54E2}"/>
              </a:ext>
            </a:extLst>
          </p:cNvPr>
          <p:cNvSpPr>
            <a:spLocks noGrp="1"/>
          </p:cNvSpPr>
          <p:nvPr>
            <p:ph type="dt" sz="half" idx="10"/>
          </p:nvPr>
        </p:nvSpPr>
        <p:spPr/>
        <p:txBody>
          <a:bodyPr/>
          <a:lstStyle/>
          <a:p>
            <a:fld id="{6FDEC475-99D2-6040-86F3-FB2411DAF9A8}" type="datetimeFigureOut">
              <a:rPr lang="es-PE" smtClean="0"/>
              <a:t>4/04/2024</a:t>
            </a:fld>
            <a:endParaRPr lang="es-PE"/>
          </a:p>
        </p:txBody>
      </p:sp>
      <p:sp>
        <p:nvSpPr>
          <p:cNvPr id="6" name="Marcador de pie de página 5">
            <a:extLst>
              <a:ext uri="{FF2B5EF4-FFF2-40B4-BE49-F238E27FC236}">
                <a16:creationId xmlns:a16="http://schemas.microsoft.com/office/drawing/2014/main" id="{EF1CA054-53D3-787A-502E-2B133A47DE37}"/>
              </a:ext>
            </a:extLst>
          </p:cNvPr>
          <p:cNvSpPr>
            <a:spLocks noGrp="1"/>
          </p:cNvSpPr>
          <p:nvPr>
            <p:ph type="ftr" sz="quarter" idx="11"/>
          </p:nvPr>
        </p:nvSpPr>
        <p:spPr/>
        <p:txBody>
          <a:bodyPr/>
          <a:lstStyle/>
          <a:p>
            <a:endParaRPr lang="es-PE"/>
          </a:p>
        </p:txBody>
      </p:sp>
      <p:sp>
        <p:nvSpPr>
          <p:cNvPr id="7" name="Marcador de número de diapositiva 6">
            <a:extLst>
              <a:ext uri="{FF2B5EF4-FFF2-40B4-BE49-F238E27FC236}">
                <a16:creationId xmlns:a16="http://schemas.microsoft.com/office/drawing/2014/main" id="{6B7AEEEC-D0D1-0A4E-6AF4-031C94A05A65}"/>
              </a:ext>
            </a:extLst>
          </p:cNvPr>
          <p:cNvSpPr>
            <a:spLocks noGrp="1"/>
          </p:cNvSpPr>
          <p:nvPr>
            <p:ph type="sldNum" sz="quarter" idx="12"/>
          </p:nvPr>
        </p:nvSpPr>
        <p:spPr/>
        <p:txBody>
          <a:bodyPr/>
          <a:lstStyle/>
          <a:p>
            <a:fld id="{0B448CDA-1222-D547-9BC9-A009548068F9}" type="slidenum">
              <a:rPr lang="es-PE" smtClean="0"/>
              <a:t>‹Nº›</a:t>
            </a:fld>
            <a:endParaRPr lang="es-PE"/>
          </a:p>
        </p:txBody>
      </p:sp>
    </p:spTree>
    <p:extLst>
      <p:ext uri="{BB962C8B-B14F-4D97-AF65-F5344CB8AC3E}">
        <p14:creationId xmlns:p14="http://schemas.microsoft.com/office/powerpoint/2010/main" val="3454242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EC9F527-0268-E551-8301-947F49363A3B}"/>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PE"/>
          </a:p>
        </p:txBody>
      </p:sp>
      <p:sp>
        <p:nvSpPr>
          <p:cNvPr id="3" name="Marcador de posición de imagen 2">
            <a:extLst>
              <a:ext uri="{FF2B5EF4-FFF2-40B4-BE49-F238E27FC236}">
                <a16:creationId xmlns:a16="http://schemas.microsoft.com/office/drawing/2014/main" id="{33D639AB-6A7B-90D4-76D2-42FD2FAD230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PE"/>
          </a:p>
        </p:txBody>
      </p:sp>
      <p:sp>
        <p:nvSpPr>
          <p:cNvPr id="4" name="Marcador de texto 3">
            <a:extLst>
              <a:ext uri="{FF2B5EF4-FFF2-40B4-BE49-F238E27FC236}">
                <a16:creationId xmlns:a16="http://schemas.microsoft.com/office/drawing/2014/main" id="{453FEA3E-EFAB-0646-23CD-AD570E1CCB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ADF4B432-D4EC-1643-8A53-75F198BC864D}"/>
              </a:ext>
            </a:extLst>
          </p:cNvPr>
          <p:cNvSpPr>
            <a:spLocks noGrp="1"/>
          </p:cNvSpPr>
          <p:nvPr>
            <p:ph type="dt" sz="half" idx="10"/>
          </p:nvPr>
        </p:nvSpPr>
        <p:spPr/>
        <p:txBody>
          <a:bodyPr/>
          <a:lstStyle/>
          <a:p>
            <a:fld id="{6FDEC475-99D2-6040-86F3-FB2411DAF9A8}" type="datetimeFigureOut">
              <a:rPr lang="es-PE" smtClean="0"/>
              <a:t>4/04/2024</a:t>
            </a:fld>
            <a:endParaRPr lang="es-PE"/>
          </a:p>
        </p:txBody>
      </p:sp>
      <p:sp>
        <p:nvSpPr>
          <p:cNvPr id="6" name="Marcador de pie de página 5">
            <a:extLst>
              <a:ext uri="{FF2B5EF4-FFF2-40B4-BE49-F238E27FC236}">
                <a16:creationId xmlns:a16="http://schemas.microsoft.com/office/drawing/2014/main" id="{86A35488-CEF4-2726-1EC6-9B1692C3F622}"/>
              </a:ext>
            </a:extLst>
          </p:cNvPr>
          <p:cNvSpPr>
            <a:spLocks noGrp="1"/>
          </p:cNvSpPr>
          <p:nvPr>
            <p:ph type="ftr" sz="quarter" idx="11"/>
          </p:nvPr>
        </p:nvSpPr>
        <p:spPr/>
        <p:txBody>
          <a:bodyPr/>
          <a:lstStyle/>
          <a:p>
            <a:endParaRPr lang="es-PE"/>
          </a:p>
        </p:txBody>
      </p:sp>
      <p:sp>
        <p:nvSpPr>
          <p:cNvPr id="7" name="Marcador de número de diapositiva 6">
            <a:extLst>
              <a:ext uri="{FF2B5EF4-FFF2-40B4-BE49-F238E27FC236}">
                <a16:creationId xmlns:a16="http://schemas.microsoft.com/office/drawing/2014/main" id="{AE228F58-EF68-BB38-0C95-68DA6CD2DBC3}"/>
              </a:ext>
            </a:extLst>
          </p:cNvPr>
          <p:cNvSpPr>
            <a:spLocks noGrp="1"/>
          </p:cNvSpPr>
          <p:nvPr>
            <p:ph type="sldNum" sz="quarter" idx="12"/>
          </p:nvPr>
        </p:nvSpPr>
        <p:spPr/>
        <p:txBody>
          <a:bodyPr/>
          <a:lstStyle/>
          <a:p>
            <a:fld id="{0B448CDA-1222-D547-9BC9-A009548068F9}" type="slidenum">
              <a:rPr lang="es-PE" smtClean="0"/>
              <a:t>‹Nº›</a:t>
            </a:fld>
            <a:endParaRPr lang="es-PE"/>
          </a:p>
        </p:txBody>
      </p:sp>
    </p:spTree>
    <p:extLst>
      <p:ext uri="{BB962C8B-B14F-4D97-AF65-F5344CB8AC3E}">
        <p14:creationId xmlns:p14="http://schemas.microsoft.com/office/powerpoint/2010/main" val="23950413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5B98E7F1-AF40-7376-1CEB-895917B4D79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PE"/>
          </a:p>
        </p:txBody>
      </p:sp>
      <p:sp>
        <p:nvSpPr>
          <p:cNvPr id="3" name="Marcador de texto 2">
            <a:extLst>
              <a:ext uri="{FF2B5EF4-FFF2-40B4-BE49-F238E27FC236}">
                <a16:creationId xmlns:a16="http://schemas.microsoft.com/office/drawing/2014/main" id="{791732EC-50A5-4400-8677-01F06C97FC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PE"/>
          </a:p>
        </p:txBody>
      </p:sp>
      <p:sp>
        <p:nvSpPr>
          <p:cNvPr id="4" name="Marcador de fecha 3">
            <a:extLst>
              <a:ext uri="{FF2B5EF4-FFF2-40B4-BE49-F238E27FC236}">
                <a16:creationId xmlns:a16="http://schemas.microsoft.com/office/drawing/2014/main" id="{4191D64B-2489-2EB0-17B6-2CF188CB202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DEC475-99D2-6040-86F3-FB2411DAF9A8}" type="datetimeFigureOut">
              <a:rPr lang="es-PE" smtClean="0"/>
              <a:t>4/04/2024</a:t>
            </a:fld>
            <a:endParaRPr lang="es-PE"/>
          </a:p>
        </p:txBody>
      </p:sp>
      <p:sp>
        <p:nvSpPr>
          <p:cNvPr id="5" name="Marcador de pie de página 4">
            <a:extLst>
              <a:ext uri="{FF2B5EF4-FFF2-40B4-BE49-F238E27FC236}">
                <a16:creationId xmlns:a16="http://schemas.microsoft.com/office/drawing/2014/main" id="{F010561B-C60F-84D4-D2AF-DC91B7AE6B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PE"/>
          </a:p>
        </p:txBody>
      </p:sp>
      <p:sp>
        <p:nvSpPr>
          <p:cNvPr id="6" name="Marcador de número de diapositiva 5">
            <a:extLst>
              <a:ext uri="{FF2B5EF4-FFF2-40B4-BE49-F238E27FC236}">
                <a16:creationId xmlns:a16="http://schemas.microsoft.com/office/drawing/2014/main" id="{3AA685BB-E379-7802-8F09-0B95F45B37D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448CDA-1222-D547-9BC9-A009548068F9}" type="slidenum">
              <a:rPr lang="es-PE" smtClean="0"/>
              <a:t>‹Nº›</a:t>
            </a:fld>
            <a:endParaRPr lang="es-PE"/>
          </a:p>
        </p:txBody>
      </p:sp>
    </p:spTree>
    <p:extLst>
      <p:ext uri="{BB962C8B-B14F-4D97-AF65-F5344CB8AC3E}">
        <p14:creationId xmlns:p14="http://schemas.microsoft.com/office/powerpoint/2010/main" val="4933633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23.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4.jpeg"/><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6.png"/><Relationship Id="rId7" Type="http://schemas.openxmlformats.org/officeDocument/2006/relationships/diagramQuickStyle" Target="../diagrams/quickStyle1.xml"/><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25.png"/><Relationship Id="rId4" Type="http://schemas.openxmlformats.org/officeDocument/2006/relationships/image" Target="../media/image5.png"/><Relationship Id="rId9" Type="http://schemas.microsoft.com/office/2007/relationships/diagramDrawing" Target="../diagrams/drawing1.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6.png"/><Relationship Id="rId7" Type="http://schemas.openxmlformats.org/officeDocument/2006/relationships/image" Target="../media/image31.jpe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6.png"/><Relationship Id="rId7" Type="http://schemas.openxmlformats.org/officeDocument/2006/relationships/diagramQuickStyle" Target="../diagrams/quickStyle2.xml"/><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5.png"/><Relationship Id="rId9" Type="http://schemas.microsoft.com/office/2007/relationships/diagramDrawing" Target="../diagrams/drawing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5.png"/><Relationship Id="rId9" Type="http://schemas.openxmlformats.org/officeDocument/2006/relationships/image" Target="../media/image11.png"/></Relationships>
</file>

<file path=ppt/slides/_rels/slide20.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6.png"/><Relationship Id="rId7" Type="http://schemas.openxmlformats.org/officeDocument/2006/relationships/diagramQuickStyle" Target="../diagrams/quickStyle3.xml"/><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diagramLayout" Target="../diagrams/layout3.xml"/><Relationship Id="rId5" Type="http://schemas.openxmlformats.org/officeDocument/2006/relationships/diagramData" Target="../diagrams/data3.xml"/><Relationship Id="rId10" Type="http://schemas.openxmlformats.org/officeDocument/2006/relationships/image" Target="../media/image41.png"/><Relationship Id="rId4" Type="http://schemas.openxmlformats.org/officeDocument/2006/relationships/image" Target="../media/image5.png"/><Relationship Id="rId9" Type="http://schemas.microsoft.com/office/2007/relationships/diagramDrawing" Target="../diagrams/drawing3.xml"/></Relationships>
</file>

<file path=ppt/slides/_rels/slide21.xml.rels><?xml version="1.0" encoding="UTF-8" standalone="yes"?>
<Relationships xmlns="http://schemas.openxmlformats.org/package/2006/relationships"><Relationship Id="rId8" Type="http://schemas.openxmlformats.org/officeDocument/2006/relationships/diagramQuickStyle" Target="../diagrams/quickStyle4.xml"/><Relationship Id="rId3" Type="http://schemas.openxmlformats.org/officeDocument/2006/relationships/image" Target="../media/image42.jpeg"/><Relationship Id="rId7" Type="http://schemas.openxmlformats.org/officeDocument/2006/relationships/diagramLayout" Target="../diagrams/layout4.xml"/><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diagramData" Target="../diagrams/data4.xml"/><Relationship Id="rId5" Type="http://schemas.openxmlformats.org/officeDocument/2006/relationships/image" Target="../media/image5.png"/><Relationship Id="rId10" Type="http://schemas.microsoft.com/office/2007/relationships/diagramDrawing" Target="../diagrams/drawing4.xml"/><Relationship Id="rId4" Type="http://schemas.openxmlformats.org/officeDocument/2006/relationships/image" Target="../media/image6.png"/><Relationship Id="rId9" Type="http://schemas.openxmlformats.org/officeDocument/2006/relationships/diagramColors" Target="../diagrams/colors4.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6.png"/><Relationship Id="rId7" Type="http://schemas.openxmlformats.org/officeDocument/2006/relationships/diagramQuickStyle" Target="../diagrams/quickStyle5.xml"/><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diagramLayout" Target="../diagrams/layout5.xml"/><Relationship Id="rId5" Type="http://schemas.openxmlformats.org/officeDocument/2006/relationships/diagramData" Target="../diagrams/data5.xml"/><Relationship Id="rId10" Type="http://schemas.openxmlformats.org/officeDocument/2006/relationships/image" Target="../media/image43.png"/><Relationship Id="rId4" Type="http://schemas.openxmlformats.org/officeDocument/2006/relationships/image" Target="../media/image5.png"/><Relationship Id="rId9" Type="http://schemas.microsoft.com/office/2007/relationships/diagramDrawing" Target="../diagrams/drawing5.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46.jpe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hyperlink" Target="https://jamboard.google.com/d/1ymDktWufN40QPxPT2vO8lmcz3S8S5O2etMXi0P03ddA/viewer?pli=1&amp;f=0" TargetMode="External"/><Relationship Id="rId5" Type="http://schemas.openxmlformats.org/officeDocument/2006/relationships/image" Target="../media/image45.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5.png"/><Relationship Id="rId7" Type="http://schemas.openxmlformats.org/officeDocument/2006/relationships/image" Target="../media/image17.png"/><Relationship Id="rId2" Type="http://schemas.openxmlformats.org/officeDocument/2006/relationships/image" Target="../media/image14.jpe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6.png"/><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4F69AD6-AE95-632B-A515-4DDF5D42F722}"/>
              </a:ext>
            </a:extLst>
          </p:cNvPr>
          <p:cNvSpPr>
            <a:spLocks noGrp="1"/>
          </p:cNvSpPr>
          <p:nvPr>
            <p:ph type="ctrTitle"/>
          </p:nvPr>
        </p:nvSpPr>
        <p:spPr>
          <a:xfrm>
            <a:off x="1524000" y="2263884"/>
            <a:ext cx="9144000" cy="1132322"/>
          </a:xfrm>
        </p:spPr>
        <p:txBody>
          <a:bodyPr anchor="ctr">
            <a:noAutofit/>
          </a:bodyPr>
          <a:lstStyle/>
          <a:p>
            <a:r>
              <a:rPr lang="es-PE" sz="4800" b="1" dirty="0">
                <a:solidFill>
                  <a:schemeClr val="bg1"/>
                </a:solidFill>
                <a:latin typeface="Poppins" pitchFamily="2" charset="77"/>
                <a:cs typeface="Poppins" pitchFamily="2" charset="77"/>
              </a:rPr>
              <a:t>“Escuelas Bienestar: Tutores transformando vidas”</a:t>
            </a:r>
          </a:p>
        </p:txBody>
      </p:sp>
      <p:sp>
        <p:nvSpPr>
          <p:cNvPr id="3" name="Subtítulo 2">
            <a:extLst>
              <a:ext uri="{FF2B5EF4-FFF2-40B4-BE49-F238E27FC236}">
                <a16:creationId xmlns:a16="http://schemas.microsoft.com/office/drawing/2014/main" id="{A6079F78-9C65-AE40-AAF8-1AE8C61CD5D9}"/>
              </a:ext>
            </a:extLst>
          </p:cNvPr>
          <p:cNvSpPr>
            <a:spLocks noGrp="1"/>
          </p:cNvSpPr>
          <p:nvPr>
            <p:ph type="subTitle" idx="1"/>
          </p:nvPr>
        </p:nvSpPr>
        <p:spPr>
          <a:xfrm>
            <a:off x="1266995" y="5056548"/>
            <a:ext cx="10273072" cy="587090"/>
          </a:xfrm>
        </p:spPr>
        <p:txBody>
          <a:bodyPr>
            <a:normAutofit/>
          </a:bodyPr>
          <a:lstStyle/>
          <a:p>
            <a:r>
              <a:rPr lang="es-ES" dirty="0">
                <a:solidFill>
                  <a:schemeClr val="bg1"/>
                </a:solidFill>
                <a:latin typeface="Poppins" pitchFamily="2" charset="77"/>
                <a:cs typeface="Poppins" pitchFamily="2" charset="77"/>
              </a:rPr>
              <a:t>UNIDAD FUNCIONAL DE TUTORÍA Y ORIENTACIÓN EDUCATIVA</a:t>
            </a:r>
            <a:endParaRPr lang="es-PE" dirty="0">
              <a:solidFill>
                <a:schemeClr val="bg1"/>
              </a:solidFill>
              <a:latin typeface="Poppins" pitchFamily="2" charset="77"/>
              <a:cs typeface="Poppins" pitchFamily="2" charset="77"/>
            </a:endParaRPr>
          </a:p>
        </p:txBody>
      </p:sp>
      <p:cxnSp>
        <p:nvCxnSpPr>
          <p:cNvPr id="7" name="Google Shape;58;p13">
            <a:extLst>
              <a:ext uri="{FF2B5EF4-FFF2-40B4-BE49-F238E27FC236}">
                <a16:creationId xmlns:a16="http://schemas.microsoft.com/office/drawing/2014/main" id="{1E209F4C-1C48-EB82-A1E8-4A0A040CB6D8}"/>
              </a:ext>
            </a:extLst>
          </p:cNvPr>
          <p:cNvCxnSpPr>
            <a:cxnSpLocks/>
          </p:cNvCxnSpPr>
          <p:nvPr/>
        </p:nvCxnSpPr>
        <p:spPr>
          <a:xfrm>
            <a:off x="3941487" y="4277649"/>
            <a:ext cx="4610700" cy="0"/>
          </a:xfrm>
          <a:prstGeom prst="straightConnector1">
            <a:avLst/>
          </a:prstGeom>
          <a:noFill/>
          <a:ln w="12700" cap="flat" cmpd="sng">
            <a:solidFill>
              <a:srgbClr val="FFFFFF"/>
            </a:solidFill>
            <a:prstDash val="solid"/>
            <a:round/>
            <a:headEnd type="none" w="sm" len="sm"/>
            <a:tailEnd type="none" w="sm" len="sm"/>
          </a:ln>
        </p:spPr>
      </p:cxnSp>
      <p:pic>
        <p:nvPicPr>
          <p:cNvPr id="9" name="Imagen 8">
            <a:extLst>
              <a:ext uri="{FF2B5EF4-FFF2-40B4-BE49-F238E27FC236}">
                <a16:creationId xmlns:a16="http://schemas.microsoft.com/office/drawing/2014/main" id="{9D1CF895-8449-D5DA-07B9-3D92EFEF0C73}"/>
              </a:ext>
            </a:extLst>
          </p:cNvPr>
          <p:cNvPicPr>
            <a:picLocks noChangeAspect="1"/>
          </p:cNvPicPr>
          <p:nvPr/>
        </p:nvPicPr>
        <p:blipFill>
          <a:blip r:embed="rId3"/>
          <a:stretch>
            <a:fillRect/>
          </a:stretch>
        </p:blipFill>
        <p:spPr>
          <a:xfrm>
            <a:off x="757819" y="215991"/>
            <a:ext cx="2552248" cy="553662"/>
          </a:xfrm>
          <a:prstGeom prst="rect">
            <a:avLst/>
          </a:prstGeom>
        </p:spPr>
      </p:pic>
      <p:pic>
        <p:nvPicPr>
          <p:cNvPr id="13" name="Imagen 12">
            <a:extLst>
              <a:ext uri="{FF2B5EF4-FFF2-40B4-BE49-F238E27FC236}">
                <a16:creationId xmlns:a16="http://schemas.microsoft.com/office/drawing/2014/main" id="{64C71279-B97B-ED2D-8BAE-80ED6FE399E8}"/>
              </a:ext>
            </a:extLst>
          </p:cNvPr>
          <p:cNvPicPr>
            <a:picLocks noChangeAspect="1"/>
          </p:cNvPicPr>
          <p:nvPr/>
        </p:nvPicPr>
        <p:blipFill>
          <a:blip r:embed="rId4"/>
          <a:stretch>
            <a:fillRect/>
          </a:stretch>
        </p:blipFill>
        <p:spPr>
          <a:xfrm>
            <a:off x="685368" y="-1095130"/>
            <a:ext cx="2350478" cy="827368"/>
          </a:xfrm>
          <a:prstGeom prst="rect">
            <a:avLst/>
          </a:prstGeom>
        </p:spPr>
      </p:pic>
      <p:sp>
        <p:nvSpPr>
          <p:cNvPr id="14" name="Subtítulo 2">
            <a:extLst>
              <a:ext uri="{FF2B5EF4-FFF2-40B4-BE49-F238E27FC236}">
                <a16:creationId xmlns:a16="http://schemas.microsoft.com/office/drawing/2014/main" id="{B609CA9B-2F09-A86A-787B-F663259DFFB9}"/>
              </a:ext>
            </a:extLst>
          </p:cNvPr>
          <p:cNvSpPr txBox="1">
            <a:spLocks/>
          </p:cNvSpPr>
          <p:nvPr/>
        </p:nvSpPr>
        <p:spPr>
          <a:xfrm>
            <a:off x="5078437" y="6034015"/>
            <a:ext cx="2035126" cy="5870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PE" sz="2800" spc="300" dirty="0">
                <a:solidFill>
                  <a:schemeClr val="bg1"/>
                </a:solidFill>
                <a:latin typeface="Poppins Light" pitchFamily="2" charset="77"/>
                <a:cs typeface="Poppins Light" pitchFamily="2" charset="77"/>
              </a:rPr>
              <a:t>2024</a:t>
            </a:r>
          </a:p>
        </p:txBody>
      </p:sp>
      <p:pic>
        <p:nvPicPr>
          <p:cNvPr id="16" name="Imagen 15">
            <a:extLst>
              <a:ext uri="{FF2B5EF4-FFF2-40B4-BE49-F238E27FC236}">
                <a16:creationId xmlns:a16="http://schemas.microsoft.com/office/drawing/2014/main" id="{53E9AA65-613B-B9D5-8E56-E3846938D05C}"/>
              </a:ext>
            </a:extLst>
          </p:cNvPr>
          <p:cNvPicPr>
            <a:picLocks noChangeAspect="1"/>
          </p:cNvPicPr>
          <p:nvPr/>
        </p:nvPicPr>
        <p:blipFill>
          <a:blip r:embed="rId5"/>
          <a:stretch>
            <a:fillRect/>
          </a:stretch>
        </p:blipFill>
        <p:spPr>
          <a:xfrm>
            <a:off x="5838995" y="79138"/>
            <a:ext cx="1372222" cy="827368"/>
          </a:xfrm>
          <a:prstGeom prst="rect">
            <a:avLst/>
          </a:prstGeom>
        </p:spPr>
      </p:pic>
      <p:pic>
        <p:nvPicPr>
          <p:cNvPr id="5" name="Imagen 4">
            <a:extLst>
              <a:ext uri="{FF2B5EF4-FFF2-40B4-BE49-F238E27FC236}">
                <a16:creationId xmlns:a16="http://schemas.microsoft.com/office/drawing/2014/main" id="{93C0CD11-7162-48AB-BC84-E0C33AC74058}"/>
              </a:ext>
            </a:extLst>
          </p:cNvPr>
          <p:cNvPicPr>
            <a:picLocks noChangeAspect="1"/>
          </p:cNvPicPr>
          <p:nvPr/>
        </p:nvPicPr>
        <p:blipFill>
          <a:blip r:embed="rId6"/>
          <a:stretch>
            <a:fillRect/>
          </a:stretch>
        </p:blipFill>
        <p:spPr>
          <a:xfrm>
            <a:off x="9171975" y="215991"/>
            <a:ext cx="2429896" cy="587089"/>
          </a:xfrm>
          <a:prstGeom prst="rect">
            <a:avLst/>
          </a:prstGeom>
        </p:spPr>
      </p:pic>
    </p:spTree>
    <p:extLst>
      <p:ext uri="{BB962C8B-B14F-4D97-AF65-F5344CB8AC3E}">
        <p14:creationId xmlns:p14="http://schemas.microsoft.com/office/powerpoint/2010/main" val="15596917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4858" y="298964"/>
            <a:ext cx="2519351" cy="554257"/>
          </a:xfrm>
          <a:prstGeom prst="rect">
            <a:avLst/>
          </a:prstGeom>
        </p:spPr>
      </p:pic>
      <p:pic>
        <p:nvPicPr>
          <p:cNvPr id="5" name="Imagen 4">
            <a:extLst>
              <a:ext uri="{FF2B5EF4-FFF2-40B4-BE49-F238E27FC236}">
                <a16:creationId xmlns:a16="http://schemas.microsoft.com/office/drawing/2014/main" id="{F3267EAA-3ADB-46AF-974C-9FA213467D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56617"/>
            <a:ext cx="2055388" cy="496604"/>
          </a:xfrm>
          <a:prstGeom prst="rect">
            <a:avLst/>
          </a:prstGeom>
        </p:spPr>
      </p:pic>
      <p:sp>
        <p:nvSpPr>
          <p:cNvPr id="6" name="Título 1">
            <a:extLst>
              <a:ext uri="{FF2B5EF4-FFF2-40B4-BE49-F238E27FC236}">
                <a16:creationId xmlns:a16="http://schemas.microsoft.com/office/drawing/2014/main" id="{3BE35040-3ACF-ED2D-1579-A7E41597D7A8}"/>
              </a:ext>
            </a:extLst>
          </p:cNvPr>
          <p:cNvSpPr txBox="1">
            <a:spLocks/>
          </p:cNvSpPr>
          <p:nvPr/>
        </p:nvSpPr>
        <p:spPr>
          <a:xfrm>
            <a:off x="901574" y="1046681"/>
            <a:ext cx="10515600" cy="959168"/>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4000" b="1" dirty="0">
                <a:solidFill>
                  <a:srgbClr val="002060"/>
                </a:solidFill>
                <a:latin typeface="Poppins" pitchFamily="2" charset="77"/>
                <a:cs typeface="Poppins" pitchFamily="2" charset="77"/>
              </a:rPr>
              <a:t>Reflexionemos</a:t>
            </a:r>
            <a:endParaRPr lang="es-PE" sz="4000" b="1" dirty="0">
              <a:solidFill>
                <a:srgbClr val="002060"/>
              </a:solidFill>
              <a:latin typeface="Poppins" pitchFamily="2" charset="77"/>
              <a:cs typeface="Poppins" pitchFamily="2" charset="77"/>
            </a:endParaRPr>
          </a:p>
        </p:txBody>
      </p:sp>
      <p:cxnSp>
        <p:nvCxnSpPr>
          <p:cNvPr id="12" name="Google Shape;58;p13">
            <a:extLst>
              <a:ext uri="{FF2B5EF4-FFF2-40B4-BE49-F238E27FC236}">
                <a16:creationId xmlns:a16="http://schemas.microsoft.com/office/drawing/2014/main" id="{087A9F95-DF16-CB2B-C5ED-CCA6DC137F14}"/>
              </a:ext>
            </a:extLst>
          </p:cNvPr>
          <p:cNvCxnSpPr>
            <a:cxnSpLocks/>
          </p:cNvCxnSpPr>
          <p:nvPr/>
        </p:nvCxnSpPr>
        <p:spPr>
          <a:xfrm>
            <a:off x="4419600" y="1659467"/>
            <a:ext cx="3513667" cy="8466"/>
          </a:xfrm>
          <a:prstGeom prst="straightConnector1">
            <a:avLst/>
          </a:prstGeom>
          <a:noFill/>
          <a:ln w="19050" cap="flat" cmpd="sng">
            <a:solidFill>
              <a:srgbClr val="E30412"/>
            </a:solidFill>
            <a:prstDash val="solid"/>
            <a:round/>
            <a:headEnd type="none" w="sm" len="sm"/>
            <a:tailEnd type="none" w="sm" len="sm"/>
          </a:ln>
        </p:spPr>
      </p:cxnSp>
      <p:sp>
        <p:nvSpPr>
          <p:cNvPr id="13" name="Marcador de contenido 2">
            <a:extLst>
              <a:ext uri="{FF2B5EF4-FFF2-40B4-BE49-F238E27FC236}">
                <a16:creationId xmlns:a16="http://schemas.microsoft.com/office/drawing/2014/main" id="{F67C9CA3-A0F6-6F1E-CB6B-43550926E633}"/>
              </a:ext>
            </a:extLst>
          </p:cNvPr>
          <p:cNvSpPr txBox="1">
            <a:spLocks/>
          </p:cNvSpPr>
          <p:nvPr/>
        </p:nvSpPr>
        <p:spPr>
          <a:xfrm>
            <a:off x="2590801" y="2604090"/>
            <a:ext cx="8597902" cy="158929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spcAft>
                <a:spcPts val="1200"/>
              </a:spcAft>
              <a:buClr>
                <a:srgbClr val="E30412"/>
              </a:buClr>
              <a:buNone/>
            </a:pPr>
            <a:r>
              <a:rPr lang="es-ES" sz="3200" b="1" dirty="0">
                <a:solidFill>
                  <a:srgbClr val="002060"/>
                </a:solidFill>
                <a:latin typeface="Poppins" pitchFamily="2" charset="77"/>
                <a:ea typeface="+mj-ea"/>
                <a:cs typeface="Poppins" pitchFamily="2" charset="77"/>
              </a:rPr>
              <a:t>¿Qué sabemos de la tutoría y orientación educativa?</a:t>
            </a:r>
          </a:p>
          <a:p>
            <a:pPr marL="0" indent="0" algn="ctr">
              <a:lnSpc>
                <a:spcPct val="100000"/>
              </a:lnSpc>
              <a:spcBef>
                <a:spcPts val="0"/>
              </a:spcBef>
              <a:spcAft>
                <a:spcPts val="1200"/>
              </a:spcAft>
              <a:buClr>
                <a:srgbClr val="E30412"/>
              </a:buClr>
              <a:buNone/>
            </a:pPr>
            <a:r>
              <a:rPr lang="es-ES" sz="3200" b="1" dirty="0">
                <a:solidFill>
                  <a:srgbClr val="002060"/>
                </a:solidFill>
                <a:latin typeface="Poppins" pitchFamily="2" charset="77"/>
                <a:ea typeface="+mj-ea"/>
                <a:cs typeface="Poppins" pitchFamily="2" charset="77"/>
              </a:rPr>
              <a:t>¿Cómo se implementa en cada nivel?</a:t>
            </a:r>
          </a:p>
          <a:p>
            <a:pPr marL="0" indent="0" algn="ctr">
              <a:lnSpc>
                <a:spcPct val="100000"/>
              </a:lnSpc>
              <a:spcBef>
                <a:spcPts val="0"/>
              </a:spcBef>
              <a:spcAft>
                <a:spcPts val="1200"/>
              </a:spcAft>
              <a:buClr>
                <a:srgbClr val="E30412"/>
              </a:buClr>
              <a:buNone/>
            </a:pPr>
            <a:endParaRPr lang="es-ES" sz="3200" b="1" dirty="0">
              <a:solidFill>
                <a:srgbClr val="002060"/>
              </a:solidFill>
              <a:latin typeface="Poppins" pitchFamily="2" charset="77"/>
              <a:ea typeface="+mj-ea"/>
              <a:cs typeface="Poppins" pitchFamily="2" charset="77"/>
            </a:endParaRPr>
          </a:p>
          <a:p>
            <a:pPr marL="0" indent="0" algn="ctr">
              <a:lnSpc>
                <a:spcPct val="100000"/>
              </a:lnSpc>
              <a:spcBef>
                <a:spcPts val="0"/>
              </a:spcBef>
              <a:spcAft>
                <a:spcPts val="1200"/>
              </a:spcAft>
              <a:buClr>
                <a:srgbClr val="E30412"/>
              </a:buClr>
              <a:buFont typeface="Arial" panose="020B0604020202020204" pitchFamily="34" charset="0"/>
              <a:buNone/>
            </a:pPr>
            <a:endParaRPr lang="es-ES" sz="1400" b="1" dirty="0">
              <a:solidFill>
                <a:srgbClr val="FF0000"/>
              </a:solidFill>
              <a:latin typeface="Poppins" pitchFamily="2" charset="77"/>
              <a:cs typeface="Poppins" pitchFamily="2" charset="77"/>
            </a:endParaRPr>
          </a:p>
        </p:txBody>
      </p:sp>
      <p:sp>
        <p:nvSpPr>
          <p:cNvPr id="2" name="Rectángulo 1"/>
          <p:cNvSpPr/>
          <p:nvPr/>
        </p:nvSpPr>
        <p:spPr>
          <a:xfrm>
            <a:off x="6564809" y="6255935"/>
            <a:ext cx="6096000" cy="430887"/>
          </a:xfrm>
          <a:prstGeom prst="rect">
            <a:avLst/>
          </a:prstGeom>
        </p:spPr>
        <p:txBody>
          <a:bodyPr>
            <a:spAutoFit/>
          </a:bodyPr>
          <a:lstStyle/>
          <a:p>
            <a:r>
              <a:rPr lang="es-PE" sz="1050" dirty="0"/>
              <a:t>https://padlet.com/mcfr12000/qu-sabemos-de-la-tutor-a-y-orientaci-n-educativa-y-escribe-c-nqseu3j4pu0fx9cu</a:t>
            </a:r>
          </a:p>
        </p:txBody>
      </p:sp>
      <p:pic>
        <p:nvPicPr>
          <p:cNvPr id="3" name="Imagen 2"/>
          <p:cNvPicPr>
            <a:picLocks noChangeAspect="1"/>
          </p:cNvPicPr>
          <p:nvPr/>
        </p:nvPicPr>
        <p:blipFill rotWithShape="1">
          <a:blip r:embed="rId5"/>
          <a:srcRect l="20515" t="34938" r="71985" b="51177"/>
          <a:stretch/>
        </p:blipFill>
        <p:spPr>
          <a:xfrm>
            <a:off x="5945217" y="6333112"/>
            <a:ext cx="428313" cy="446043"/>
          </a:xfrm>
          <a:prstGeom prst="rect">
            <a:avLst/>
          </a:prstGeom>
        </p:spPr>
      </p:pic>
      <p:pic>
        <p:nvPicPr>
          <p:cNvPr id="9" name="Imagen 8"/>
          <p:cNvPicPr>
            <a:picLocks noChangeAspect="1"/>
          </p:cNvPicPr>
          <p:nvPr/>
        </p:nvPicPr>
        <p:blipFill>
          <a:blip r:embed="rId6"/>
          <a:stretch>
            <a:fillRect/>
          </a:stretch>
        </p:blipFill>
        <p:spPr>
          <a:xfrm>
            <a:off x="553182" y="2702562"/>
            <a:ext cx="2214586" cy="2148840"/>
          </a:xfrm>
          <a:prstGeom prst="rect">
            <a:avLst/>
          </a:prstGeom>
        </p:spPr>
      </p:pic>
    </p:spTree>
    <p:extLst>
      <p:ext uri="{BB962C8B-B14F-4D97-AF65-F5344CB8AC3E}">
        <p14:creationId xmlns:p14="http://schemas.microsoft.com/office/powerpoint/2010/main" val="33805490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dondear rectángulo de esquina del mismo lado 3">
            <a:extLst>
              <a:ext uri="{FF2B5EF4-FFF2-40B4-BE49-F238E27FC236}">
                <a16:creationId xmlns:a16="http://schemas.microsoft.com/office/drawing/2014/main" id="{6DD21BAC-7DC9-CF35-C7C4-82DF33465054}"/>
              </a:ext>
            </a:extLst>
          </p:cNvPr>
          <p:cNvSpPr/>
          <p:nvPr/>
        </p:nvSpPr>
        <p:spPr>
          <a:xfrm rot="10800000">
            <a:off x="0" y="0"/>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3" name="Título 2"/>
          <p:cNvSpPr>
            <a:spLocks noGrp="1"/>
          </p:cNvSpPr>
          <p:nvPr>
            <p:ph type="title"/>
          </p:nvPr>
        </p:nvSpPr>
        <p:spPr>
          <a:xfrm>
            <a:off x="736207" y="827783"/>
            <a:ext cx="5632282" cy="739397"/>
          </a:xfrm>
        </p:spPr>
        <p:txBody>
          <a:bodyPr>
            <a:normAutofit/>
          </a:bodyPr>
          <a:lstStyle/>
          <a:p>
            <a:pPr algn="ctr"/>
            <a:r>
              <a:rPr lang="es-PE" sz="2800" b="1" dirty="0">
                <a:solidFill>
                  <a:srgbClr val="002060"/>
                </a:solidFill>
                <a:latin typeface="Poppins" pitchFamily="2" charset="77"/>
                <a:cs typeface="Poppins" pitchFamily="2" charset="77"/>
              </a:rPr>
              <a:t>La TOE en la Educación Básica</a:t>
            </a:r>
            <a:br>
              <a:rPr lang="es-PE" sz="2800" b="1" dirty="0">
                <a:solidFill>
                  <a:srgbClr val="002060"/>
                </a:solidFill>
                <a:latin typeface="Poppins" pitchFamily="2" charset="77"/>
                <a:cs typeface="Poppins" pitchFamily="2" charset="77"/>
              </a:rPr>
            </a:br>
            <a:r>
              <a:rPr lang="es-PE" sz="1600" b="1" dirty="0">
                <a:solidFill>
                  <a:srgbClr val="002060"/>
                </a:solidFill>
                <a:latin typeface="Poppins" pitchFamily="2" charset="77"/>
                <a:cs typeface="Poppins" pitchFamily="2" charset="77"/>
              </a:rPr>
              <a:t>(DS N° 007-2021-MINEDU nombre completo)</a:t>
            </a:r>
          </a:p>
        </p:txBody>
      </p:sp>
      <p:cxnSp>
        <p:nvCxnSpPr>
          <p:cNvPr id="13" name="Google Shape;58;p13">
            <a:extLst>
              <a:ext uri="{FF2B5EF4-FFF2-40B4-BE49-F238E27FC236}">
                <a16:creationId xmlns:a16="http://schemas.microsoft.com/office/drawing/2014/main" id="{087A9F95-DF16-CB2B-C5ED-CCA6DC137F14}"/>
              </a:ext>
            </a:extLst>
          </p:cNvPr>
          <p:cNvCxnSpPr>
            <a:cxnSpLocks/>
          </p:cNvCxnSpPr>
          <p:nvPr/>
        </p:nvCxnSpPr>
        <p:spPr>
          <a:xfrm>
            <a:off x="890448" y="1689834"/>
            <a:ext cx="5374887" cy="0"/>
          </a:xfrm>
          <a:prstGeom prst="straightConnector1">
            <a:avLst/>
          </a:prstGeom>
          <a:noFill/>
          <a:ln w="19050" cap="flat" cmpd="sng">
            <a:solidFill>
              <a:srgbClr val="E30412"/>
            </a:solidFill>
            <a:prstDash val="solid"/>
            <a:round/>
            <a:headEnd type="none" w="sm" len="sm"/>
            <a:tailEnd type="none" w="sm" len="sm"/>
          </a:ln>
        </p:spPr>
      </p:cxnSp>
      <p:sp>
        <p:nvSpPr>
          <p:cNvPr id="23" name="Llamada de flecha a la derecha 22"/>
          <p:cNvSpPr/>
          <p:nvPr/>
        </p:nvSpPr>
        <p:spPr>
          <a:xfrm>
            <a:off x="807499" y="3068841"/>
            <a:ext cx="5457836" cy="1608163"/>
          </a:xfrm>
          <a:prstGeom prst="rightArrowCallout">
            <a:avLst>
              <a:gd name="adj1" fmla="val 28596"/>
              <a:gd name="adj2" fmla="val 25899"/>
              <a:gd name="adj3" fmla="val 22004"/>
              <a:gd name="adj4" fmla="val 88949"/>
            </a:avLst>
          </a:prstGeom>
        </p:spPr>
        <p:style>
          <a:lnRef idx="1">
            <a:schemeClr val="accent3"/>
          </a:lnRef>
          <a:fillRef idx="2">
            <a:schemeClr val="accent3"/>
          </a:fillRef>
          <a:effectRef idx="1">
            <a:schemeClr val="accent3"/>
          </a:effectRef>
          <a:fontRef idx="minor">
            <a:schemeClr val="dk1"/>
          </a:fontRef>
        </p:style>
        <p:txBody>
          <a:bodyPr rtlCol="0" anchor="ctr"/>
          <a:lstStyle/>
          <a:p>
            <a:r>
              <a:rPr lang="es-PE" sz="1600" dirty="0">
                <a:latin typeface="Calibri" panose="020F0502020204030204" pitchFamily="34" charset="0"/>
                <a:ea typeface="Calibri" panose="020F0502020204030204" pitchFamily="34" charset="0"/>
                <a:cs typeface="Times New Roman" panose="02020603050405020304" pitchFamily="18" charset="0"/>
              </a:rPr>
              <a:t>En la educación básica, en sus distintas modalidades y formas diversificadas, el director o el que haga sus veces en la institución educativa, programa o red, garantiza su implementación a través del</a:t>
            </a:r>
            <a:r>
              <a:rPr lang="es-ES" sz="1600" dirty="0"/>
              <a:t> </a:t>
            </a:r>
            <a:r>
              <a:rPr lang="es-ES" sz="1600" b="1" dirty="0"/>
              <a:t>Comité de Gestión del Bienestar.</a:t>
            </a:r>
            <a:endParaRPr lang="es-PE" sz="1600" b="1" dirty="0"/>
          </a:p>
        </p:txBody>
      </p:sp>
      <p:grpSp>
        <p:nvGrpSpPr>
          <p:cNvPr id="26" name="Grupo 25"/>
          <p:cNvGrpSpPr/>
          <p:nvPr/>
        </p:nvGrpSpPr>
        <p:grpSpPr>
          <a:xfrm>
            <a:off x="6613054" y="1022988"/>
            <a:ext cx="4704334" cy="5699868"/>
            <a:chOff x="7360928" y="910459"/>
            <a:chExt cx="4704334" cy="5699868"/>
          </a:xfrm>
        </p:grpSpPr>
        <p:sp>
          <p:nvSpPr>
            <p:cNvPr id="19" name="Rectángulo 18"/>
            <p:cNvSpPr/>
            <p:nvPr/>
          </p:nvSpPr>
          <p:spPr>
            <a:xfrm>
              <a:off x="7381331" y="910459"/>
              <a:ext cx="4683931" cy="738664"/>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s-PE" sz="1400" b="1" dirty="0">
                  <a:latin typeface="Calibri" panose="020F0502020204030204" pitchFamily="34" charset="0"/>
                  <a:ea typeface="Calibri" panose="020F0502020204030204" pitchFamily="34" charset="0"/>
                  <a:cs typeface="Times New Roman" panose="02020603050405020304" pitchFamily="18" charset="0"/>
                </a:rPr>
                <a:t>En el nivel de Inicial de Educación Básica Regular</a:t>
              </a:r>
              <a:r>
                <a:rPr lang="es-PE" sz="1400" dirty="0">
                  <a:latin typeface="Calibri" panose="020F0502020204030204" pitchFamily="34" charset="0"/>
                  <a:ea typeface="Calibri" panose="020F0502020204030204" pitchFamily="34" charset="0"/>
                  <a:cs typeface="Times New Roman" panose="02020603050405020304" pitchFamily="18" charset="0"/>
                </a:rPr>
                <a:t>, la tutoría es responsabilidad del docente del aula </a:t>
              </a:r>
              <a:r>
                <a:rPr lang="es-PE" sz="1400" dirty="0"/>
                <a:t>y se realiza de manera permanente y transversal a todas las actividades pedagógicas. </a:t>
              </a:r>
            </a:p>
          </p:txBody>
        </p:sp>
        <p:sp>
          <p:nvSpPr>
            <p:cNvPr id="20" name="Rectángulo 19"/>
            <p:cNvSpPr/>
            <p:nvPr/>
          </p:nvSpPr>
          <p:spPr>
            <a:xfrm>
              <a:off x="7381331" y="1698616"/>
              <a:ext cx="4683931" cy="1234697"/>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just">
                <a:lnSpc>
                  <a:spcPct val="107000"/>
                </a:lnSpc>
                <a:spcAft>
                  <a:spcPts val="800"/>
                </a:spcAft>
              </a:pPr>
              <a:r>
                <a:rPr lang="es-PE" sz="1400" dirty="0">
                  <a:latin typeface="Calibri" panose="020F0502020204030204" pitchFamily="34" charset="0"/>
                  <a:ea typeface="Calibri" panose="020F0502020204030204" pitchFamily="34" charset="0"/>
                  <a:cs typeface="Times New Roman" panose="02020603050405020304" pitchFamily="18" charset="0"/>
                </a:rPr>
                <a:t>En el </a:t>
              </a:r>
              <a:r>
                <a:rPr lang="es-PE" sz="1400" b="1" dirty="0">
                  <a:latin typeface="Calibri" panose="020F0502020204030204" pitchFamily="34" charset="0"/>
                  <a:ea typeface="Calibri" panose="020F0502020204030204" pitchFamily="34" charset="0"/>
                  <a:cs typeface="Times New Roman" panose="02020603050405020304" pitchFamily="18" charset="0"/>
                </a:rPr>
                <a:t>nivel de Primaria de Educación Básica Regular y en los ciclos de inicial e intermedio de Educación Básica Alternativa</a:t>
              </a:r>
              <a:r>
                <a:rPr lang="es-PE" sz="1400" dirty="0">
                  <a:latin typeface="Calibri" panose="020F0502020204030204" pitchFamily="34" charset="0"/>
                  <a:ea typeface="Calibri" panose="020F0502020204030204" pitchFamily="34" charset="0"/>
                  <a:cs typeface="Times New Roman" panose="02020603050405020304" pitchFamily="18" charset="0"/>
                </a:rPr>
                <a:t>, la tutoría es responsabilidad del docente de aula, estableciendo por lo menos dos horas semanales para la labor tutorial grupal, como parte de la jornada laboral.</a:t>
              </a:r>
              <a:endParaRPr lang="es-PE"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1" name="Rectángulo 20"/>
            <p:cNvSpPr/>
            <p:nvPr/>
          </p:nvSpPr>
          <p:spPr>
            <a:xfrm>
              <a:off x="7360928" y="3021066"/>
              <a:ext cx="4683931" cy="101438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lnSpc>
                  <a:spcPct val="107000"/>
                </a:lnSpc>
                <a:spcAft>
                  <a:spcPts val="800"/>
                </a:spcAft>
              </a:pPr>
              <a:r>
                <a:rPr lang="es-PE" sz="1400" dirty="0">
                  <a:latin typeface="Calibri" panose="020F0502020204030204" pitchFamily="34" charset="0"/>
                  <a:ea typeface="Calibri" panose="020F0502020204030204" pitchFamily="34" charset="0"/>
                  <a:cs typeface="Times New Roman" panose="02020603050405020304" pitchFamily="18" charset="0"/>
                </a:rPr>
                <a:t>En </a:t>
              </a:r>
              <a:r>
                <a:rPr lang="es-PE" sz="1400" b="1" dirty="0">
                  <a:latin typeface="Calibri" panose="020F0502020204030204" pitchFamily="34" charset="0"/>
                  <a:ea typeface="Calibri" panose="020F0502020204030204" pitchFamily="34" charset="0"/>
                  <a:cs typeface="Times New Roman" panose="02020603050405020304" pitchFamily="18" charset="0"/>
                </a:rPr>
                <a:t>la Educación Básica Especial</a:t>
              </a:r>
              <a:r>
                <a:rPr lang="es-PE" sz="1400" dirty="0">
                  <a:latin typeface="Calibri" panose="020F0502020204030204" pitchFamily="34" charset="0"/>
                  <a:ea typeface="Calibri" panose="020F0502020204030204" pitchFamily="34" charset="0"/>
                  <a:cs typeface="Times New Roman" panose="02020603050405020304" pitchFamily="18" charset="0"/>
                </a:rPr>
                <a:t>, la tutoría es responsabilidad del docente de aula e involucra el trabajo con las familias y su desarrollo está contemplado como parte de la jornada laboral.</a:t>
              </a:r>
              <a:endParaRPr lang="es-PE"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Rectángulo 21"/>
            <p:cNvSpPr/>
            <p:nvPr/>
          </p:nvSpPr>
          <p:spPr>
            <a:xfrm>
              <a:off x="7381331" y="4123199"/>
              <a:ext cx="4683931" cy="1384995"/>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es-PE" sz="1400" b="1" dirty="0">
                  <a:latin typeface="Calibri" panose="020F0502020204030204" pitchFamily="34" charset="0"/>
                  <a:ea typeface="Calibri" panose="020F0502020204030204" pitchFamily="34" charset="0"/>
                  <a:cs typeface="Times New Roman" panose="02020603050405020304" pitchFamily="18" charset="0"/>
                </a:rPr>
                <a:t>Educación Secundaria y en el ciclo avanzado de Educación Básica Alternativa</a:t>
              </a:r>
              <a:r>
                <a:rPr lang="es-PE" sz="1400" dirty="0">
                  <a:latin typeface="Calibri" panose="020F0502020204030204" pitchFamily="34" charset="0"/>
                  <a:ea typeface="Calibri" panose="020F0502020204030204" pitchFamily="34" charset="0"/>
                  <a:cs typeface="Times New Roman" panose="02020603050405020304" pitchFamily="18" charset="0"/>
                </a:rPr>
                <a:t>, el director o el que haga sus veces en la institución educativa, con opinión de los estudiantes, designa al tutor de cada aula, estableciendo, por lo menos, dos horas semanales para la labor tutorial grupal en cada sección, como parte de la jornada laboral del docente.</a:t>
              </a:r>
              <a:endParaRPr lang="es-PE" sz="1400" dirty="0"/>
            </a:p>
          </p:txBody>
        </p:sp>
        <p:sp>
          <p:nvSpPr>
            <p:cNvPr id="24" name="Rectángulo 23"/>
            <p:cNvSpPr/>
            <p:nvPr/>
          </p:nvSpPr>
          <p:spPr>
            <a:xfrm>
              <a:off x="7381330" y="5595947"/>
              <a:ext cx="4683931" cy="101438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just">
                <a:lnSpc>
                  <a:spcPct val="107000"/>
                </a:lnSpc>
                <a:spcAft>
                  <a:spcPts val="800"/>
                </a:spcAft>
              </a:pPr>
              <a:r>
                <a:rPr lang="es-PE" sz="1400" dirty="0">
                  <a:latin typeface="Calibri" panose="020F0502020204030204" pitchFamily="34" charset="0"/>
                  <a:ea typeface="Calibri" panose="020F0502020204030204" pitchFamily="34" charset="0"/>
                  <a:cs typeface="Times New Roman" panose="02020603050405020304" pitchFamily="18" charset="0"/>
                </a:rPr>
                <a:t>Las </a:t>
              </a:r>
              <a:r>
                <a:rPr lang="es-PE" sz="1400" b="1" dirty="0">
                  <a:latin typeface="Calibri" panose="020F0502020204030204" pitchFamily="34" charset="0"/>
                  <a:ea typeface="Calibri" panose="020F0502020204030204" pitchFamily="34" charset="0"/>
                  <a:cs typeface="Times New Roman" panose="02020603050405020304" pitchFamily="18" charset="0"/>
                </a:rPr>
                <a:t>instituciones y programas educativos, o las mismas agrupadas en redes</a:t>
              </a:r>
              <a:r>
                <a:rPr lang="es-PE" sz="1400" dirty="0">
                  <a:latin typeface="Calibri" panose="020F0502020204030204" pitchFamily="34" charset="0"/>
                  <a:ea typeface="Calibri" panose="020F0502020204030204" pitchFamily="34" charset="0"/>
                  <a:cs typeface="Times New Roman" panose="02020603050405020304" pitchFamily="18" charset="0"/>
                </a:rPr>
                <a:t>, deberán contar con psicólogos permanentes o itinerantes para apoyar la labor de tutoría y orientación educativa.</a:t>
              </a:r>
              <a:endParaRPr lang="es-PE" sz="1200" dirty="0">
                <a:effectLst/>
                <a:latin typeface="Calibri" panose="020F0502020204030204" pitchFamily="34" charset="0"/>
                <a:ea typeface="Calibri" panose="020F0502020204030204" pitchFamily="34" charset="0"/>
                <a:cs typeface="Times New Roman" panose="02020603050405020304" pitchFamily="18" charset="0"/>
              </a:endParaRPr>
            </a:p>
          </p:txBody>
        </p:sp>
      </p:grpSp>
      <p:pic>
        <p:nvPicPr>
          <p:cNvPr id="18" name="Imagen 17">
            <a:extLst>
              <a:ext uri="{FF2B5EF4-FFF2-40B4-BE49-F238E27FC236}">
                <a16:creationId xmlns:a16="http://schemas.microsoft.com/office/drawing/2014/main" id="{F3267EAA-3ADB-46AF-974C-9FA213467D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182617"/>
            <a:ext cx="2055388" cy="496604"/>
          </a:xfrm>
          <a:prstGeom prst="rect">
            <a:avLst/>
          </a:prstGeom>
        </p:spPr>
      </p:pic>
      <p:pic>
        <p:nvPicPr>
          <p:cNvPr id="25" name="Imagen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4858" y="298964"/>
            <a:ext cx="2519351" cy="554257"/>
          </a:xfrm>
          <a:prstGeom prst="rect">
            <a:avLst/>
          </a:prstGeom>
        </p:spPr>
      </p:pic>
    </p:spTree>
    <p:extLst>
      <p:ext uri="{BB962C8B-B14F-4D97-AF65-F5344CB8AC3E}">
        <p14:creationId xmlns:p14="http://schemas.microsoft.com/office/powerpoint/2010/main" val="27989669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0" y="961540"/>
            <a:ext cx="12192000" cy="5189890"/>
          </a:xfrm>
          <a:prstGeom prst="rect">
            <a:avLst/>
          </a:prstGeom>
        </p:spPr>
      </p:pic>
      <p:sp>
        <p:nvSpPr>
          <p:cNvPr id="2" name="Título 1"/>
          <p:cNvSpPr>
            <a:spLocks noGrp="1"/>
          </p:cNvSpPr>
          <p:nvPr>
            <p:ph type="title"/>
          </p:nvPr>
        </p:nvSpPr>
        <p:spPr>
          <a:xfrm>
            <a:off x="384015" y="438765"/>
            <a:ext cx="10515600" cy="1325563"/>
          </a:xfrm>
        </p:spPr>
        <p:txBody>
          <a:bodyPr>
            <a:normAutofit/>
          </a:bodyPr>
          <a:lstStyle/>
          <a:p>
            <a:r>
              <a:rPr lang="es-PE" sz="3200" b="1" dirty="0">
                <a:solidFill>
                  <a:srgbClr val="002060"/>
                </a:solidFill>
                <a:latin typeface="Poppins"/>
                <a:cs typeface="Poppins"/>
              </a:rPr>
              <a:t>Tutoría y Orientación Educativa</a:t>
            </a:r>
          </a:p>
        </p:txBody>
      </p:sp>
      <p:sp>
        <p:nvSpPr>
          <p:cNvPr id="4" name="Marcador de contenido 3"/>
          <p:cNvSpPr>
            <a:spLocks noGrp="1"/>
          </p:cNvSpPr>
          <p:nvPr>
            <p:ph sz="half" idx="2"/>
          </p:nvPr>
        </p:nvSpPr>
        <p:spPr>
          <a:xfrm>
            <a:off x="590297" y="2303066"/>
            <a:ext cx="3647545" cy="2120370"/>
          </a:xfrm>
          <a:ln>
            <a:noFill/>
          </a:ln>
        </p:spPr>
        <p:txBody>
          <a:bodyPr>
            <a:noAutofit/>
          </a:bodyPr>
          <a:lstStyle/>
          <a:p>
            <a:pPr marL="0" indent="0" algn="just">
              <a:buNone/>
            </a:pPr>
            <a:r>
              <a:rPr lang="es-ES" sz="1900" dirty="0"/>
              <a:t>La tutoría y orientación educativa es el </a:t>
            </a:r>
            <a:r>
              <a:rPr lang="es-ES" sz="1900" b="1" dirty="0">
                <a:solidFill>
                  <a:srgbClr val="FF0000"/>
                </a:solidFill>
              </a:rPr>
              <a:t>acompañamiento </a:t>
            </a:r>
            <a:r>
              <a:rPr lang="es-ES" sz="1900" b="1" dirty="0" err="1">
                <a:solidFill>
                  <a:srgbClr val="FF0000"/>
                </a:solidFill>
              </a:rPr>
              <a:t>socioafectivo</a:t>
            </a:r>
            <a:r>
              <a:rPr lang="es-ES" sz="1900" b="1" dirty="0">
                <a:solidFill>
                  <a:srgbClr val="FF0000"/>
                </a:solidFill>
              </a:rPr>
              <a:t> </a:t>
            </a:r>
            <a:r>
              <a:rPr lang="es-ES" sz="1900" dirty="0"/>
              <a:t>y cognitivo de los estudiantes. Es un servicio inherente al currículo y tiene carácter formativo, promocional y preventivo. </a:t>
            </a:r>
          </a:p>
          <a:p>
            <a:pPr marL="0" indent="0" algn="just">
              <a:buNone/>
            </a:pPr>
            <a:r>
              <a:rPr lang="es-ES" sz="1900" dirty="0"/>
              <a:t>(RM N° 212-2020-MINEDU)</a:t>
            </a:r>
            <a:endParaRPr lang="es-PE" sz="1900" dirty="0"/>
          </a:p>
        </p:txBody>
      </p:sp>
      <p:sp>
        <p:nvSpPr>
          <p:cNvPr id="5" name="Marcador de texto 4"/>
          <p:cNvSpPr>
            <a:spLocks noGrp="1"/>
          </p:cNvSpPr>
          <p:nvPr>
            <p:ph type="body" sz="quarter" idx="3"/>
          </p:nvPr>
        </p:nvSpPr>
        <p:spPr>
          <a:xfrm rot="5400000">
            <a:off x="10054530" y="142372"/>
            <a:ext cx="400375" cy="3213911"/>
          </a:xfrm>
        </p:spPr>
        <p:txBody>
          <a:bodyPr vert="vert270">
            <a:noAutofit/>
          </a:bodyPr>
          <a:lstStyle/>
          <a:p>
            <a:pPr algn="ctr"/>
            <a:r>
              <a:rPr lang="es-PE" sz="1800" dirty="0">
                <a:solidFill>
                  <a:srgbClr val="FF0000"/>
                </a:solidFill>
              </a:rPr>
              <a:t>Acompañamiento </a:t>
            </a:r>
            <a:r>
              <a:rPr lang="es-PE" sz="1800" dirty="0" err="1">
                <a:solidFill>
                  <a:srgbClr val="FF0000"/>
                </a:solidFill>
              </a:rPr>
              <a:t>socioafectivo</a:t>
            </a:r>
            <a:endParaRPr lang="es-PE" sz="1800" dirty="0">
              <a:solidFill>
                <a:srgbClr val="FF0000"/>
              </a:solidFill>
            </a:endParaRPr>
          </a:p>
        </p:txBody>
      </p:sp>
      <p:sp>
        <p:nvSpPr>
          <p:cNvPr id="6" name="Marcador de contenido 5"/>
          <p:cNvSpPr>
            <a:spLocks noGrp="1"/>
          </p:cNvSpPr>
          <p:nvPr>
            <p:ph sz="quarter" idx="4"/>
          </p:nvPr>
        </p:nvSpPr>
        <p:spPr>
          <a:xfrm>
            <a:off x="7218797" y="1924130"/>
            <a:ext cx="4642876" cy="2691537"/>
          </a:xfrm>
        </p:spPr>
        <p:txBody>
          <a:bodyPr>
            <a:normAutofit/>
          </a:bodyPr>
          <a:lstStyle/>
          <a:p>
            <a:pPr marL="0" indent="0" algn="just">
              <a:lnSpc>
                <a:spcPct val="120000"/>
              </a:lnSpc>
              <a:buClr>
                <a:schemeClr val="accent1">
                  <a:lumMod val="50000"/>
                </a:schemeClr>
              </a:buClr>
              <a:buSzPct val="61000"/>
              <a:buNone/>
            </a:pPr>
            <a:r>
              <a:rPr lang="es-ES" sz="1900" dirty="0"/>
              <a:t>Implica </a:t>
            </a:r>
            <a:r>
              <a:rPr lang="es-ES" sz="1900" b="1" dirty="0">
                <a:solidFill>
                  <a:srgbClr val="FF0000"/>
                </a:solidFill>
              </a:rPr>
              <a:t>vínculos afectivos </a:t>
            </a:r>
            <a:r>
              <a:rPr lang="es-ES" sz="1900" dirty="0"/>
              <a:t>del docente con sus  estudiantes, generando un clima de confianza y seguridad,  donde todos se sientan acogidos sin distinción, valorados y respetados, dándose las condiciones para el aprendizaje y prevención de situaciones de riesgo.</a:t>
            </a:r>
          </a:p>
          <a:p>
            <a:endParaRPr lang="es-PE" sz="1900" dirty="0"/>
          </a:p>
        </p:txBody>
      </p:sp>
      <p:cxnSp>
        <p:nvCxnSpPr>
          <p:cNvPr id="7" name="Google Shape;58;p13">
            <a:extLst>
              <a:ext uri="{FF2B5EF4-FFF2-40B4-BE49-F238E27FC236}">
                <a16:creationId xmlns:a16="http://schemas.microsoft.com/office/drawing/2014/main" id="{087A9F95-DF16-CB2B-C5ED-CCA6DC137F14}"/>
              </a:ext>
            </a:extLst>
          </p:cNvPr>
          <p:cNvCxnSpPr>
            <a:cxnSpLocks/>
          </p:cNvCxnSpPr>
          <p:nvPr/>
        </p:nvCxnSpPr>
        <p:spPr>
          <a:xfrm>
            <a:off x="519631" y="1429270"/>
            <a:ext cx="5374887" cy="0"/>
          </a:xfrm>
          <a:prstGeom prst="straightConnector1">
            <a:avLst/>
          </a:prstGeom>
          <a:noFill/>
          <a:ln w="19050" cap="flat" cmpd="sng">
            <a:solidFill>
              <a:srgbClr val="E30412"/>
            </a:solidFill>
            <a:prstDash val="solid"/>
            <a:round/>
            <a:headEnd type="none" w="sm" len="sm"/>
            <a:tailEnd type="none" w="sm" len="sm"/>
          </a:ln>
        </p:spPr>
      </p:cxnSp>
      <p:pic>
        <p:nvPicPr>
          <p:cNvPr id="8" name="Imagen 7">
            <a:extLst>
              <a:ext uri="{FF2B5EF4-FFF2-40B4-BE49-F238E27FC236}">
                <a16:creationId xmlns:a16="http://schemas.microsoft.com/office/drawing/2014/main" id="{F3267EAA-3ADB-46AF-974C-9FA213467D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82617"/>
            <a:ext cx="2055388" cy="496604"/>
          </a:xfrm>
          <a:prstGeom prst="rect">
            <a:avLst/>
          </a:prstGeom>
        </p:spPr>
      </p:pic>
      <p:pic>
        <p:nvPicPr>
          <p:cNvPr id="9" name="Imagen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04858" y="298964"/>
            <a:ext cx="2519351" cy="554257"/>
          </a:xfrm>
          <a:prstGeom prst="rect">
            <a:avLst/>
          </a:prstGeom>
        </p:spPr>
      </p:pic>
      <p:sp>
        <p:nvSpPr>
          <p:cNvPr id="10" name="Rectángulo 9"/>
          <p:cNvSpPr/>
          <p:nvPr/>
        </p:nvSpPr>
        <p:spPr>
          <a:xfrm>
            <a:off x="-23683" y="6151430"/>
            <a:ext cx="12192000" cy="718017"/>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lvl="0" algn="just">
              <a:lnSpc>
                <a:spcPct val="107000"/>
              </a:lnSpc>
              <a:spcAft>
                <a:spcPts val="800"/>
              </a:spcAft>
            </a:pPr>
            <a:r>
              <a:rPr lang="es-PE" sz="1900" dirty="0">
                <a:latin typeface="Calibri" panose="020F0502020204030204" pitchFamily="34" charset="0"/>
                <a:ea typeface="Candara" panose="020E0502030303020204" pitchFamily="34" charset="0"/>
                <a:cs typeface="Calibri" panose="020F0502020204030204" pitchFamily="34" charset="0"/>
              </a:rPr>
              <a:t>El </a:t>
            </a:r>
            <a:r>
              <a:rPr lang="es-PE" sz="1900" dirty="0">
                <a:solidFill>
                  <a:srgbClr val="FF0000"/>
                </a:solidFill>
                <a:latin typeface="Calibri" panose="020F0502020204030204" pitchFamily="34" charset="0"/>
                <a:ea typeface="Candara" panose="020E0502030303020204" pitchFamily="34" charset="0"/>
                <a:cs typeface="Calibri" panose="020F0502020204030204" pitchFamily="34" charset="0"/>
              </a:rPr>
              <a:t>docente/tutor genera </a:t>
            </a:r>
            <a:r>
              <a:rPr lang="es-PE" sz="1900" dirty="0">
                <a:latin typeface="Calibri" panose="020F0502020204030204" pitchFamily="34" charset="0"/>
                <a:ea typeface="Candara" panose="020E0502030303020204" pitchFamily="34" charset="0"/>
                <a:cs typeface="Calibri" panose="020F0502020204030204" pitchFamily="34" charset="0"/>
              </a:rPr>
              <a:t>ambientes afectivos de aceptación, de escucha activa, de comunicación asertiva y de expresión explícita de afecto, respeto, reconocimiento y apreciación</a:t>
            </a:r>
            <a:endParaRPr lang="es-PE" sz="19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12" name="Rectángulo redondeado 11"/>
          <p:cNvSpPr/>
          <p:nvPr/>
        </p:nvSpPr>
        <p:spPr>
          <a:xfrm>
            <a:off x="0" y="5685763"/>
            <a:ext cx="2414070" cy="465667"/>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s-PE" b="1" dirty="0">
                <a:solidFill>
                  <a:srgbClr val="FF0000"/>
                </a:solidFill>
              </a:rPr>
              <a:t>Vínculos afectivos</a:t>
            </a:r>
          </a:p>
        </p:txBody>
      </p:sp>
    </p:spTree>
    <p:extLst>
      <p:ext uri="{BB962C8B-B14F-4D97-AF65-F5344CB8AC3E}">
        <p14:creationId xmlns:p14="http://schemas.microsoft.com/office/powerpoint/2010/main" val="1624507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1000"/>
                                        <p:tgtEl>
                                          <p:spTgt spid="5">
                                            <p:txEl>
                                              <p:pRg st="0" end="0"/>
                                            </p:txEl>
                                          </p:spTgt>
                                        </p:tgtEl>
                                      </p:cBhvr>
                                    </p:animEffect>
                                    <p:anim calcmode="lin" valueType="num">
                                      <p:cBhvr>
                                        <p:cTn id="16"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fade">
                                      <p:cBhvr>
                                        <p:cTn id="22" dur="1000"/>
                                        <p:tgtEl>
                                          <p:spTgt spid="6">
                                            <p:txEl>
                                              <p:pRg st="0" end="0"/>
                                            </p:txEl>
                                          </p:spTgt>
                                        </p:tgtEl>
                                      </p:cBhvr>
                                    </p:animEffect>
                                    <p:anim calcmode="lin" valueType="num">
                                      <p:cBhvr>
                                        <p:cTn id="2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P spid="6" grpId="0" build="p"/>
      <p:bldP spid="10"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4858" y="298964"/>
            <a:ext cx="2519351" cy="554257"/>
          </a:xfrm>
          <a:prstGeom prst="rect">
            <a:avLst/>
          </a:prstGeom>
        </p:spPr>
      </p:pic>
      <p:pic>
        <p:nvPicPr>
          <p:cNvPr id="5" name="Imagen 4">
            <a:extLst>
              <a:ext uri="{FF2B5EF4-FFF2-40B4-BE49-F238E27FC236}">
                <a16:creationId xmlns:a16="http://schemas.microsoft.com/office/drawing/2014/main" id="{F3267EAA-3ADB-46AF-974C-9FA213467D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56617"/>
            <a:ext cx="2055388" cy="496604"/>
          </a:xfrm>
          <a:prstGeom prst="rect">
            <a:avLst/>
          </a:prstGeom>
        </p:spPr>
      </p:pic>
      <p:sp>
        <p:nvSpPr>
          <p:cNvPr id="6" name="Título 1">
            <a:extLst>
              <a:ext uri="{FF2B5EF4-FFF2-40B4-BE49-F238E27FC236}">
                <a16:creationId xmlns:a16="http://schemas.microsoft.com/office/drawing/2014/main" id="{3BE35040-3ACF-ED2D-1579-A7E41597D7A8}"/>
              </a:ext>
            </a:extLst>
          </p:cNvPr>
          <p:cNvSpPr txBox="1">
            <a:spLocks/>
          </p:cNvSpPr>
          <p:nvPr/>
        </p:nvSpPr>
        <p:spPr>
          <a:xfrm>
            <a:off x="901574" y="1046681"/>
            <a:ext cx="10515600" cy="959168"/>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PE" sz="4000" b="1" dirty="0">
                <a:solidFill>
                  <a:srgbClr val="002060"/>
                </a:solidFill>
                <a:latin typeface="Poppins" pitchFamily="2" charset="77"/>
                <a:cs typeface="Poppins" pitchFamily="2" charset="77"/>
              </a:rPr>
              <a:t>¿Cómo se implementa la TOE en la IE?</a:t>
            </a:r>
          </a:p>
        </p:txBody>
      </p:sp>
      <p:cxnSp>
        <p:nvCxnSpPr>
          <p:cNvPr id="12" name="Google Shape;58;p13">
            <a:extLst>
              <a:ext uri="{FF2B5EF4-FFF2-40B4-BE49-F238E27FC236}">
                <a16:creationId xmlns:a16="http://schemas.microsoft.com/office/drawing/2014/main" id="{087A9F95-DF16-CB2B-C5ED-CCA6DC137F14}"/>
              </a:ext>
            </a:extLst>
          </p:cNvPr>
          <p:cNvCxnSpPr>
            <a:cxnSpLocks/>
          </p:cNvCxnSpPr>
          <p:nvPr/>
        </p:nvCxnSpPr>
        <p:spPr>
          <a:xfrm flipV="1">
            <a:off x="1027694" y="1683945"/>
            <a:ext cx="8858690" cy="16884"/>
          </a:xfrm>
          <a:prstGeom prst="straightConnector1">
            <a:avLst/>
          </a:prstGeom>
          <a:noFill/>
          <a:ln w="19050" cap="flat" cmpd="sng">
            <a:solidFill>
              <a:srgbClr val="E30412"/>
            </a:solidFill>
            <a:prstDash val="solid"/>
            <a:round/>
            <a:headEnd type="none" w="sm" len="sm"/>
            <a:tailEnd type="none" w="sm" len="sm"/>
          </a:ln>
        </p:spPr>
      </p:cxnSp>
      <p:graphicFrame>
        <p:nvGraphicFramePr>
          <p:cNvPr id="8" name="Diagrama 7">
            <a:extLst>
              <a:ext uri="{FF2B5EF4-FFF2-40B4-BE49-F238E27FC236}">
                <a16:creationId xmlns:a16="http://schemas.microsoft.com/office/drawing/2014/main" id="{BF077590-142E-B957-4251-A8C0193D790C}"/>
              </a:ext>
            </a:extLst>
          </p:cNvPr>
          <p:cNvGraphicFramePr/>
          <p:nvPr>
            <p:extLst>
              <p:ext uri="{D42A27DB-BD31-4B8C-83A1-F6EECF244321}">
                <p14:modId xmlns:p14="http://schemas.microsoft.com/office/powerpoint/2010/main" val="4108192065"/>
              </p:ext>
            </p:extLst>
          </p:nvPr>
        </p:nvGraphicFramePr>
        <p:xfrm>
          <a:off x="2226620" y="2019461"/>
          <a:ext cx="8335214" cy="465352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1" name="Flecha izquierda 10"/>
          <p:cNvSpPr/>
          <p:nvPr/>
        </p:nvSpPr>
        <p:spPr>
          <a:xfrm>
            <a:off x="8500534" y="4346223"/>
            <a:ext cx="2916640" cy="725591"/>
          </a:xfrm>
          <a:prstGeom prst="leftArrow">
            <a:avLst>
              <a:gd name="adj1" fmla="val 50000"/>
              <a:gd name="adj2" fmla="val 16019"/>
            </a:avLst>
          </a:prstGeom>
        </p:spPr>
        <p:style>
          <a:lnRef idx="2">
            <a:schemeClr val="accent3"/>
          </a:lnRef>
          <a:fillRef idx="1">
            <a:schemeClr val="lt1"/>
          </a:fillRef>
          <a:effectRef idx="0">
            <a:schemeClr val="accent3"/>
          </a:effectRef>
          <a:fontRef idx="minor">
            <a:schemeClr val="dk1"/>
          </a:fontRef>
        </p:style>
        <p:txBody>
          <a:bodyPr rtlCol="0" anchor="ctr"/>
          <a:lstStyle/>
          <a:p>
            <a:pPr algn="just"/>
            <a:r>
              <a:rPr lang="es-PE" sz="1100" dirty="0"/>
              <a:t>Cuentan con 02 horas de tutoría semanal</a:t>
            </a:r>
          </a:p>
        </p:txBody>
      </p:sp>
      <p:sp>
        <p:nvSpPr>
          <p:cNvPr id="10" name="Flecha izquierda 9"/>
          <p:cNvSpPr/>
          <p:nvPr/>
        </p:nvSpPr>
        <p:spPr>
          <a:xfrm flipH="1">
            <a:off x="1890444" y="2019461"/>
            <a:ext cx="2283621" cy="846924"/>
          </a:xfrm>
          <a:prstGeom prst="leftArrow">
            <a:avLst>
              <a:gd name="adj1" fmla="val 50000"/>
              <a:gd name="adj2" fmla="val 16019"/>
            </a:avLst>
          </a:prstGeom>
        </p:spPr>
        <p:style>
          <a:lnRef idx="2">
            <a:schemeClr val="accent3"/>
          </a:lnRef>
          <a:fillRef idx="1">
            <a:schemeClr val="lt1"/>
          </a:fillRef>
          <a:effectRef idx="0">
            <a:schemeClr val="accent3"/>
          </a:effectRef>
          <a:fontRef idx="minor">
            <a:schemeClr val="dk1"/>
          </a:fontRef>
        </p:style>
        <p:txBody>
          <a:bodyPr rtlCol="0" anchor="ctr"/>
          <a:lstStyle/>
          <a:p>
            <a:pPr algn="just"/>
            <a:r>
              <a:rPr lang="es-PE" sz="2000" b="1" dirty="0">
                <a:latin typeface="Poppins" panose="020B0604020202020204" charset="0"/>
                <a:cs typeface="Poppins" panose="020B0604020202020204" charset="0"/>
              </a:rPr>
              <a:t>PCI, PEI </a:t>
            </a:r>
          </a:p>
        </p:txBody>
      </p:sp>
      <p:pic>
        <p:nvPicPr>
          <p:cNvPr id="2" name="Imagen 1"/>
          <p:cNvPicPr>
            <a:picLocks noChangeAspect="1"/>
          </p:cNvPicPr>
          <p:nvPr/>
        </p:nvPicPr>
        <p:blipFill rotWithShape="1">
          <a:blip r:embed="rId10"/>
          <a:srcRect l="32084" t="27161" r="35486" b="9999"/>
          <a:stretch/>
        </p:blipFill>
        <p:spPr>
          <a:xfrm>
            <a:off x="574970" y="2017824"/>
            <a:ext cx="1147386" cy="1403470"/>
          </a:xfrm>
          <a:prstGeom prst="rect">
            <a:avLst/>
          </a:prstGeom>
        </p:spPr>
      </p:pic>
    </p:spTree>
    <p:extLst>
      <p:ext uri="{BB962C8B-B14F-4D97-AF65-F5344CB8AC3E}">
        <p14:creationId xmlns:p14="http://schemas.microsoft.com/office/powerpoint/2010/main" val="3536896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E35040-3ACF-ED2D-1579-A7E41597D7A8}"/>
              </a:ext>
            </a:extLst>
          </p:cNvPr>
          <p:cNvSpPr>
            <a:spLocks noGrp="1"/>
          </p:cNvSpPr>
          <p:nvPr>
            <p:ph type="title"/>
          </p:nvPr>
        </p:nvSpPr>
        <p:spPr>
          <a:xfrm>
            <a:off x="523875" y="931060"/>
            <a:ext cx="10515600" cy="740093"/>
          </a:xfrm>
        </p:spPr>
        <p:txBody>
          <a:bodyPr>
            <a:normAutofit/>
          </a:bodyPr>
          <a:lstStyle/>
          <a:p>
            <a:r>
              <a:rPr lang="es-PE" sz="4000" b="1" dirty="0">
                <a:solidFill>
                  <a:srgbClr val="002060"/>
                </a:solidFill>
                <a:latin typeface="Poppins" pitchFamily="2" charset="77"/>
                <a:cs typeface="Poppins" pitchFamily="2" charset="77"/>
              </a:rPr>
              <a:t>¿Cómo se implementa la TOE en el aula?</a:t>
            </a:r>
          </a:p>
        </p:txBody>
      </p:sp>
      <p:cxnSp>
        <p:nvCxnSpPr>
          <p:cNvPr id="8" name="Google Shape;58;p13">
            <a:extLst>
              <a:ext uri="{FF2B5EF4-FFF2-40B4-BE49-F238E27FC236}">
                <a16:creationId xmlns:a16="http://schemas.microsoft.com/office/drawing/2014/main" id="{087A9F95-DF16-CB2B-C5ED-CCA6DC137F14}"/>
              </a:ext>
            </a:extLst>
          </p:cNvPr>
          <p:cNvCxnSpPr>
            <a:cxnSpLocks/>
          </p:cNvCxnSpPr>
          <p:nvPr/>
        </p:nvCxnSpPr>
        <p:spPr>
          <a:xfrm>
            <a:off x="672311" y="1661975"/>
            <a:ext cx="9961442" cy="9178"/>
          </a:xfrm>
          <a:prstGeom prst="straightConnector1">
            <a:avLst/>
          </a:prstGeom>
          <a:noFill/>
          <a:ln w="19050" cap="flat" cmpd="sng">
            <a:solidFill>
              <a:srgbClr val="E30412"/>
            </a:solidFill>
            <a:prstDash val="solid"/>
            <a:round/>
            <a:headEnd type="none" w="sm" len="sm"/>
            <a:tailEnd type="none" w="sm" len="sm"/>
          </a:ln>
        </p:spPr>
      </p:cxnSp>
      <p:pic>
        <p:nvPicPr>
          <p:cNvPr id="11" name="Imagen 10" descr="Interfaz de usuario gráfica, Aplicación&#10;&#10;Descripción generada automáticamente">
            <a:extLst>
              <a:ext uri="{FF2B5EF4-FFF2-40B4-BE49-F238E27FC236}">
                <a16:creationId xmlns:a16="http://schemas.microsoft.com/office/drawing/2014/main" id="{18856BFE-645F-8897-C36F-A17CD042FD6B}"/>
              </a:ext>
            </a:extLst>
          </p:cNvPr>
          <p:cNvPicPr>
            <a:picLocks noChangeAspect="1"/>
          </p:cNvPicPr>
          <p:nvPr/>
        </p:nvPicPr>
        <p:blipFill rotWithShape="1">
          <a:blip r:embed="rId2"/>
          <a:srcRect l="26805" r="9906"/>
          <a:stretch/>
        </p:blipFill>
        <p:spPr>
          <a:xfrm>
            <a:off x="912418" y="1942789"/>
            <a:ext cx="10367164" cy="4588916"/>
          </a:xfrm>
          <a:prstGeom prst="rect">
            <a:avLst/>
          </a:prstGeom>
        </p:spPr>
      </p:pic>
      <p:pic>
        <p:nvPicPr>
          <p:cNvPr id="12" name="Imagen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4858" y="298964"/>
            <a:ext cx="2519351" cy="554257"/>
          </a:xfrm>
          <a:prstGeom prst="rect">
            <a:avLst/>
          </a:prstGeom>
        </p:spPr>
      </p:pic>
      <p:pic>
        <p:nvPicPr>
          <p:cNvPr id="13" name="Imagen 12">
            <a:extLst>
              <a:ext uri="{FF2B5EF4-FFF2-40B4-BE49-F238E27FC236}">
                <a16:creationId xmlns:a16="http://schemas.microsoft.com/office/drawing/2014/main" id="{F3267EAA-3ADB-46AF-974C-9FA213467D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56617"/>
            <a:ext cx="2055388" cy="496604"/>
          </a:xfrm>
          <a:prstGeom prst="rect">
            <a:avLst/>
          </a:prstGeom>
        </p:spPr>
      </p:pic>
    </p:spTree>
    <p:extLst>
      <p:ext uri="{BB962C8B-B14F-4D97-AF65-F5344CB8AC3E}">
        <p14:creationId xmlns:p14="http://schemas.microsoft.com/office/powerpoint/2010/main" val="9721521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upo 49"/>
          <p:cNvGrpSpPr/>
          <p:nvPr/>
        </p:nvGrpSpPr>
        <p:grpSpPr>
          <a:xfrm>
            <a:off x="351855" y="4235020"/>
            <a:ext cx="5558667" cy="634290"/>
            <a:chOff x="527781" y="5559133"/>
            <a:chExt cx="5624331" cy="1932612"/>
          </a:xfrm>
        </p:grpSpPr>
        <p:grpSp>
          <p:nvGrpSpPr>
            <p:cNvPr id="49" name="Grupo 48"/>
            <p:cNvGrpSpPr/>
            <p:nvPr/>
          </p:nvGrpSpPr>
          <p:grpSpPr>
            <a:xfrm>
              <a:off x="527781" y="5559133"/>
              <a:ext cx="5624331" cy="1932612"/>
              <a:chOff x="527781" y="5559133"/>
              <a:chExt cx="5624331" cy="1932612"/>
            </a:xfrm>
          </p:grpSpPr>
          <p:sp>
            <p:nvSpPr>
              <p:cNvPr id="46" name="AutoShape 15"/>
              <p:cNvSpPr/>
              <p:nvPr/>
            </p:nvSpPr>
            <p:spPr>
              <a:xfrm>
                <a:off x="527781" y="5559133"/>
                <a:ext cx="5624331" cy="1924723"/>
              </a:xfrm>
              <a:prstGeom prst="rect">
                <a:avLst/>
              </a:prstGeom>
              <a:solidFill>
                <a:srgbClr val="191919">
                  <a:alpha val="3529"/>
                </a:srgbClr>
              </a:solidFill>
            </p:spPr>
          </p:sp>
          <p:sp>
            <p:nvSpPr>
              <p:cNvPr id="47" name="AutoShape 17"/>
              <p:cNvSpPr/>
              <p:nvPr/>
            </p:nvSpPr>
            <p:spPr>
              <a:xfrm rot="-10800000">
                <a:off x="527781" y="7138019"/>
                <a:ext cx="5624331" cy="353726"/>
              </a:xfrm>
              <a:prstGeom prst="rect">
                <a:avLst/>
              </a:prstGeom>
              <a:solidFill>
                <a:srgbClr val="191919">
                  <a:alpha val="3922"/>
                </a:srgbClr>
              </a:solidFill>
            </p:spPr>
          </p:sp>
        </p:grpSp>
        <p:sp>
          <p:nvSpPr>
            <p:cNvPr id="48" name="AutoShape 18"/>
            <p:cNvSpPr/>
            <p:nvPr/>
          </p:nvSpPr>
          <p:spPr>
            <a:xfrm rot="10800000">
              <a:off x="527781" y="7130128"/>
              <a:ext cx="944077" cy="353728"/>
            </a:xfrm>
            <a:prstGeom prst="rect">
              <a:avLst/>
            </a:prstGeom>
            <a:solidFill>
              <a:srgbClr val="86EAE9"/>
            </a:solidFill>
          </p:spPr>
        </p:sp>
      </p:grpSp>
      <p:grpSp>
        <p:nvGrpSpPr>
          <p:cNvPr id="56" name="Grupo 55"/>
          <p:cNvGrpSpPr/>
          <p:nvPr/>
        </p:nvGrpSpPr>
        <p:grpSpPr>
          <a:xfrm>
            <a:off x="347683" y="5995110"/>
            <a:ext cx="5582063" cy="634290"/>
            <a:chOff x="527781" y="5559133"/>
            <a:chExt cx="5624331" cy="1932612"/>
          </a:xfrm>
        </p:grpSpPr>
        <p:grpSp>
          <p:nvGrpSpPr>
            <p:cNvPr id="57" name="Grupo 56"/>
            <p:cNvGrpSpPr/>
            <p:nvPr/>
          </p:nvGrpSpPr>
          <p:grpSpPr>
            <a:xfrm>
              <a:off x="527781" y="5559133"/>
              <a:ext cx="5624331" cy="1932612"/>
              <a:chOff x="527781" y="5559133"/>
              <a:chExt cx="5624331" cy="1932612"/>
            </a:xfrm>
          </p:grpSpPr>
          <p:sp>
            <p:nvSpPr>
              <p:cNvPr id="59" name="AutoShape 15"/>
              <p:cNvSpPr/>
              <p:nvPr/>
            </p:nvSpPr>
            <p:spPr>
              <a:xfrm>
                <a:off x="527781" y="5559133"/>
                <a:ext cx="5624331" cy="1924723"/>
              </a:xfrm>
              <a:prstGeom prst="rect">
                <a:avLst/>
              </a:prstGeom>
              <a:solidFill>
                <a:srgbClr val="191919">
                  <a:alpha val="3529"/>
                </a:srgbClr>
              </a:solidFill>
            </p:spPr>
          </p:sp>
          <p:sp>
            <p:nvSpPr>
              <p:cNvPr id="60" name="AutoShape 17"/>
              <p:cNvSpPr/>
              <p:nvPr/>
            </p:nvSpPr>
            <p:spPr>
              <a:xfrm rot="-10800000">
                <a:off x="527781" y="7138019"/>
                <a:ext cx="5624331" cy="353726"/>
              </a:xfrm>
              <a:prstGeom prst="rect">
                <a:avLst/>
              </a:prstGeom>
              <a:solidFill>
                <a:srgbClr val="191919">
                  <a:alpha val="3922"/>
                </a:srgbClr>
              </a:solidFill>
            </p:spPr>
          </p:sp>
        </p:grpSp>
        <p:sp>
          <p:nvSpPr>
            <p:cNvPr id="58" name="AutoShape 18"/>
            <p:cNvSpPr/>
            <p:nvPr/>
          </p:nvSpPr>
          <p:spPr>
            <a:xfrm rot="10800000">
              <a:off x="527781" y="7138017"/>
              <a:ext cx="2145476" cy="345836"/>
            </a:xfrm>
            <a:prstGeom prst="rect">
              <a:avLst/>
            </a:prstGeom>
            <a:solidFill>
              <a:srgbClr val="86EAE9"/>
            </a:solidFill>
          </p:spPr>
        </p:sp>
      </p:grpSp>
      <p:sp>
        <p:nvSpPr>
          <p:cNvPr id="15" name="AutoShape 15"/>
          <p:cNvSpPr/>
          <p:nvPr/>
        </p:nvSpPr>
        <p:spPr>
          <a:xfrm>
            <a:off x="0" y="3559692"/>
            <a:ext cx="5910522" cy="116893"/>
          </a:xfrm>
          <a:prstGeom prst="rect">
            <a:avLst/>
          </a:prstGeom>
          <a:solidFill>
            <a:srgbClr val="01A0C4"/>
          </a:solidFill>
        </p:spPr>
      </p:sp>
      <p:sp>
        <p:nvSpPr>
          <p:cNvPr id="16" name="AutoShape 16"/>
          <p:cNvSpPr/>
          <p:nvPr/>
        </p:nvSpPr>
        <p:spPr>
          <a:xfrm>
            <a:off x="6281478" y="3559692"/>
            <a:ext cx="5910522" cy="116893"/>
          </a:xfrm>
          <a:prstGeom prst="rect">
            <a:avLst/>
          </a:prstGeom>
          <a:solidFill>
            <a:srgbClr val="13538A"/>
          </a:solidFill>
        </p:spPr>
      </p:sp>
      <p:grpSp>
        <p:nvGrpSpPr>
          <p:cNvPr id="109" name="Grupo 108"/>
          <p:cNvGrpSpPr/>
          <p:nvPr/>
        </p:nvGrpSpPr>
        <p:grpSpPr>
          <a:xfrm>
            <a:off x="2" y="2121251"/>
            <a:ext cx="12201521" cy="1226148"/>
            <a:chOff x="1028700" y="2804543"/>
            <a:chExt cx="16815222" cy="2252168"/>
          </a:xfrm>
        </p:grpSpPr>
        <p:grpSp>
          <p:nvGrpSpPr>
            <p:cNvPr id="7" name="Group 7"/>
            <p:cNvGrpSpPr/>
            <p:nvPr/>
          </p:nvGrpSpPr>
          <p:grpSpPr>
            <a:xfrm>
              <a:off x="1400435" y="3219302"/>
              <a:ext cx="3117819" cy="1549161"/>
              <a:chOff x="0" y="-19050"/>
              <a:chExt cx="5425284" cy="2065545"/>
            </a:xfrm>
          </p:grpSpPr>
          <p:sp>
            <p:nvSpPr>
              <p:cNvPr id="8" name="TextBox 8"/>
              <p:cNvSpPr txBox="1"/>
              <p:nvPr/>
            </p:nvSpPr>
            <p:spPr>
              <a:xfrm>
                <a:off x="0" y="689730"/>
                <a:ext cx="5425284" cy="1356765"/>
              </a:xfrm>
              <a:prstGeom prst="rect">
                <a:avLst/>
              </a:prstGeom>
            </p:spPr>
            <p:txBody>
              <a:bodyPr lIns="0" tIns="0" rIns="0" bIns="0" rtlCol="0" anchor="t">
                <a:spAutoFit/>
              </a:bodyPr>
              <a:lstStyle/>
              <a:p>
                <a:pPr algn="ctr"/>
                <a:r>
                  <a:rPr lang="es-ES" sz="1200" dirty="0">
                    <a:solidFill>
                      <a:srgbClr val="393939"/>
                    </a:solidFill>
                    <a:latin typeface="TT Rounds Neue Condensed"/>
                  </a:rPr>
                  <a:t>De las DRE cuentan con especialistas de tutoría designado (</a:t>
                </a:r>
                <a:r>
                  <a:rPr lang="es-ES" sz="1200" dirty="0" err="1">
                    <a:solidFill>
                      <a:srgbClr val="393939"/>
                    </a:solidFill>
                    <a:latin typeface="TT Rounds Neue Condensed"/>
                  </a:rPr>
                  <a:t>Minedu</a:t>
                </a:r>
                <a:r>
                  <a:rPr lang="es-ES" sz="1200" dirty="0">
                    <a:solidFill>
                      <a:srgbClr val="393939"/>
                    </a:solidFill>
                    <a:latin typeface="TT Rounds Neue Condensed"/>
                  </a:rPr>
                  <a:t>, 2022) </a:t>
                </a:r>
                <a:endParaRPr lang="es-PE" sz="1200" dirty="0">
                  <a:solidFill>
                    <a:srgbClr val="393939"/>
                  </a:solidFill>
                  <a:latin typeface="TT Rounds Neue Condensed"/>
                </a:endParaRPr>
              </a:p>
            </p:txBody>
          </p:sp>
          <p:sp>
            <p:nvSpPr>
              <p:cNvPr id="9" name="TextBox 9"/>
              <p:cNvSpPr txBox="1"/>
              <p:nvPr/>
            </p:nvSpPr>
            <p:spPr>
              <a:xfrm>
                <a:off x="0" y="-19050"/>
                <a:ext cx="5425284" cy="753759"/>
              </a:xfrm>
              <a:prstGeom prst="rect">
                <a:avLst/>
              </a:prstGeom>
            </p:spPr>
            <p:txBody>
              <a:bodyPr lIns="0" tIns="0" rIns="0" bIns="0" rtlCol="0" anchor="t">
                <a:spAutoFit/>
              </a:bodyPr>
              <a:lstStyle/>
              <a:p>
                <a:pPr algn="ctr">
                  <a:lnSpc>
                    <a:spcPts val="2400"/>
                  </a:lnSpc>
                </a:pPr>
                <a:r>
                  <a:rPr lang="en-US" sz="2133" spc="367" dirty="0">
                    <a:solidFill>
                      <a:srgbClr val="0070C0"/>
                    </a:solidFill>
                    <a:latin typeface="TT Rounds Neue Condensed Bold"/>
                  </a:rPr>
                  <a:t>40%</a:t>
                </a:r>
              </a:p>
            </p:txBody>
          </p:sp>
        </p:grpSp>
        <p:sp>
          <p:nvSpPr>
            <p:cNvPr id="10" name="AutoShape 10"/>
            <p:cNvSpPr/>
            <p:nvPr/>
          </p:nvSpPr>
          <p:spPr>
            <a:xfrm>
              <a:off x="5316355" y="2804544"/>
              <a:ext cx="3861291" cy="2019797"/>
            </a:xfrm>
            <a:prstGeom prst="rect">
              <a:avLst/>
            </a:prstGeom>
            <a:solidFill>
              <a:srgbClr val="191919">
                <a:alpha val="3529"/>
              </a:srgbClr>
            </a:solidFill>
          </p:spPr>
        </p:sp>
        <p:sp>
          <p:nvSpPr>
            <p:cNvPr id="11" name="AutoShape 11"/>
            <p:cNvSpPr/>
            <p:nvPr/>
          </p:nvSpPr>
          <p:spPr>
            <a:xfrm>
              <a:off x="9604011" y="2804544"/>
              <a:ext cx="3861291" cy="2019797"/>
            </a:xfrm>
            <a:prstGeom prst="rect">
              <a:avLst/>
            </a:prstGeom>
            <a:solidFill>
              <a:srgbClr val="191919">
                <a:alpha val="3529"/>
              </a:srgbClr>
            </a:solidFill>
          </p:spPr>
        </p:sp>
        <p:sp>
          <p:nvSpPr>
            <p:cNvPr id="12" name="AutoShape 12"/>
            <p:cNvSpPr/>
            <p:nvPr/>
          </p:nvSpPr>
          <p:spPr>
            <a:xfrm>
              <a:off x="1028700" y="2804544"/>
              <a:ext cx="1470184" cy="165124"/>
            </a:xfrm>
            <a:prstGeom prst="rect">
              <a:avLst/>
            </a:prstGeom>
            <a:solidFill>
              <a:srgbClr val="86EAE9"/>
            </a:solidFill>
          </p:spPr>
        </p:sp>
        <p:sp>
          <p:nvSpPr>
            <p:cNvPr id="13" name="AutoShape 13"/>
            <p:cNvSpPr/>
            <p:nvPr/>
          </p:nvSpPr>
          <p:spPr>
            <a:xfrm>
              <a:off x="5316355" y="2804543"/>
              <a:ext cx="3273290" cy="192405"/>
            </a:xfrm>
            <a:prstGeom prst="rect">
              <a:avLst/>
            </a:prstGeom>
            <a:solidFill>
              <a:srgbClr val="3EDAD8"/>
            </a:solidFill>
          </p:spPr>
        </p:sp>
        <p:sp>
          <p:nvSpPr>
            <p:cNvPr id="14" name="AutoShape 14"/>
            <p:cNvSpPr/>
            <p:nvPr/>
          </p:nvSpPr>
          <p:spPr>
            <a:xfrm>
              <a:off x="9604011" y="2804544"/>
              <a:ext cx="1539989" cy="182307"/>
            </a:xfrm>
            <a:prstGeom prst="rect">
              <a:avLst/>
            </a:prstGeom>
            <a:solidFill>
              <a:srgbClr val="37C9EF"/>
            </a:solidFill>
          </p:spPr>
        </p:sp>
        <p:grpSp>
          <p:nvGrpSpPr>
            <p:cNvPr id="23" name="Group 23"/>
            <p:cNvGrpSpPr/>
            <p:nvPr/>
          </p:nvGrpSpPr>
          <p:grpSpPr>
            <a:xfrm>
              <a:off x="5541141" y="3121641"/>
              <a:ext cx="3411715" cy="1935070"/>
              <a:chOff x="-255704" y="-19050"/>
              <a:chExt cx="5936690" cy="2580092"/>
            </a:xfrm>
          </p:grpSpPr>
          <p:sp>
            <p:nvSpPr>
              <p:cNvPr id="24" name="TextBox 24"/>
              <p:cNvSpPr txBox="1"/>
              <p:nvPr/>
            </p:nvSpPr>
            <p:spPr>
              <a:xfrm>
                <a:off x="-255704" y="752023"/>
                <a:ext cx="5936690" cy="1809019"/>
              </a:xfrm>
              <a:prstGeom prst="rect">
                <a:avLst/>
              </a:prstGeom>
            </p:spPr>
            <p:txBody>
              <a:bodyPr wrap="square" lIns="0" tIns="0" rIns="0" bIns="0" rtlCol="0" anchor="t">
                <a:spAutoFit/>
              </a:bodyPr>
              <a:lstStyle/>
              <a:p>
                <a:pPr algn="ctr"/>
                <a:r>
                  <a:rPr lang="es-ES" sz="1200">
                    <a:solidFill>
                      <a:srgbClr val="393939"/>
                    </a:solidFill>
                    <a:latin typeface="TT Rounds Neue Condensed"/>
                  </a:rPr>
                  <a:t>De tutores afirman que el Comité de Gestión del Bienestar de IE está en funcionamiento. (MINEDU-OSSE, 2021)</a:t>
                </a:r>
                <a:endParaRPr lang="en-US" sz="1200">
                  <a:solidFill>
                    <a:srgbClr val="393939"/>
                  </a:solidFill>
                  <a:latin typeface="TT Rounds Neue Condensed"/>
                </a:endParaRPr>
              </a:p>
            </p:txBody>
          </p:sp>
          <p:sp>
            <p:nvSpPr>
              <p:cNvPr id="25" name="TextBox 25"/>
              <p:cNvSpPr txBox="1"/>
              <p:nvPr/>
            </p:nvSpPr>
            <p:spPr>
              <a:xfrm>
                <a:off x="-1" y="-19050"/>
                <a:ext cx="5425284" cy="753759"/>
              </a:xfrm>
              <a:prstGeom prst="rect">
                <a:avLst/>
              </a:prstGeom>
            </p:spPr>
            <p:txBody>
              <a:bodyPr lIns="0" tIns="0" rIns="0" bIns="0" rtlCol="0" anchor="t">
                <a:spAutoFit/>
              </a:bodyPr>
              <a:lstStyle/>
              <a:p>
                <a:pPr algn="ctr">
                  <a:lnSpc>
                    <a:spcPts val="2400"/>
                  </a:lnSpc>
                </a:pPr>
                <a:r>
                  <a:rPr lang="en-US" sz="2133" spc="367">
                    <a:solidFill>
                      <a:srgbClr val="0070C0"/>
                    </a:solidFill>
                    <a:latin typeface="TT Rounds Neue Condensed Bold"/>
                  </a:rPr>
                  <a:t>88%</a:t>
                </a:r>
              </a:p>
            </p:txBody>
          </p:sp>
        </p:grpSp>
        <p:grpSp>
          <p:nvGrpSpPr>
            <p:cNvPr id="26" name="Group 26"/>
            <p:cNvGrpSpPr/>
            <p:nvPr/>
          </p:nvGrpSpPr>
          <p:grpSpPr>
            <a:xfrm>
              <a:off x="9755672" y="3107170"/>
              <a:ext cx="3612920" cy="1911039"/>
              <a:chOff x="-450675" y="-19050"/>
              <a:chExt cx="6286805" cy="2548051"/>
            </a:xfrm>
          </p:grpSpPr>
          <p:sp>
            <p:nvSpPr>
              <p:cNvPr id="27" name="TextBox 27"/>
              <p:cNvSpPr txBox="1"/>
              <p:nvPr/>
            </p:nvSpPr>
            <p:spPr>
              <a:xfrm>
                <a:off x="-450675" y="719981"/>
                <a:ext cx="6286805" cy="1809020"/>
              </a:xfrm>
              <a:prstGeom prst="rect">
                <a:avLst/>
              </a:prstGeom>
            </p:spPr>
            <p:txBody>
              <a:bodyPr wrap="square" lIns="0" tIns="0" rIns="0" bIns="0" rtlCol="0" anchor="t">
                <a:spAutoFit/>
              </a:bodyPr>
              <a:lstStyle/>
              <a:p>
                <a:pPr algn="ctr"/>
                <a:r>
                  <a:rPr lang="es-ES" sz="1200">
                    <a:solidFill>
                      <a:srgbClr val="393939"/>
                    </a:solidFill>
                    <a:latin typeface="TT Rounds Neue Condensed"/>
                  </a:rPr>
                  <a:t>De directores señala la necesidad conocer sobre el funcionamiento del Comité de bienestar. (MINEDU-OSSE, 2021)</a:t>
                </a:r>
                <a:endParaRPr lang="en-US" sz="1200">
                  <a:solidFill>
                    <a:srgbClr val="393939"/>
                  </a:solidFill>
                  <a:latin typeface="TT Rounds Neue Condensed"/>
                </a:endParaRPr>
              </a:p>
            </p:txBody>
          </p:sp>
          <p:sp>
            <p:nvSpPr>
              <p:cNvPr id="28" name="TextBox 28"/>
              <p:cNvSpPr txBox="1"/>
              <p:nvPr/>
            </p:nvSpPr>
            <p:spPr>
              <a:xfrm>
                <a:off x="0" y="-19050"/>
                <a:ext cx="5425285" cy="753759"/>
              </a:xfrm>
              <a:prstGeom prst="rect">
                <a:avLst/>
              </a:prstGeom>
            </p:spPr>
            <p:txBody>
              <a:bodyPr lIns="0" tIns="0" rIns="0" bIns="0" rtlCol="0" anchor="t">
                <a:spAutoFit/>
              </a:bodyPr>
              <a:lstStyle/>
              <a:p>
                <a:pPr algn="ctr">
                  <a:lnSpc>
                    <a:spcPts val="2400"/>
                  </a:lnSpc>
                </a:pPr>
                <a:r>
                  <a:rPr lang="en-US" sz="2133" spc="367">
                    <a:solidFill>
                      <a:srgbClr val="0070C0"/>
                    </a:solidFill>
                    <a:latin typeface="TT Rounds Neue Condensed Bold"/>
                  </a:rPr>
                  <a:t>41%</a:t>
                </a:r>
              </a:p>
            </p:txBody>
          </p:sp>
        </p:grpSp>
        <p:sp>
          <p:nvSpPr>
            <p:cNvPr id="32" name="AutoShape 11"/>
            <p:cNvSpPr/>
            <p:nvPr/>
          </p:nvSpPr>
          <p:spPr>
            <a:xfrm>
              <a:off x="13982631" y="2804544"/>
              <a:ext cx="3861291" cy="2019797"/>
            </a:xfrm>
            <a:prstGeom prst="rect">
              <a:avLst/>
            </a:prstGeom>
            <a:solidFill>
              <a:srgbClr val="191919">
                <a:alpha val="3529"/>
              </a:srgbClr>
            </a:solidFill>
          </p:spPr>
        </p:sp>
        <p:sp>
          <p:nvSpPr>
            <p:cNvPr id="33" name="AutoShape 14"/>
            <p:cNvSpPr/>
            <p:nvPr/>
          </p:nvSpPr>
          <p:spPr>
            <a:xfrm>
              <a:off x="13969509" y="2804544"/>
              <a:ext cx="1270968" cy="149812"/>
            </a:xfrm>
            <a:prstGeom prst="rect">
              <a:avLst/>
            </a:prstGeom>
            <a:solidFill>
              <a:srgbClr val="00B0F0"/>
            </a:solidFill>
          </p:spPr>
        </p:sp>
        <p:sp>
          <p:nvSpPr>
            <p:cNvPr id="34" name="TextBox 27"/>
            <p:cNvSpPr txBox="1"/>
            <p:nvPr/>
          </p:nvSpPr>
          <p:spPr>
            <a:xfrm>
              <a:off x="14341245" y="3675077"/>
              <a:ext cx="3117819" cy="1017574"/>
            </a:xfrm>
            <a:prstGeom prst="rect">
              <a:avLst/>
            </a:prstGeom>
          </p:spPr>
          <p:txBody>
            <a:bodyPr lIns="0" tIns="0" rIns="0" bIns="0" rtlCol="0" anchor="t">
              <a:spAutoFit/>
            </a:bodyPr>
            <a:lstStyle/>
            <a:p>
              <a:pPr algn="ctr"/>
              <a:r>
                <a:rPr lang="es-ES" sz="1200">
                  <a:solidFill>
                    <a:srgbClr val="393939"/>
                  </a:solidFill>
                  <a:latin typeface="TT Rounds Neue Condensed"/>
                </a:rPr>
                <a:t>De tutores recibe acompañamiento del coordinador de TOE (MINEDU-OSSE, 2021)</a:t>
              </a:r>
              <a:endParaRPr lang="en-US" sz="1200">
                <a:solidFill>
                  <a:srgbClr val="393939"/>
                </a:solidFill>
                <a:latin typeface="TT Rounds Neue Condensed"/>
              </a:endParaRPr>
            </a:p>
          </p:txBody>
        </p:sp>
        <p:sp>
          <p:nvSpPr>
            <p:cNvPr id="35" name="TextBox 28"/>
            <p:cNvSpPr txBox="1"/>
            <p:nvPr/>
          </p:nvSpPr>
          <p:spPr>
            <a:xfrm>
              <a:off x="14341245" y="3143490"/>
              <a:ext cx="3117819" cy="565320"/>
            </a:xfrm>
            <a:prstGeom prst="rect">
              <a:avLst/>
            </a:prstGeom>
          </p:spPr>
          <p:txBody>
            <a:bodyPr lIns="0" tIns="0" rIns="0" bIns="0" rtlCol="0" anchor="t">
              <a:spAutoFit/>
            </a:bodyPr>
            <a:lstStyle/>
            <a:p>
              <a:pPr algn="ctr">
                <a:lnSpc>
                  <a:spcPts val="2400"/>
                </a:lnSpc>
              </a:pPr>
              <a:r>
                <a:rPr lang="en-US" sz="2133" spc="367">
                  <a:solidFill>
                    <a:srgbClr val="0070C0"/>
                  </a:solidFill>
                  <a:latin typeface="TT Rounds Neue Condensed Bold"/>
                </a:rPr>
                <a:t>35%</a:t>
              </a:r>
            </a:p>
          </p:txBody>
        </p:sp>
      </p:grpSp>
      <p:sp>
        <p:nvSpPr>
          <p:cNvPr id="43" name="Rectángulo 42"/>
          <p:cNvSpPr/>
          <p:nvPr/>
        </p:nvSpPr>
        <p:spPr>
          <a:xfrm>
            <a:off x="163654" y="4321301"/>
            <a:ext cx="5367880" cy="420564"/>
          </a:xfrm>
          <a:prstGeom prst="rect">
            <a:avLst/>
          </a:prstGeom>
        </p:spPr>
        <p:txBody>
          <a:bodyPr wrap="none">
            <a:spAutoFit/>
          </a:bodyPr>
          <a:lstStyle/>
          <a:p>
            <a:pPr algn="just"/>
            <a:r>
              <a:rPr lang="es-ES" sz="2133" spc="367">
                <a:solidFill>
                  <a:srgbClr val="0070C0"/>
                </a:solidFill>
                <a:latin typeface="TT Rounds Neue Condensed Bold"/>
              </a:rPr>
              <a:t>19% </a:t>
            </a:r>
            <a:r>
              <a:rPr lang="es-ES" sz="1200">
                <a:solidFill>
                  <a:srgbClr val="393939"/>
                </a:solidFill>
                <a:latin typeface="TT Rounds Neue Condensed"/>
              </a:rPr>
              <a:t>De tutores planifica proyectos de tutoría (MINEDU-OSSE, 2021)</a:t>
            </a:r>
            <a:endParaRPr lang="es-PE" sz="1200">
              <a:solidFill>
                <a:srgbClr val="393939"/>
              </a:solidFill>
              <a:latin typeface="TT Rounds Neue Condensed"/>
            </a:endParaRPr>
          </a:p>
        </p:txBody>
      </p:sp>
      <p:sp>
        <p:nvSpPr>
          <p:cNvPr id="44" name="Rectángulo 43"/>
          <p:cNvSpPr/>
          <p:nvPr/>
        </p:nvSpPr>
        <p:spPr>
          <a:xfrm>
            <a:off x="425277" y="6098027"/>
            <a:ext cx="1143231" cy="420564"/>
          </a:xfrm>
          <a:prstGeom prst="rect">
            <a:avLst/>
          </a:prstGeom>
        </p:spPr>
        <p:txBody>
          <a:bodyPr wrap="square">
            <a:spAutoFit/>
          </a:bodyPr>
          <a:lstStyle/>
          <a:p>
            <a:pPr algn="just"/>
            <a:r>
              <a:rPr lang="es-ES" sz="2133" spc="367">
                <a:solidFill>
                  <a:srgbClr val="0070C0"/>
                </a:solidFill>
                <a:latin typeface="TT Rounds Neue Condensed Bold"/>
              </a:rPr>
              <a:t>44% </a:t>
            </a:r>
            <a:endParaRPr lang="es-PE" sz="1200">
              <a:solidFill>
                <a:srgbClr val="393939"/>
              </a:solidFill>
              <a:latin typeface="TT Rounds Neue Condensed"/>
            </a:endParaRPr>
          </a:p>
        </p:txBody>
      </p:sp>
      <p:sp>
        <p:nvSpPr>
          <p:cNvPr id="45" name="Rectángulo 44"/>
          <p:cNvSpPr/>
          <p:nvPr/>
        </p:nvSpPr>
        <p:spPr>
          <a:xfrm>
            <a:off x="144747" y="3664470"/>
            <a:ext cx="2669320" cy="420564"/>
          </a:xfrm>
          <a:prstGeom prst="rect">
            <a:avLst/>
          </a:prstGeom>
        </p:spPr>
        <p:txBody>
          <a:bodyPr wrap="none">
            <a:spAutoFit/>
          </a:bodyPr>
          <a:lstStyle/>
          <a:p>
            <a:pPr algn="just"/>
            <a:r>
              <a:rPr lang="es-ES" sz="2133" spc="367">
                <a:solidFill>
                  <a:srgbClr val="0070C0"/>
                </a:solidFill>
                <a:latin typeface="TT Rounds Neue Condensed Bold"/>
              </a:rPr>
              <a:t>A nivel de aula</a:t>
            </a:r>
            <a:endParaRPr lang="es-PE" sz="1200">
              <a:solidFill>
                <a:srgbClr val="393939"/>
              </a:solidFill>
              <a:latin typeface="TT Rounds Neue Condensed"/>
            </a:endParaRPr>
          </a:p>
        </p:txBody>
      </p:sp>
      <p:grpSp>
        <p:nvGrpSpPr>
          <p:cNvPr id="51" name="Grupo 50"/>
          <p:cNvGrpSpPr/>
          <p:nvPr/>
        </p:nvGrpSpPr>
        <p:grpSpPr>
          <a:xfrm>
            <a:off x="347683" y="5125896"/>
            <a:ext cx="5562839" cy="641845"/>
            <a:chOff x="527780" y="5559133"/>
            <a:chExt cx="5624332" cy="1955630"/>
          </a:xfrm>
        </p:grpSpPr>
        <p:grpSp>
          <p:nvGrpSpPr>
            <p:cNvPr id="52" name="Grupo 51"/>
            <p:cNvGrpSpPr/>
            <p:nvPr/>
          </p:nvGrpSpPr>
          <p:grpSpPr>
            <a:xfrm>
              <a:off x="527781" y="5559133"/>
              <a:ext cx="5624331" cy="1932612"/>
              <a:chOff x="527781" y="5559133"/>
              <a:chExt cx="5624331" cy="1932612"/>
            </a:xfrm>
          </p:grpSpPr>
          <p:sp>
            <p:nvSpPr>
              <p:cNvPr id="54" name="AutoShape 15"/>
              <p:cNvSpPr/>
              <p:nvPr/>
            </p:nvSpPr>
            <p:spPr>
              <a:xfrm>
                <a:off x="527781" y="5559133"/>
                <a:ext cx="5624331" cy="1924723"/>
              </a:xfrm>
              <a:prstGeom prst="rect">
                <a:avLst/>
              </a:prstGeom>
              <a:solidFill>
                <a:srgbClr val="191919">
                  <a:alpha val="3529"/>
                </a:srgbClr>
              </a:solidFill>
            </p:spPr>
          </p:sp>
          <p:sp>
            <p:nvSpPr>
              <p:cNvPr id="55" name="AutoShape 17"/>
              <p:cNvSpPr/>
              <p:nvPr/>
            </p:nvSpPr>
            <p:spPr>
              <a:xfrm rot="-10800000">
                <a:off x="527781" y="7138019"/>
                <a:ext cx="5624331" cy="353726"/>
              </a:xfrm>
              <a:prstGeom prst="rect">
                <a:avLst/>
              </a:prstGeom>
              <a:solidFill>
                <a:srgbClr val="191919">
                  <a:alpha val="3922"/>
                </a:srgbClr>
              </a:solidFill>
            </p:spPr>
          </p:sp>
        </p:grpSp>
        <p:sp>
          <p:nvSpPr>
            <p:cNvPr id="53" name="AutoShape 18"/>
            <p:cNvSpPr/>
            <p:nvPr/>
          </p:nvSpPr>
          <p:spPr>
            <a:xfrm rot="10800000">
              <a:off x="527780" y="7138017"/>
              <a:ext cx="3038336" cy="376746"/>
            </a:xfrm>
            <a:prstGeom prst="rect">
              <a:avLst/>
            </a:prstGeom>
            <a:solidFill>
              <a:srgbClr val="86EAE9"/>
            </a:solidFill>
          </p:spPr>
        </p:sp>
      </p:grpSp>
      <p:sp>
        <p:nvSpPr>
          <p:cNvPr id="61" name="Rectángulo 60"/>
          <p:cNvSpPr/>
          <p:nvPr/>
        </p:nvSpPr>
        <p:spPr>
          <a:xfrm>
            <a:off x="1284909" y="6070340"/>
            <a:ext cx="4644837" cy="646331"/>
          </a:xfrm>
          <a:prstGeom prst="rect">
            <a:avLst/>
          </a:prstGeom>
        </p:spPr>
        <p:txBody>
          <a:bodyPr wrap="square">
            <a:spAutoFit/>
          </a:bodyPr>
          <a:lstStyle/>
          <a:p>
            <a:pPr algn="just"/>
            <a:r>
              <a:rPr lang="es-ES" sz="1200">
                <a:solidFill>
                  <a:srgbClr val="393939"/>
                </a:solidFill>
                <a:latin typeface="TT Rounds Neue Condensed"/>
              </a:rPr>
              <a:t>De tutores señala que más de la mitad de los estudiantes a su cargo recibieron un espacio de tutoría individual (MINEDU-OSSE, 2021)</a:t>
            </a:r>
            <a:endParaRPr lang="es-PE" sz="1200">
              <a:solidFill>
                <a:srgbClr val="393939"/>
              </a:solidFill>
              <a:latin typeface="TT Rounds Neue Condensed"/>
            </a:endParaRPr>
          </a:p>
        </p:txBody>
      </p:sp>
      <p:sp>
        <p:nvSpPr>
          <p:cNvPr id="42" name="Rectángulo 41"/>
          <p:cNvSpPr/>
          <p:nvPr/>
        </p:nvSpPr>
        <p:spPr>
          <a:xfrm>
            <a:off x="1294996" y="5318635"/>
            <a:ext cx="6096000" cy="276999"/>
          </a:xfrm>
          <a:prstGeom prst="rect">
            <a:avLst/>
          </a:prstGeom>
        </p:spPr>
        <p:txBody>
          <a:bodyPr>
            <a:spAutoFit/>
          </a:bodyPr>
          <a:lstStyle/>
          <a:p>
            <a:pPr algn="just"/>
            <a:r>
              <a:rPr lang="es-ES" sz="1200">
                <a:solidFill>
                  <a:srgbClr val="393939"/>
                </a:solidFill>
                <a:latin typeface="TT Rounds Neue Condensed"/>
              </a:rPr>
              <a:t>De tutores planifica talleres de tutoría (MINEDU-OSSE, 2021)</a:t>
            </a:r>
            <a:endParaRPr lang="es-PE" sz="1200">
              <a:solidFill>
                <a:srgbClr val="393939"/>
              </a:solidFill>
              <a:latin typeface="TT Rounds Neue Condensed"/>
            </a:endParaRPr>
          </a:p>
        </p:txBody>
      </p:sp>
      <p:sp>
        <p:nvSpPr>
          <p:cNvPr id="62" name="Rectángulo 61"/>
          <p:cNvSpPr/>
          <p:nvPr/>
        </p:nvSpPr>
        <p:spPr>
          <a:xfrm>
            <a:off x="425278" y="5248743"/>
            <a:ext cx="996491" cy="420564"/>
          </a:xfrm>
          <a:prstGeom prst="rect">
            <a:avLst/>
          </a:prstGeom>
        </p:spPr>
        <p:txBody>
          <a:bodyPr wrap="none">
            <a:spAutoFit/>
          </a:bodyPr>
          <a:lstStyle/>
          <a:p>
            <a:r>
              <a:rPr lang="es-ES" sz="2133" spc="367">
                <a:solidFill>
                  <a:srgbClr val="0070C0"/>
                </a:solidFill>
                <a:latin typeface="TT Rounds Neue Condensed Bold"/>
              </a:rPr>
              <a:t>60% </a:t>
            </a:r>
            <a:endParaRPr lang="es-PE" sz="2133" spc="367">
              <a:solidFill>
                <a:srgbClr val="0070C0"/>
              </a:solidFill>
              <a:latin typeface="TT Rounds Neue Condensed Bold"/>
            </a:endParaRPr>
          </a:p>
        </p:txBody>
      </p:sp>
      <p:grpSp>
        <p:nvGrpSpPr>
          <p:cNvPr id="92" name="Grupo 91"/>
          <p:cNvGrpSpPr/>
          <p:nvPr/>
        </p:nvGrpSpPr>
        <p:grpSpPr>
          <a:xfrm>
            <a:off x="6402673" y="5477664"/>
            <a:ext cx="5582063" cy="634290"/>
            <a:chOff x="527780" y="5559133"/>
            <a:chExt cx="5624332" cy="1932612"/>
          </a:xfrm>
        </p:grpSpPr>
        <p:grpSp>
          <p:nvGrpSpPr>
            <p:cNvPr id="93" name="Grupo 92"/>
            <p:cNvGrpSpPr/>
            <p:nvPr/>
          </p:nvGrpSpPr>
          <p:grpSpPr>
            <a:xfrm>
              <a:off x="527781" y="5559133"/>
              <a:ext cx="5624331" cy="1932612"/>
              <a:chOff x="527781" y="5559133"/>
              <a:chExt cx="5624331" cy="1932612"/>
            </a:xfrm>
          </p:grpSpPr>
          <p:sp>
            <p:nvSpPr>
              <p:cNvPr id="95" name="AutoShape 15"/>
              <p:cNvSpPr/>
              <p:nvPr/>
            </p:nvSpPr>
            <p:spPr>
              <a:xfrm>
                <a:off x="527781" y="5559133"/>
                <a:ext cx="5624331" cy="1924723"/>
              </a:xfrm>
              <a:prstGeom prst="rect">
                <a:avLst/>
              </a:prstGeom>
              <a:solidFill>
                <a:srgbClr val="191919">
                  <a:alpha val="3529"/>
                </a:srgbClr>
              </a:solidFill>
            </p:spPr>
          </p:sp>
          <p:sp>
            <p:nvSpPr>
              <p:cNvPr id="96" name="AutoShape 17"/>
              <p:cNvSpPr/>
              <p:nvPr/>
            </p:nvSpPr>
            <p:spPr>
              <a:xfrm rot="-10800000">
                <a:off x="527781" y="7138019"/>
                <a:ext cx="5624331" cy="353726"/>
              </a:xfrm>
              <a:prstGeom prst="rect">
                <a:avLst/>
              </a:prstGeom>
              <a:solidFill>
                <a:srgbClr val="191919">
                  <a:alpha val="3922"/>
                </a:srgbClr>
              </a:solidFill>
            </p:spPr>
          </p:sp>
        </p:grpSp>
        <p:sp>
          <p:nvSpPr>
            <p:cNvPr id="94" name="AutoShape 18"/>
            <p:cNvSpPr/>
            <p:nvPr/>
          </p:nvSpPr>
          <p:spPr>
            <a:xfrm rot="10800000">
              <a:off x="527780" y="7138017"/>
              <a:ext cx="3888146" cy="311295"/>
            </a:xfrm>
            <a:prstGeom prst="rect">
              <a:avLst/>
            </a:prstGeom>
            <a:solidFill>
              <a:srgbClr val="86EAE9"/>
            </a:solidFill>
          </p:spPr>
        </p:sp>
      </p:grpSp>
      <p:sp>
        <p:nvSpPr>
          <p:cNvPr id="97" name="Rectángulo 96"/>
          <p:cNvSpPr/>
          <p:nvPr/>
        </p:nvSpPr>
        <p:spPr>
          <a:xfrm>
            <a:off x="6480269" y="5580580"/>
            <a:ext cx="1143231" cy="420564"/>
          </a:xfrm>
          <a:prstGeom prst="rect">
            <a:avLst/>
          </a:prstGeom>
        </p:spPr>
        <p:txBody>
          <a:bodyPr wrap="square">
            <a:spAutoFit/>
          </a:bodyPr>
          <a:lstStyle/>
          <a:p>
            <a:pPr algn="just"/>
            <a:r>
              <a:rPr lang="es-ES" sz="2133" spc="367">
                <a:solidFill>
                  <a:srgbClr val="0070C0"/>
                </a:solidFill>
                <a:latin typeface="TT Rounds Neue Condensed Bold"/>
              </a:rPr>
              <a:t>65% </a:t>
            </a:r>
            <a:endParaRPr lang="es-PE" sz="1200">
              <a:solidFill>
                <a:srgbClr val="393939"/>
              </a:solidFill>
              <a:latin typeface="TT Rounds Neue Condensed"/>
            </a:endParaRPr>
          </a:p>
        </p:txBody>
      </p:sp>
      <p:grpSp>
        <p:nvGrpSpPr>
          <p:cNvPr id="98" name="Grupo 97"/>
          <p:cNvGrpSpPr/>
          <p:nvPr/>
        </p:nvGrpSpPr>
        <p:grpSpPr>
          <a:xfrm>
            <a:off x="6402672" y="4608449"/>
            <a:ext cx="5562840" cy="639788"/>
            <a:chOff x="527779" y="5559133"/>
            <a:chExt cx="5624333" cy="1949363"/>
          </a:xfrm>
        </p:grpSpPr>
        <p:grpSp>
          <p:nvGrpSpPr>
            <p:cNvPr id="99" name="Grupo 98"/>
            <p:cNvGrpSpPr/>
            <p:nvPr/>
          </p:nvGrpSpPr>
          <p:grpSpPr>
            <a:xfrm>
              <a:off x="527781" y="5559133"/>
              <a:ext cx="5624331" cy="1932612"/>
              <a:chOff x="527781" y="5559133"/>
              <a:chExt cx="5624331" cy="1932612"/>
            </a:xfrm>
          </p:grpSpPr>
          <p:sp>
            <p:nvSpPr>
              <p:cNvPr id="101" name="AutoShape 15"/>
              <p:cNvSpPr/>
              <p:nvPr/>
            </p:nvSpPr>
            <p:spPr>
              <a:xfrm>
                <a:off x="527781" y="5559133"/>
                <a:ext cx="5624331" cy="1924723"/>
              </a:xfrm>
              <a:prstGeom prst="rect">
                <a:avLst/>
              </a:prstGeom>
              <a:solidFill>
                <a:srgbClr val="191919">
                  <a:alpha val="3529"/>
                </a:srgbClr>
              </a:solidFill>
            </p:spPr>
          </p:sp>
          <p:sp>
            <p:nvSpPr>
              <p:cNvPr id="102" name="AutoShape 17"/>
              <p:cNvSpPr/>
              <p:nvPr/>
            </p:nvSpPr>
            <p:spPr>
              <a:xfrm rot="-10800000">
                <a:off x="527781" y="7138019"/>
                <a:ext cx="5624331" cy="353726"/>
              </a:xfrm>
              <a:prstGeom prst="rect">
                <a:avLst/>
              </a:prstGeom>
              <a:solidFill>
                <a:srgbClr val="191919">
                  <a:alpha val="3922"/>
                </a:srgbClr>
              </a:solidFill>
            </p:spPr>
          </p:sp>
        </p:grpSp>
        <p:sp>
          <p:nvSpPr>
            <p:cNvPr id="100" name="AutoShape 18"/>
            <p:cNvSpPr/>
            <p:nvPr/>
          </p:nvSpPr>
          <p:spPr>
            <a:xfrm rot="10800000">
              <a:off x="527779" y="7138017"/>
              <a:ext cx="5134261" cy="370479"/>
            </a:xfrm>
            <a:prstGeom prst="rect">
              <a:avLst/>
            </a:prstGeom>
            <a:solidFill>
              <a:srgbClr val="86EAE9"/>
            </a:solidFill>
          </p:spPr>
        </p:sp>
      </p:grpSp>
      <p:sp>
        <p:nvSpPr>
          <p:cNvPr id="103" name="Rectángulo 102"/>
          <p:cNvSpPr/>
          <p:nvPr/>
        </p:nvSpPr>
        <p:spPr>
          <a:xfrm>
            <a:off x="7339900" y="5552893"/>
            <a:ext cx="4644837" cy="487569"/>
          </a:xfrm>
          <a:prstGeom prst="rect">
            <a:avLst/>
          </a:prstGeom>
        </p:spPr>
        <p:txBody>
          <a:bodyPr wrap="square">
            <a:spAutoFit/>
          </a:bodyPr>
          <a:lstStyle/>
          <a:p>
            <a:pPr algn="just">
              <a:lnSpc>
                <a:spcPct val="107000"/>
              </a:lnSpc>
            </a:pPr>
            <a:r>
              <a:rPr lang="es-ES" sz="1200">
                <a:solidFill>
                  <a:srgbClr val="393939"/>
                </a:solidFill>
                <a:latin typeface="TT Rounds Neue Condensed"/>
              </a:rPr>
              <a:t>De señala que un tema importante es sobre la elaboración de planes tutoriales de aula (MINEDU-OSSE, 2021)</a:t>
            </a:r>
            <a:endParaRPr lang="es-PE" sz="1200">
              <a:solidFill>
                <a:srgbClr val="393939"/>
              </a:solidFill>
              <a:latin typeface="TT Rounds Neue Condensed"/>
            </a:endParaRPr>
          </a:p>
        </p:txBody>
      </p:sp>
      <p:sp>
        <p:nvSpPr>
          <p:cNvPr id="104" name="Rectángulo 103"/>
          <p:cNvSpPr/>
          <p:nvPr/>
        </p:nvSpPr>
        <p:spPr>
          <a:xfrm>
            <a:off x="7349988" y="4661916"/>
            <a:ext cx="4435613" cy="461665"/>
          </a:xfrm>
          <a:prstGeom prst="rect">
            <a:avLst/>
          </a:prstGeom>
        </p:spPr>
        <p:txBody>
          <a:bodyPr wrap="square">
            <a:spAutoFit/>
          </a:bodyPr>
          <a:lstStyle/>
          <a:p>
            <a:pPr algn="just"/>
            <a:r>
              <a:rPr lang="es-ES" sz="1200">
                <a:solidFill>
                  <a:srgbClr val="393939"/>
                </a:solidFill>
                <a:latin typeface="TT Rounds Neue Condensed"/>
              </a:rPr>
              <a:t>De tutores </a:t>
            </a:r>
            <a:r>
              <a:rPr lang="es-ES" sz="1200">
                <a:latin typeface="Calibri" panose="020F0502020204030204" pitchFamily="34" charset="0"/>
                <a:ea typeface="Calibri" panose="020F0502020204030204" pitchFamily="34" charset="0"/>
                <a:cs typeface="Calibri" panose="020F0502020204030204" pitchFamily="34" charset="0"/>
              </a:rPr>
              <a:t>señala que requieren asistencia técnica para mejorar su desempeño. </a:t>
            </a:r>
            <a:r>
              <a:rPr lang="es-ES" sz="1200">
                <a:solidFill>
                  <a:srgbClr val="393939"/>
                </a:solidFill>
                <a:latin typeface="TT Rounds Neue Condensed"/>
              </a:rPr>
              <a:t>(MINEDU-OSSE, 2021)</a:t>
            </a:r>
            <a:endParaRPr lang="es-PE" sz="1200">
              <a:solidFill>
                <a:srgbClr val="393939"/>
              </a:solidFill>
              <a:latin typeface="TT Rounds Neue Condensed"/>
            </a:endParaRPr>
          </a:p>
        </p:txBody>
      </p:sp>
      <p:sp>
        <p:nvSpPr>
          <p:cNvPr id="105" name="Rectángulo 104"/>
          <p:cNvSpPr/>
          <p:nvPr/>
        </p:nvSpPr>
        <p:spPr>
          <a:xfrm>
            <a:off x="6480269" y="4731296"/>
            <a:ext cx="996491" cy="420564"/>
          </a:xfrm>
          <a:prstGeom prst="rect">
            <a:avLst/>
          </a:prstGeom>
        </p:spPr>
        <p:txBody>
          <a:bodyPr wrap="none">
            <a:spAutoFit/>
          </a:bodyPr>
          <a:lstStyle/>
          <a:p>
            <a:r>
              <a:rPr lang="es-ES" sz="2133" spc="367">
                <a:solidFill>
                  <a:srgbClr val="0070C0"/>
                </a:solidFill>
                <a:latin typeface="TT Rounds Neue Condensed Bold"/>
              </a:rPr>
              <a:t>89% </a:t>
            </a:r>
            <a:endParaRPr lang="es-PE" sz="2133" spc="367">
              <a:solidFill>
                <a:srgbClr val="0070C0"/>
              </a:solidFill>
              <a:latin typeface="TT Rounds Neue Condensed Bold"/>
            </a:endParaRPr>
          </a:p>
        </p:txBody>
      </p:sp>
      <p:sp>
        <p:nvSpPr>
          <p:cNvPr id="106" name="Rectángulo 105"/>
          <p:cNvSpPr/>
          <p:nvPr/>
        </p:nvSpPr>
        <p:spPr>
          <a:xfrm>
            <a:off x="6034538" y="3720953"/>
            <a:ext cx="6101735" cy="420564"/>
          </a:xfrm>
          <a:prstGeom prst="rect">
            <a:avLst/>
          </a:prstGeom>
        </p:spPr>
        <p:txBody>
          <a:bodyPr wrap="none">
            <a:spAutoFit/>
          </a:bodyPr>
          <a:lstStyle/>
          <a:p>
            <a:pPr algn="just"/>
            <a:r>
              <a:rPr lang="es-ES" sz="2133" spc="367">
                <a:solidFill>
                  <a:srgbClr val="0070C0"/>
                </a:solidFill>
                <a:latin typeface="TT Rounds Neue Condensed Bold"/>
              </a:rPr>
              <a:t>Sobre la necesidad de capacitación</a:t>
            </a:r>
            <a:endParaRPr lang="es-PE" sz="1200">
              <a:solidFill>
                <a:srgbClr val="393939"/>
              </a:solidFill>
              <a:latin typeface="TT Rounds Neue Condensed"/>
            </a:endParaRPr>
          </a:p>
        </p:txBody>
      </p:sp>
      <p:grpSp>
        <p:nvGrpSpPr>
          <p:cNvPr id="110" name="Grupo 109"/>
          <p:cNvGrpSpPr/>
          <p:nvPr/>
        </p:nvGrpSpPr>
        <p:grpSpPr>
          <a:xfrm>
            <a:off x="260312" y="129089"/>
            <a:ext cx="11728489" cy="612975"/>
            <a:chOff x="5883385" y="8263365"/>
            <a:chExt cx="19145423" cy="983798"/>
          </a:xfrm>
        </p:grpSpPr>
        <p:pic>
          <p:nvPicPr>
            <p:cNvPr id="111" name="Picture 2" descr="Archivo:Logo del Ministerio de Educación del Perú - MINEDU.png - Wikipedia,  la enciclopedia libr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83385" y="8395264"/>
              <a:ext cx="3311758" cy="720000"/>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4" descr="Uso del Logo &amp;quot;Con Punche Perú&amp;quot; - Informes y publicaciones -  Hospital Nacional Hipólito Unanue - Plataforma del Estado Peruan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97143" y="8263365"/>
              <a:ext cx="1631665" cy="983798"/>
            </a:xfrm>
            <a:prstGeom prst="rect">
              <a:avLst/>
            </a:prstGeom>
            <a:noFill/>
            <a:extLst>
              <a:ext uri="{909E8E84-426E-40DD-AFC4-6F175D3DCCD1}">
                <a14:hiddenFill xmlns:a14="http://schemas.microsoft.com/office/drawing/2010/main">
                  <a:solidFill>
                    <a:srgbClr val="FFFFFF"/>
                  </a:solidFill>
                </a14:hiddenFill>
              </a:ext>
            </a:extLst>
          </p:spPr>
        </p:pic>
      </p:grpSp>
      <p:sp>
        <p:nvSpPr>
          <p:cNvPr id="65" name="AutoShape 17"/>
          <p:cNvSpPr/>
          <p:nvPr/>
        </p:nvSpPr>
        <p:spPr>
          <a:xfrm rot="10800000">
            <a:off x="1066800" y="2122724"/>
            <a:ext cx="1755494" cy="85259"/>
          </a:xfrm>
          <a:prstGeom prst="rect">
            <a:avLst/>
          </a:prstGeom>
          <a:solidFill>
            <a:srgbClr val="191919">
              <a:alpha val="3922"/>
            </a:srgbClr>
          </a:solidFill>
        </p:spPr>
      </p:sp>
      <p:sp>
        <p:nvSpPr>
          <p:cNvPr id="66" name="AutoShape 17"/>
          <p:cNvSpPr/>
          <p:nvPr/>
        </p:nvSpPr>
        <p:spPr>
          <a:xfrm rot="10800000">
            <a:off x="5401183" y="2154762"/>
            <a:ext cx="509339" cy="71909"/>
          </a:xfrm>
          <a:prstGeom prst="rect">
            <a:avLst/>
          </a:prstGeom>
          <a:solidFill>
            <a:srgbClr val="191919">
              <a:alpha val="3922"/>
            </a:srgbClr>
          </a:solidFill>
        </p:spPr>
      </p:sp>
      <p:sp>
        <p:nvSpPr>
          <p:cNvPr id="67" name="AutoShape 17"/>
          <p:cNvSpPr/>
          <p:nvPr/>
        </p:nvSpPr>
        <p:spPr>
          <a:xfrm rot="10800000">
            <a:off x="7329911" y="2131133"/>
            <a:ext cx="1694381" cy="76851"/>
          </a:xfrm>
          <a:prstGeom prst="rect">
            <a:avLst/>
          </a:prstGeom>
          <a:solidFill>
            <a:srgbClr val="191919">
              <a:alpha val="3922"/>
            </a:srgbClr>
          </a:solidFill>
        </p:spPr>
      </p:sp>
      <p:sp>
        <p:nvSpPr>
          <p:cNvPr id="68" name="AutoShape 17"/>
          <p:cNvSpPr/>
          <p:nvPr/>
        </p:nvSpPr>
        <p:spPr>
          <a:xfrm rot="10800000" flipV="1">
            <a:off x="10312402" y="2112390"/>
            <a:ext cx="1879598" cy="97676"/>
          </a:xfrm>
          <a:prstGeom prst="rect">
            <a:avLst/>
          </a:prstGeom>
          <a:solidFill>
            <a:srgbClr val="191919">
              <a:alpha val="3922"/>
            </a:srgbClr>
          </a:solidFill>
        </p:spPr>
      </p:sp>
      <p:sp>
        <p:nvSpPr>
          <p:cNvPr id="70" name="Título 1">
            <a:extLst>
              <a:ext uri="{FF2B5EF4-FFF2-40B4-BE49-F238E27FC236}">
                <a16:creationId xmlns:a16="http://schemas.microsoft.com/office/drawing/2014/main" id="{3BE35040-3ACF-ED2D-1579-A7E41597D7A8}"/>
              </a:ext>
            </a:extLst>
          </p:cNvPr>
          <p:cNvSpPr txBox="1">
            <a:spLocks/>
          </p:cNvSpPr>
          <p:nvPr/>
        </p:nvSpPr>
        <p:spPr>
          <a:xfrm>
            <a:off x="901572" y="970481"/>
            <a:ext cx="10358902" cy="959168"/>
          </a:xfrm>
          <a:prstGeom prst="rect">
            <a:avLst/>
          </a:prstGeom>
        </p:spPr>
        <p:txBody>
          <a:bodyP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PE" sz="4000" b="1" dirty="0">
                <a:solidFill>
                  <a:srgbClr val="002060"/>
                </a:solidFill>
                <a:latin typeface="Poppins" pitchFamily="2" charset="77"/>
                <a:cs typeface="Poppins" pitchFamily="2" charset="77"/>
              </a:rPr>
              <a:t>¿Cómo se viene implementando la TOE en las IE? </a:t>
            </a:r>
          </a:p>
        </p:txBody>
      </p:sp>
      <p:cxnSp>
        <p:nvCxnSpPr>
          <p:cNvPr id="71" name="Google Shape;58;p13">
            <a:extLst>
              <a:ext uri="{FF2B5EF4-FFF2-40B4-BE49-F238E27FC236}">
                <a16:creationId xmlns:a16="http://schemas.microsoft.com/office/drawing/2014/main" id="{087A9F95-DF16-CB2B-C5ED-CCA6DC137F14}"/>
              </a:ext>
            </a:extLst>
          </p:cNvPr>
          <p:cNvCxnSpPr>
            <a:cxnSpLocks/>
          </p:cNvCxnSpPr>
          <p:nvPr/>
        </p:nvCxnSpPr>
        <p:spPr>
          <a:xfrm flipV="1">
            <a:off x="996822" y="1893643"/>
            <a:ext cx="9953573" cy="36006"/>
          </a:xfrm>
          <a:prstGeom prst="straightConnector1">
            <a:avLst/>
          </a:prstGeom>
          <a:noFill/>
          <a:ln w="19050" cap="flat" cmpd="sng">
            <a:solidFill>
              <a:srgbClr val="E30412"/>
            </a:solidFill>
            <a:prstDash val="solid"/>
            <a:round/>
            <a:headEnd type="none" w="sm" len="sm"/>
            <a:tailEnd type="none" w="sm" len="sm"/>
          </a:ln>
        </p:spPr>
      </p:cxnSp>
    </p:spTree>
    <p:extLst>
      <p:ext uri="{BB962C8B-B14F-4D97-AF65-F5344CB8AC3E}">
        <p14:creationId xmlns:p14="http://schemas.microsoft.com/office/powerpoint/2010/main" val="21760941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A4C7CE-D1BA-187E-BBE8-C0E59026BB1F}"/>
              </a:ext>
            </a:extLst>
          </p:cNvPr>
          <p:cNvSpPr>
            <a:spLocks noGrp="1"/>
          </p:cNvSpPr>
          <p:nvPr>
            <p:ph type="title"/>
          </p:nvPr>
        </p:nvSpPr>
        <p:spPr>
          <a:xfrm>
            <a:off x="4304712" y="3434477"/>
            <a:ext cx="7427743" cy="2303223"/>
          </a:xfrm>
        </p:spPr>
        <p:txBody>
          <a:bodyPr>
            <a:normAutofit fontScale="90000"/>
          </a:bodyPr>
          <a:lstStyle/>
          <a:p>
            <a:r>
              <a:rPr lang="es-PE" sz="5400" b="1" dirty="0">
                <a:solidFill>
                  <a:schemeClr val="bg1"/>
                </a:solidFill>
                <a:latin typeface="Poppins"/>
                <a:cs typeface="Poppins"/>
              </a:rPr>
              <a:t>Iniciativa “Escuelas Bienestar: Tutores transformando vidas”</a:t>
            </a:r>
          </a:p>
        </p:txBody>
      </p:sp>
      <p:sp>
        <p:nvSpPr>
          <p:cNvPr id="4" name="Título 1">
            <a:extLst>
              <a:ext uri="{FF2B5EF4-FFF2-40B4-BE49-F238E27FC236}">
                <a16:creationId xmlns:a16="http://schemas.microsoft.com/office/drawing/2014/main" id="{489B4C8C-FA80-8A26-EBAE-6E4F40DCA541}"/>
              </a:ext>
            </a:extLst>
          </p:cNvPr>
          <p:cNvSpPr txBox="1">
            <a:spLocks/>
          </p:cNvSpPr>
          <p:nvPr/>
        </p:nvSpPr>
        <p:spPr>
          <a:xfrm>
            <a:off x="1688122" y="4313663"/>
            <a:ext cx="2378611" cy="132556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s-PE" sz="9600" b="1" dirty="0">
                <a:solidFill>
                  <a:prstClr val="white"/>
                </a:solidFill>
                <a:latin typeface="Poppins" pitchFamily="2" charset="77"/>
                <a:cs typeface="Poppins" pitchFamily="2" charset="77"/>
              </a:rPr>
              <a:t>3</a:t>
            </a:r>
            <a:r>
              <a:rPr lang="es-PE" sz="4800" dirty="0">
                <a:solidFill>
                  <a:srgbClr val="E2EEFF"/>
                </a:solidFill>
                <a:latin typeface="Poppins" pitchFamily="2" charset="77"/>
                <a:cs typeface="Poppins" pitchFamily="2" charset="77"/>
              </a:rPr>
              <a:t>º</a:t>
            </a:r>
            <a:endParaRPr lang="es-PE" sz="9600" b="1" dirty="0">
              <a:solidFill>
                <a:prstClr val="white"/>
              </a:solidFill>
              <a:latin typeface="Poppins" pitchFamily="2" charset="77"/>
              <a:cs typeface="Poppins" pitchFamily="2" charset="77"/>
            </a:endParaRPr>
          </a:p>
        </p:txBody>
      </p:sp>
      <p:cxnSp>
        <p:nvCxnSpPr>
          <p:cNvPr id="5" name="Google Shape;58;p13">
            <a:extLst>
              <a:ext uri="{FF2B5EF4-FFF2-40B4-BE49-F238E27FC236}">
                <a16:creationId xmlns:a16="http://schemas.microsoft.com/office/drawing/2014/main" id="{CE90D336-6368-73DE-81B8-9522B90B5B85}"/>
              </a:ext>
            </a:extLst>
          </p:cNvPr>
          <p:cNvCxnSpPr>
            <a:cxnSpLocks/>
          </p:cNvCxnSpPr>
          <p:nvPr/>
        </p:nvCxnSpPr>
        <p:spPr>
          <a:xfrm>
            <a:off x="4501662" y="6102714"/>
            <a:ext cx="6893169" cy="0"/>
          </a:xfrm>
          <a:prstGeom prst="straightConnector1">
            <a:avLst/>
          </a:prstGeom>
          <a:noFill/>
          <a:ln w="12700" cap="flat" cmpd="sng">
            <a:solidFill>
              <a:srgbClr val="FFFFFF"/>
            </a:solidFill>
            <a:prstDash val="solid"/>
            <a:round/>
            <a:headEnd type="none" w="sm" len="sm"/>
            <a:tailEnd type="none" w="sm" len="sm"/>
          </a:ln>
        </p:spPr>
      </p:cxnSp>
      <p:sp>
        <p:nvSpPr>
          <p:cNvPr id="8" name="Redondear rectángulo de esquina del mismo lado 7">
            <a:extLst>
              <a:ext uri="{FF2B5EF4-FFF2-40B4-BE49-F238E27FC236}">
                <a16:creationId xmlns:a16="http://schemas.microsoft.com/office/drawing/2014/main" id="{245AC189-81AD-4209-7FB8-4DC394FA3CB1}"/>
              </a:ext>
            </a:extLst>
          </p:cNvPr>
          <p:cNvSpPr/>
          <p:nvPr/>
        </p:nvSpPr>
        <p:spPr>
          <a:xfrm rot="10800000">
            <a:off x="0" y="0"/>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solidFill>
                <a:prstClr val="white"/>
              </a:solidFill>
            </a:endParaRPr>
          </a:p>
        </p:txBody>
      </p:sp>
      <p:pic>
        <p:nvPicPr>
          <p:cNvPr id="9" name="Imagen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4858" y="298964"/>
            <a:ext cx="2519351" cy="554257"/>
          </a:xfrm>
          <a:prstGeom prst="rect">
            <a:avLst/>
          </a:prstGeom>
        </p:spPr>
      </p:pic>
      <p:pic>
        <p:nvPicPr>
          <p:cNvPr id="12" name="Imagen 11">
            <a:extLst>
              <a:ext uri="{FF2B5EF4-FFF2-40B4-BE49-F238E27FC236}">
                <a16:creationId xmlns:a16="http://schemas.microsoft.com/office/drawing/2014/main" id="{F3267EAA-3ADB-46AF-974C-9FA213467D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56617"/>
            <a:ext cx="2055388" cy="496604"/>
          </a:xfrm>
          <a:prstGeom prst="rect">
            <a:avLst/>
          </a:prstGeom>
        </p:spPr>
      </p:pic>
    </p:spTree>
    <p:extLst>
      <p:ext uri="{BB962C8B-B14F-4D97-AF65-F5344CB8AC3E}">
        <p14:creationId xmlns:p14="http://schemas.microsoft.com/office/powerpoint/2010/main" val="17441354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4858" y="298964"/>
            <a:ext cx="2519351" cy="554257"/>
          </a:xfrm>
          <a:prstGeom prst="rect">
            <a:avLst/>
          </a:prstGeom>
        </p:spPr>
      </p:pic>
      <p:pic>
        <p:nvPicPr>
          <p:cNvPr id="5" name="Imagen 4">
            <a:extLst>
              <a:ext uri="{FF2B5EF4-FFF2-40B4-BE49-F238E27FC236}">
                <a16:creationId xmlns:a16="http://schemas.microsoft.com/office/drawing/2014/main" id="{F3267EAA-3ADB-46AF-974C-9FA213467D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56617"/>
            <a:ext cx="2055388" cy="496604"/>
          </a:xfrm>
          <a:prstGeom prst="rect">
            <a:avLst/>
          </a:prstGeom>
        </p:spPr>
      </p:pic>
      <p:sp>
        <p:nvSpPr>
          <p:cNvPr id="6" name="Título 1">
            <a:extLst>
              <a:ext uri="{FF2B5EF4-FFF2-40B4-BE49-F238E27FC236}">
                <a16:creationId xmlns:a16="http://schemas.microsoft.com/office/drawing/2014/main" id="{3BE35040-3ACF-ED2D-1579-A7E41597D7A8}"/>
              </a:ext>
            </a:extLst>
          </p:cNvPr>
          <p:cNvSpPr txBox="1">
            <a:spLocks/>
          </p:cNvSpPr>
          <p:nvPr/>
        </p:nvSpPr>
        <p:spPr>
          <a:xfrm>
            <a:off x="901574" y="1046681"/>
            <a:ext cx="10515600" cy="95916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PE" sz="2800" b="1" dirty="0">
                <a:solidFill>
                  <a:srgbClr val="002060"/>
                </a:solidFill>
                <a:latin typeface="Poppins" pitchFamily="2" charset="77"/>
                <a:cs typeface="Poppins" pitchFamily="2" charset="77"/>
              </a:rPr>
              <a:t>¿En qué consiste la Iniciativa “Escuelas Bienestar: Tutores transformando vidas”?</a:t>
            </a:r>
          </a:p>
        </p:txBody>
      </p:sp>
      <p:cxnSp>
        <p:nvCxnSpPr>
          <p:cNvPr id="12" name="Google Shape;58;p13">
            <a:extLst>
              <a:ext uri="{FF2B5EF4-FFF2-40B4-BE49-F238E27FC236}">
                <a16:creationId xmlns:a16="http://schemas.microsoft.com/office/drawing/2014/main" id="{087A9F95-DF16-CB2B-C5ED-CCA6DC137F14}"/>
              </a:ext>
            </a:extLst>
          </p:cNvPr>
          <p:cNvCxnSpPr>
            <a:cxnSpLocks/>
          </p:cNvCxnSpPr>
          <p:nvPr/>
        </p:nvCxnSpPr>
        <p:spPr>
          <a:xfrm>
            <a:off x="1509523" y="1797723"/>
            <a:ext cx="9480210" cy="31077"/>
          </a:xfrm>
          <a:prstGeom prst="straightConnector1">
            <a:avLst/>
          </a:prstGeom>
          <a:noFill/>
          <a:ln w="19050" cap="flat" cmpd="sng">
            <a:solidFill>
              <a:srgbClr val="E30412"/>
            </a:solidFill>
            <a:prstDash val="solid"/>
            <a:round/>
            <a:headEnd type="none" w="sm" len="sm"/>
            <a:tailEnd type="none" w="sm" len="sm"/>
          </a:ln>
        </p:spPr>
      </p:cxnSp>
      <p:sp>
        <p:nvSpPr>
          <p:cNvPr id="14" name="Rectángulo 13"/>
          <p:cNvSpPr/>
          <p:nvPr/>
        </p:nvSpPr>
        <p:spPr>
          <a:xfrm>
            <a:off x="5476126" y="2370667"/>
            <a:ext cx="5776074" cy="3539066"/>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just">
              <a:lnSpc>
                <a:spcPct val="150000"/>
              </a:lnSpc>
            </a:pPr>
            <a:r>
              <a:rPr lang="es-ES" sz="2000" dirty="0">
                <a:latin typeface="Poppins" panose="020B0604020202020204" charset="0"/>
                <a:cs typeface="Poppins" panose="020B0604020202020204" charset="0"/>
              </a:rPr>
              <a:t>Es una iniciativa de trabajo articulado entre el MINEDU y las Instancias de Gestión Descentralizada para fortalecer la implementación de la tutoría y orientación educativa en las IIEE de Educación Básica Regular, a través de asistencias técnicas, acompañamiento y monitoreo a las DRE/GRE.</a:t>
            </a:r>
            <a:endParaRPr lang="es-PE" sz="2000" dirty="0">
              <a:latin typeface="Poppins" panose="020B0604020202020204" charset="0"/>
              <a:cs typeface="Poppins" panose="020B0604020202020204" charset="0"/>
            </a:endParaRPr>
          </a:p>
        </p:txBody>
      </p:sp>
      <p:pic>
        <p:nvPicPr>
          <p:cNvPr id="3" name="Imagen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011683">
            <a:off x="1465424" y="2552901"/>
            <a:ext cx="1633320" cy="1467580"/>
          </a:xfrm>
          <a:prstGeom prst="rect">
            <a:avLst/>
          </a:prstGeom>
        </p:spPr>
      </p:pic>
      <p:pic>
        <p:nvPicPr>
          <p:cNvPr id="4" name="Imagen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09949">
            <a:off x="3121825" y="4527114"/>
            <a:ext cx="1851334" cy="1234222"/>
          </a:xfrm>
          <a:prstGeom prst="rect">
            <a:avLst/>
          </a:prstGeom>
        </p:spPr>
      </p:pic>
      <p:pic>
        <p:nvPicPr>
          <p:cNvPr id="8" name="Imagen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9467791">
            <a:off x="1296175" y="4457073"/>
            <a:ext cx="1573918" cy="1370582"/>
          </a:xfrm>
          <a:prstGeom prst="rect">
            <a:avLst/>
          </a:prstGeom>
        </p:spPr>
      </p:pic>
      <p:pic>
        <p:nvPicPr>
          <p:cNvPr id="11" name="Imagen 10">
            <a:extLst>
              <a:ext uri="{FF2B5EF4-FFF2-40B4-BE49-F238E27FC236}">
                <a16:creationId xmlns:a16="http://schemas.microsoft.com/office/drawing/2014/main" id="{CF32DB3C-2632-EC60-FC65-8AC9FBFA6084}"/>
              </a:ext>
            </a:extLst>
          </p:cNvPr>
          <p:cNvPicPr>
            <a:picLocks noChangeAspect="1"/>
          </p:cNvPicPr>
          <p:nvPr/>
        </p:nvPicPr>
        <p:blipFill>
          <a:blip r:embed="rId8"/>
          <a:stretch>
            <a:fillRect/>
          </a:stretch>
        </p:blipFill>
        <p:spPr>
          <a:xfrm rot="1716148">
            <a:off x="3395497" y="2472980"/>
            <a:ext cx="1534495" cy="153449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836799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4858" y="298964"/>
            <a:ext cx="2519351" cy="554257"/>
          </a:xfrm>
          <a:prstGeom prst="rect">
            <a:avLst/>
          </a:prstGeom>
        </p:spPr>
      </p:pic>
      <p:pic>
        <p:nvPicPr>
          <p:cNvPr id="5" name="Imagen 4">
            <a:extLst>
              <a:ext uri="{FF2B5EF4-FFF2-40B4-BE49-F238E27FC236}">
                <a16:creationId xmlns:a16="http://schemas.microsoft.com/office/drawing/2014/main" id="{F3267EAA-3ADB-46AF-974C-9FA213467D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56617"/>
            <a:ext cx="2055388" cy="496604"/>
          </a:xfrm>
          <a:prstGeom prst="rect">
            <a:avLst/>
          </a:prstGeom>
        </p:spPr>
      </p:pic>
      <p:sp>
        <p:nvSpPr>
          <p:cNvPr id="6" name="Título 1">
            <a:extLst>
              <a:ext uri="{FF2B5EF4-FFF2-40B4-BE49-F238E27FC236}">
                <a16:creationId xmlns:a16="http://schemas.microsoft.com/office/drawing/2014/main" id="{3BE35040-3ACF-ED2D-1579-A7E41597D7A8}"/>
              </a:ext>
            </a:extLst>
          </p:cNvPr>
          <p:cNvSpPr txBox="1">
            <a:spLocks/>
          </p:cNvSpPr>
          <p:nvPr/>
        </p:nvSpPr>
        <p:spPr>
          <a:xfrm>
            <a:off x="791633" y="712999"/>
            <a:ext cx="10515600" cy="95916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PE" sz="3200" b="1" dirty="0">
                <a:solidFill>
                  <a:srgbClr val="002060"/>
                </a:solidFill>
                <a:latin typeface="Poppins" pitchFamily="2" charset="77"/>
                <a:cs typeface="Poppins" pitchFamily="2" charset="77"/>
              </a:rPr>
              <a:t>¿Qué buscamos?</a:t>
            </a:r>
          </a:p>
        </p:txBody>
      </p:sp>
      <p:cxnSp>
        <p:nvCxnSpPr>
          <p:cNvPr id="12" name="Google Shape;58;p13">
            <a:extLst>
              <a:ext uri="{FF2B5EF4-FFF2-40B4-BE49-F238E27FC236}">
                <a16:creationId xmlns:a16="http://schemas.microsoft.com/office/drawing/2014/main" id="{087A9F95-DF16-CB2B-C5ED-CCA6DC137F14}"/>
              </a:ext>
            </a:extLst>
          </p:cNvPr>
          <p:cNvCxnSpPr>
            <a:cxnSpLocks/>
          </p:cNvCxnSpPr>
          <p:nvPr/>
        </p:nvCxnSpPr>
        <p:spPr>
          <a:xfrm>
            <a:off x="4631266" y="1329267"/>
            <a:ext cx="2836334" cy="0"/>
          </a:xfrm>
          <a:prstGeom prst="straightConnector1">
            <a:avLst/>
          </a:prstGeom>
          <a:noFill/>
          <a:ln w="19050" cap="flat" cmpd="sng">
            <a:solidFill>
              <a:srgbClr val="E30412"/>
            </a:solidFill>
            <a:prstDash val="solid"/>
            <a:round/>
            <a:headEnd type="none" w="sm" len="sm"/>
            <a:tailEnd type="none" w="sm" len="sm"/>
          </a:ln>
        </p:spPr>
      </p:cxnSp>
      <p:sp>
        <p:nvSpPr>
          <p:cNvPr id="16" name="Rectángulo 15"/>
          <p:cNvSpPr/>
          <p:nvPr/>
        </p:nvSpPr>
        <p:spPr>
          <a:xfrm>
            <a:off x="-618067" y="3022600"/>
            <a:ext cx="84667" cy="4402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solidFill>
                <a:prstClr val="white"/>
              </a:solidFill>
            </a:endParaRPr>
          </a:p>
        </p:txBody>
      </p:sp>
      <p:graphicFrame>
        <p:nvGraphicFramePr>
          <p:cNvPr id="8" name="Diagrama 7"/>
          <p:cNvGraphicFramePr/>
          <p:nvPr>
            <p:extLst>
              <p:ext uri="{D42A27DB-BD31-4B8C-83A1-F6EECF244321}">
                <p14:modId xmlns:p14="http://schemas.microsoft.com/office/powerpoint/2010/main" val="2851112607"/>
              </p:ext>
            </p:extLst>
          </p:nvPr>
        </p:nvGraphicFramePr>
        <p:xfrm>
          <a:off x="584199" y="1672167"/>
          <a:ext cx="10930467" cy="47328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9442280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4858" y="298964"/>
            <a:ext cx="2519351" cy="554257"/>
          </a:xfrm>
          <a:prstGeom prst="rect">
            <a:avLst/>
          </a:prstGeom>
        </p:spPr>
      </p:pic>
      <p:pic>
        <p:nvPicPr>
          <p:cNvPr id="5" name="Imagen 4">
            <a:extLst>
              <a:ext uri="{FF2B5EF4-FFF2-40B4-BE49-F238E27FC236}">
                <a16:creationId xmlns:a16="http://schemas.microsoft.com/office/drawing/2014/main" id="{F3267EAA-3ADB-46AF-974C-9FA213467D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56617"/>
            <a:ext cx="2055388" cy="496604"/>
          </a:xfrm>
          <a:prstGeom prst="rect">
            <a:avLst/>
          </a:prstGeom>
        </p:spPr>
      </p:pic>
      <p:sp>
        <p:nvSpPr>
          <p:cNvPr id="6" name="Título 1">
            <a:extLst>
              <a:ext uri="{FF2B5EF4-FFF2-40B4-BE49-F238E27FC236}">
                <a16:creationId xmlns:a16="http://schemas.microsoft.com/office/drawing/2014/main" id="{3BE35040-3ACF-ED2D-1579-A7E41597D7A8}"/>
              </a:ext>
            </a:extLst>
          </p:cNvPr>
          <p:cNvSpPr txBox="1">
            <a:spLocks/>
          </p:cNvSpPr>
          <p:nvPr/>
        </p:nvSpPr>
        <p:spPr>
          <a:xfrm>
            <a:off x="585793" y="800942"/>
            <a:ext cx="10515600" cy="95916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PE" sz="3200" b="1" dirty="0">
                <a:solidFill>
                  <a:srgbClr val="002060"/>
                </a:solidFill>
                <a:latin typeface="Poppins" pitchFamily="2" charset="77"/>
                <a:cs typeface="Poppins" pitchFamily="2" charset="77"/>
              </a:rPr>
              <a:t>¿Dónde lo haremos?</a:t>
            </a:r>
          </a:p>
        </p:txBody>
      </p:sp>
      <p:cxnSp>
        <p:nvCxnSpPr>
          <p:cNvPr id="12" name="Google Shape;58;p13">
            <a:extLst>
              <a:ext uri="{FF2B5EF4-FFF2-40B4-BE49-F238E27FC236}">
                <a16:creationId xmlns:a16="http://schemas.microsoft.com/office/drawing/2014/main" id="{087A9F95-DF16-CB2B-C5ED-CCA6DC137F14}"/>
              </a:ext>
            </a:extLst>
          </p:cNvPr>
          <p:cNvCxnSpPr>
            <a:cxnSpLocks/>
          </p:cNvCxnSpPr>
          <p:nvPr/>
        </p:nvCxnSpPr>
        <p:spPr>
          <a:xfrm flipV="1">
            <a:off x="3711719" y="1329849"/>
            <a:ext cx="4263747" cy="29286"/>
          </a:xfrm>
          <a:prstGeom prst="straightConnector1">
            <a:avLst/>
          </a:prstGeom>
          <a:noFill/>
          <a:ln w="19050" cap="flat" cmpd="sng">
            <a:solidFill>
              <a:srgbClr val="E30412"/>
            </a:solidFill>
            <a:prstDash val="solid"/>
            <a:round/>
            <a:headEnd type="none" w="sm" len="sm"/>
            <a:tailEnd type="none" w="sm" len="sm"/>
          </a:ln>
        </p:spPr>
      </p:cxnSp>
      <p:sp>
        <p:nvSpPr>
          <p:cNvPr id="2" name="Rectángulo redondeado 1"/>
          <p:cNvSpPr/>
          <p:nvPr/>
        </p:nvSpPr>
        <p:spPr>
          <a:xfrm>
            <a:off x="901574" y="2546616"/>
            <a:ext cx="2939189" cy="6588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PE" b="1" dirty="0">
                <a:effectLst>
                  <a:outerShdw blurRad="38100" dist="38100" dir="2700000" algn="tl">
                    <a:srgbClr val="000000">
                      <a:alpha val="43137"/>
                    </a:srgbClr>
                  </a:outerShdw>
                </a:effectLst>
              </a:rPr>
              <a:t>IIEE focalizadas</a:t>
            </a:r>
          </a:p>
        </p:txBody>
      </p:sp>
      <p:sp>
        <p:nvSpPr>
          <p:cNvPr id="3" name="Rectángulo redondeado 2"/>
          <p:cNvSpPr/>
          <p:nvPr/>
        </p:nvSpPr>
        <p:spPr>
          <a:xfrm>
            <a:off x="4500780" y="2199309"/>
            <a:ext cx="7338762" cy="4101353"/>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buClr>
                <a:srgbClr val="FF0000"/>
              </a:buClr>
            </a:pPr>
            <a:r>
              <a:rPr lang="es-PE" sz="3200" b="1" dirty="0">
                <a:solidFill>
                  <a:srgbClr val="002060"/>
                </a:solidFill>
                <a:latin typeface="Poppins" panose="020B0604020202020204" charset="0"/>
                <a:ea typeface="+mj-ea"/>
                <a:cs typeface="Poppins" panose="020B0604020202020204" charset="0"/>
              </a:rPr>
              <a:t>Criterios de focalización</a:t>
            </a:r>
          </a:p>
          <a:p>
            <a:pPr marL="285750" indent="-285750" algn="ctr">
              <a:buClr>
                <a:srgbClr val="FF0000"/>
              </a:buClr>
              <a:buFont typeface="Arial" panose="020B0604020202020204" pitchFamily="34" charset="0"/>
              <a:buChar char="•"/>
            </a:pPr>
            <a:endParaRPr lang="es-PE" dirty="0">
              <a:latin typeface="Poppins" panose="020B0604020202020204" charset="0"/>
              <a:cs typeface="Poppins" panose="020B0604020202020204" charset="0"/>
            </a:endParaRPr>
          </a:p>
          <a:p>
            <a:pPr marL="285750" indent="-285750" algn="just">
              <a:buClr>
                <a:srgbClr val="FF0000"/>
              </a:buClr>
              <a:buFont typeface="Wingdings" panose="05000000000000000000" pitchFamily="2" charset="2"/>
              <a:buChar char="q"/>
            </a:pPr>
            <a:r>
              <a:rPr lang="es-PE" dirty="0">
                <a:latin typeface="Poppins" panose="020B0604020202020204" charset="0"/>
                <a:cs typeface="Poppins" panose="020B0604020202020204" charset="0"/>
              </a:rPr>
              <a:t>IIEE que no se encuentren focalizadas por ninguna intervención del MINEDU (Estrategia de Convivencia Escolar, </a:t>
            </a:r>
            <a:r>
              <a:rPr lang="es-PE" dirty="0" err="1">
                <a:latin typeface="Poppins" panose="020B0604020202020204" charset="0"/>
                <a:cs typeface="Poppins" panose="020B0604020202020204" charset="0"/>
              </a:rPr>
              <a:t>PPoR</a:t>
            </a:r>
            <a:r>
              <a:rPr lang="es-PE" dirty="0">
                <a:latin typeface="Poppins" panose="020B0604020202020204" charset="0"/>
                <a:cs typeface="Poppins" panose="020B0604020202020204" charset="0"/>
              </a:rPr>
              <a:t> </a:t>
            </a:r>
            <a:r>
              <a:rPr lang="es-PE" dirty="0" err="1">
                <a:latin typeface="Poppins" panose="020B0604020202020204" charset="0"/>
                <a:cs typeface="Poppins" panose="020B0604020202020204" charset="0"/>
              </a:rPr>
              <a:t>RVcM</a:t>
            </a:r>
            <a:r>
              <a:rPr lang="es-PE" dirty="0">
                <a:latin typeface="Poppins" panose="020B0604020202020204" charset="0"/>
                <a:cs typeface="Poppins" panose="020B0604020202020204" charset="0"/>
              </a:rPr>
              <a:t>, Programa de prevención de drogas entre otros).</a:t>
            </a:r>
          </a:p>
          <a:p>
            <a:pPr marL="285750" indent="-285750" algn="just">
              <a:buClr>
                <a:srgbClr val="FF0000"/>
              </a:buClr>
              <a:buFont typeface="Wingdings" panose="05000000000000000000" pitchFamily="2" charset="2"/>
              <a:buChar char="q"/>
            </a:pPr>
            <a:r>
              <a:rPr lang="es-PE" dirty="0">
                <a:latin typeface="Poppins" panose="020B0604020202020204" charset="0"/>
                <a:cs typeface="Poppins" panose="020B0604020202020204" charset="0"/>
              </a:rPr>
              <a:t>IIEE cuyos estudiantes se encuentren en condición de vulnerabilidad (violencia escolar, familiar o sexual,  consumo de sustancias psicoactivas, embarazo a temprana edad, presencia de </a:t>
            </a:r>
            <a:r>
              <a:rPr lang="es-ES" dirty="0">
                <a:latin typeface="Poppins" panose="020B0604020202020204" charset="0"/>
                <a:cs typeface="Poppins" panose="020B0604020202020204" charset="0"/>
              </a:rPr>
              <a:t>amenazas o riesgos en los alrededores de la escuela, interrupción de estudios, trata de personas, autolesiones, entre otros.</a:t>
            </a:r>
          </a:p>
          <a:p>
            <a:pPr marL="285750" indent="-285750" algn="just">
              <a:buClr>
                <a:srgbClr val="FF0000"/>
              </a:buClr>
              <a:buFont typeface="Wingdings" panose="05000000000000000000" pitchFamily="2" charset="2"/>
              <a:buChar char="q"/>
            </a:pPr>
            <a:r>
              <a:rPr lang="es-ES" dirty="0">
                <a:latin typeface="Poppins" panose="020B0604020202020204" charset="0"/>
                <a:cs typeface="Poppins" panose="020B0604020202020204" charset="0"/>
              </a:rPr>
              <a:t>IIEE que tengan los tres niveles</a:t>
            </a:r>
            <a:r>
              <a:rPr lang="es-PE" dirty="0">
                <a:latin typeface="Poppins" panose="020B0604020202020204" charset="0"/>
                <a:cs typeface="Poppins" panose="020B0604020202020204" charset="0"/>
              </a:rPr>
              <a:t>  (inicial, primaria, secundaria).</a:t>
            </a:r>
          </a:p>
          <a:p>
            <a:pPr marL="285750" indent="-285750" algn="just">
              <a:buClr>
                <a:srgbClr val="FF0000"/>
              </a:buClr>
              <a:buFont typeface="Wingdings" panose="05000000000000000000" pitchFamily="2" charset="2"/>
              <a:buChar char="q"/>
            </a:pPr>
            <a:r>
              <a:rPr lang="es-PE" dirty="0">
                <a:latin typeface="Poppins" panose="020B0604020202020204" charset="0"/>
                <a:cs typeface="Poppins" panose="020B0604020202020204" charset="0"/>
              </a:rPr>
              <a:t>IIEE de fácil acceso para ser acompañadas y monitoreadas por el especialista TOE de la UGEL.</a:t>
            </a:r>
          </a:p>
        </p:txBody>
      </p:sp>
      <p:pic>
        <p:nvPicPr>
          <p:cNvPr id="1026" name="Picture 2" descr="Focalización - Iconos gratis de márketi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83855" y="3402767"/>
            <a:ext cx="1156908" cy="85933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School Icon 3022865">
            <a:extLst>
              <a:ext uri="{FF2B5EF4-FFF2-40B4-BE49-F238E27FC236}">
                <a16:creationId xmlns:a16="http://schemas.microsoft.com/office/drawing/2014/main" id="{2C1E9C81-C997-90B3-B9D3-DEEF6909D13E}"/>
              </a:ext>
            </a:extLst>
          </p:cNvPr>
          <p:cNvPicPr>
            <a:picLocks noChangeAspect="1" noChangeArrowheads="1"/>
          </p:cNvPicPr>
          <p:nvPr/>
        </p:nvPicPr>
        <p:blipFill>
          <a:blip r:embed="rId6">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398224" y="3929872"/>
            <a:ext cx="1911246" cy="19750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8167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4858" y="298964"/>
            <a:ext cx="2519351" cy="554257"/>
          </a:xfrm>
          <a:prstGeom prst="rect">
            <a:avLst/>
          </a:prstGeom>
        </p:spPr>
      </p:pic>
      <p:pic>
        <p:nvPicPr>
          <p:cNvPr id="5" name="Imagen 4">
            <a:extLst>
              <a:ext uri="{FF2B5EF4-FFF2-40B4-BE49-F238E27FC236}">
                <a16:creationId xmlns:a16="http://schemas.microsoft.com/office/drawing/2014/main" id="{F3267EAA-3ADB-46AF-974C-9FA213467D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56617"/>
            <a:ext cx="2055388" cy="496604"/>
          </a:xfrm>
          <a:prstGeom prst="rect">
            <a:avLst/>
          </a:prstGeom>
        </p:spPr>
      </p:pic>
      <p:sp>
        <p:nvSpPr>
          <p:cNvPr id="6" name="Título 1">
            <a:extLst>
              <a:ext uri="{FF2B5EF4-FFF2-40B4-BE49-F238E27FC236}">
                <a16:creationId xmlns:a16="http://schemas.microsoft.com/office/drawing/2014/main" id="{3BE35040-3ACF-ED2D-1579-A7E41597D7A8}"/>
              </a:ext>
            </a:extLst>
          </p:cNvPr>
          <p:cNvSpPr txBox="1">
            <a:spLocks/>
          </p:cNvSpPr>
          <p:nvPr/>
        </p:nvSpPr>
        <p:spPr>
          <a:xfrm>
            <a:off x="728062" y="1211171"/>
            <a:ext cx="10515600" cy="959168"/>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PE" sz="4000" b="1" dirty="0">
                <a:solidFill>
                  <a:srgbClr val="002060"/>
                </a:solidFill>
                <a:latin typeface="Poppins" pitchFamily="2" charset="77"/>
                <a:cs typeface="Poppins" pitchFamily="2" charset="77"/>
              </a:rPr>
              <a:t>Ruta de trabajo</a:t>
            </a:r>
          </a:p>
        </p:txBody>
      </p:sp>
      <p:cxnSp>
        <p:nvCxnSpPr>
          <p:cNvPr id="10" name="Google Shape;58;p13">
            <a:extLst>
              <a:ext uri="{FF2B5EF4-FFF2-40B4-BE49-F238E27FC236}">
                <a16:creationId xmlns:a16="http://schemas.microsoft.com/office/drawing/2014/main" id="{087A9F95-DF16-CB2B-C5ED-CCA6DC137F14}"/>
              </a:ext>
            </a:extLst>
          </p:cNvPr>
          <p:cNvCxnSpPr>
            <a:cxnSpLocks/>
          </p:cNvCxnSpPr>
          <p:nvPr/>
        </p:nvCxnSpPr>
        <p:spPr>
          <a:xfrm flipV="1">
            <a:off x="838200" y="1791711"/>
            <a:ext cx="3594226" cy="9054"/>
          </a:xfrm>
          <a:prstGeom prst="straightConnector1">
            <a:avLst/>
          </a:prstGeom>
          <a:noFill/>
          <a:ln w="19050" cap="flat" cmpd="sng">
            <a:solidFill>
              <a:srgbClr val="E30412"/>
            </a:solidFill>
            <a:prstDash val="solid"/>
            <a:round/>
            <a:headEnd type="none" w="sm" len="sm"/>
            <a:tailEnd type="none" w="sm" len="sm"/>
          </a:ln>
        </p:spPr>
      </p:cxnSp>
      <p:grpSp>
        <p:nvGrpSpPr>
          <p:cNvPr id="11" name="Google Shape;147;p4"/>
          <p:cNvGrpSpPr/>
          <p:nvPr/>
        </p:nvGrpSpPr>
        <p:grpSpPr>
          <a:xfrm rot="10800000" flipH="1">
            <a:off x="0" y="3830036"/>
            <a:ext cx="12192184" cy="1027268"/>
            <a:chOff x="-8725" y="3819146"/>
            <a:chExt cx="12200725" cy="1658104"/>
          </a:xfrm>
        </p:grpSpPr>
        <p:grpSp>
          <p:nvGrpSpPr>
            <p:cNvPr id="12" name="Google Shape;148;p4"/>
            <p:cNvGrpSpPr/>
            <p:nvPr/>
          </p:nvGrpSpPr>
          <p:grpSpPr>
            <a:xfrm>
              <a:off x="-8725" y="3819146"/>
              <a:ext cx="12200725" cy="1658104"/>
              <a:chOff x="-8725" y="3819146"/>
              <a:chExt cx="12200725" cy="1658104"/>
            </a:xfrm>
          </p:grpSpPr>
          <p:pic>
            <p:nvPicPr>
              <p:cNvPr id="16" name="Google Shape;149;p4"/>
              <p:cNvPicPr preferRelativeResize="0"/>
              <p:nvPr/>
            </p:nvPicPr>
            <p:blipFill rotWithShape="1">
              <a:blip r:embed="rId5">
                <a:alphaModFix/>
              </a:blip>
              <a:srcRect r="34063"/>
              <a:stretch/>
            </p:blipFill>
            <p:spPr>
              <a:xfrm flipH="1">
                <a:off x="2133600" y="3819150"/>
                <a:ext cx="10058400" cy="1658100"/>
              </a:xfrm>
              <a:prstGeom prst="rect">
                <a:avLst/>
              </a:prstGeom>
              <a:noFill/>
              <a:ln>
                <a:noFill/>
              </a:ln>
            </p:spPr>
          </p:pic>
          <p:pic>
            <p:nvPicPr>
              <p:cNvPr id="17" name="Google Shape;150;p4"/>
              <p:cNvPicPr preferRelativeResize="0"/>
              <p:nvPr/>
            </p:nvPicPr>
            <p:blipFill rotWithShape="1">
              <a:blip r:embed="rId5">
                <a:alphaModFix/>
              </a:blip>
              <a:srcRect r="84834"/>
              <a:stretch/>
            </p:blipFill>
            <p:spPr>
              <a:xfrm rot="10800000" flipH="1">
                <a:off x="-8725" y="3819146"/>
                <a:ext cx="2628900" cy="1658100"/>
              </a:xfrm>
              <a:prstGeom prst="rect">
                <a:avLst/>
              </a:prstGeom>
              <a:noFill/>
              <a:ln>
                <a:noFill/>
              </a:ln>
            </p:spPr>
          </p:pic>
        </p:grpSp>
        <p:grpSp>
          <p:nvGrpSpPr>
            <p:cNvPr id="13" name="Google Shape;151;p4"/>
            <p:cNvGrpSpPr/>
            <p:nvPr/>
          </p:nvGrpSpPr>
          <p:grpSpPr>
            <a:xfrm>
              <a:off x="38100" y="3961850"/>
              <a:ext cx="12153900" cy="1372700"/>
              <a:chOff x="38100" y="3961850"/>
              <a:chExt cx="12153900" cy="1372700"/>
            </a:xfrm>
          </p:grpSpPr>
          <p:pic>
            <p:nvPicPr>
              <p:cNvPr id="14" name="Google Shape;152;p4"/>
              <p:cNvPicPr preferRelativeResize="0"/>
              <p:nvPr/>
            </p:nvPicPr>
            <p:blipFill rotWithShape="1">
              <a:blip r:embed="rId6">
                <a:alphaModFix/>
              </a:blip>
              <a:srcRect r="33748"/>
              <a:stretch/>
            </p:blipFill>
            <p:spPr>
              <a:xfrm flipH="1">
                <a:off x="2095501" y="3961850"/>
                <a:ext cx="10096499" cy="1372700"/>
              </a:xfrm>
              <a:prstGeom prst="rect">
                <a:avLst/>
              </a:prstGeom>
              <a:noFill/>
              <a:ln>
                <a:noFill/>
              </a:ln>
            </p:spPr>
          </p:pic>
          <p:pic>
            <p:nvPicPr>
              <p:cNvPr id="15" name="Google Shape;153;p4"/>
              <p:cNvPicPr preferRelativeResize="0"/>
              <p:nvPr/>
            </p:nvPicPr>
            <p:blipFill rotWithShape="1">
              <a:blip r:embed="rId6">
                <a:alphaModFix/>
              </a:blip>
              <a:srcRect r="86935"/>
              <a:stretch/>
            </p:blipFill>
            <p:spPr>
              <a:xfrm rot="10800000" flipH="1">
                <a:off x="38100" y="3961850"/>
                <a:ext cx="2038350" cy="1372700"/>
              </a:xfrm>
              <a:prstGeom prst="rect">
                <a:avLst/>
              </a:prstGeom>
              <a:noFill/>
              <a:ln>
                <a:noFill/>
              </a:ln>
            </p:spPr>
          </p:pic>
        </p:grpSp>
      </p:grpSp>
      <p:pic>
        <p:nvPicPr>
          <p:cNvPr id="18" name="Google Shape;154;p4"/>
          <p:cNvPicPr preferRelativeResize="0"/>
          <p:nvPr/>
        </p:nvPicPr>
        <p:blipFill rotWithShape="1">
          <a:blip r:embed="rId7">
            <a:alphaModFix/>
          </a:blip>
          <a:srcRect/>
          <a:stretch/>
        </p:blipFill>
        <p:spPr>
          <a:xfrm>
            <a:off x="978355" y="4028389"/>
            <a:ext cx="533400" cy="638175"/>
          </a:xfrm>
          <a:prstGeom prst="rect">
            <a:avLst/>
          </a:prstGeom>
          <a:noFill/>
          <a:ln>
            <a:noFill/>
          </a:ln>
        </p:spPr>
      </p:pic>
      <p:pic>
        <p:nvPicPr>
          <p:cNvPr id="19" name="Google Shape;160;p4"/>
          <p:cNvPicPr preferRelativeResize="0"/>
          <p:nvPr/>
        </p:nvPicPr>
        <p:blipFill rotWithShape="1">
          <a:blip r:embed="rId8">
            <a:alphaModFix/>
          </a:blip>
          <a:srcRect/>
          <a:stretch/>
        </p:blipFill>
        <p:spPr>
          <a:xfrm>
            <a:off x="3437222" y="4074975"/>
            <a:ext cx="533400" cy="638175"/>
          </a:xfrm>
          <a:prstGeom prst="rect">
            <a:avLst/>
          </a:prstGeom>
          <a:noFill/>
          <a:ln>
            <a:noFill/>
          </a:ln>
        </p:spPr>
      </p:pic>
      <p:pic>
        <p:nvPicPr>
          <p:cNvPr id="20" name="Google Shape;159;p4"/>
          <p:cNvPicPr preferRelativeResize="0"/>
          <p:nvPr/>
        </p:nvPicPr>
        <p:blipFill rotWithShape="1">
          <a:blip r:embed="rId9">
            <a:alphaModFix/>
          </a:blip>
          <a:srcRect/>
          <a:stretch/>
        </p:blipFill>
        <p:spPr>
          <a:xfrm>
            <a:off x="5223266" y="4024364"/>
            <a:ext cx="533400" cy="638175"/>
          </a:xfrm>
          <a:prstGeom prst="rect">
            <a:avLst/>
          </a:prstGeom>
          <a:noFill/>
          <a:ln>
            <a:noFill/>
          </a:ln>
        </p:spPr>
      </p:pic>
      <p:pic>
        <p:nvPicPr>
          <p:cNvPr id="21" name="Google Shape;161;p4"/>
          <p:cNvPicPr preferRelativeResize="0"/>
          <p:nvPr/>
        </p:nvPicPr>
        <p:blipFill rotWithShape="1">
          <a:blip r:embed="rId10">
            <a:alphaModFix/>
          </a:blip>
          <a:srcRect/>
          <a:stretch/>
        </p:blipFill>
        <p:spPr>
          <a:xfrm>
            <a:off x="6866447" y="4026748"/>
            <a:ext cx="533400" cy="635791"/>
          </a:xfrm>
          <a:prstGeom prst="rect">
            <a:avLst/>
          </a:prstGeom>
          <a:noFill/>
          <a:ln>
            <a:noFill/>
          </a:ln>
        </p:spPr>
      </p:pic>
      <p:pic>
        <p:nvPicPr>
          <p:cNvPr id="4" name="Imagen 3"/>
          <p:cNvPicPr>
            <a:picLocks noChangeAspect="1"/>
          </p:cNvPicPr>
          <p:nvPr/>
        </p:nvPicPr>
        <p:blipFill>
          <a:blip r:embed="rId11"/>
          <a:stretch>
            <a:fillRect/>
          </a:stretch>
        </p:blipFill>
        <p:spPr>
          <a:xfrm>
            <a:off x="8509628" y="4022404"/>
            <a:ext cx="536494" cy="640135"/>
          </a:xfrm>
          <a:prstGeom prst="rect">
            <a:avLst/>
          </a:prstGeom>
        </p:spPr>
      </p:pic>
      <p:sp>
        <p:nvSpPr>
          <p:cNvPr id="23" name="Elipse 22">
            <a:extLst>
              <a:ext uri="{FF2B5EF4-FFF2-40B4-BE49-F238E27FC236}">
                <a16:creationId xmlns:a16="http://schemas.microsoft.com/office/drawing/2014/main" id="{7832BD7A-8CE3-928D-1E66-B1239BEB346A}"/>
              </a:ext>
            </a:extLst>
          </p:cNvPr>
          <p:cNvSpPr/>
          <p:nvPr/>
        </p:nvSpPr>
        <p:spPr>
          <a:xfrm>
            <a:off x="8666951" y="4143279"/>
            <a:ext cx="221847" cy="250783"/>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es-ES" sz="1100" dirty="0">
                <a:solidFill>
                  <a:srgbClr val="AEABAB"/>
                </a:solidFill>
                <a:ea typeface="Calibri"/>
                <a:cs typeface="Calibri"/>
              </a:rPr>
              <a:t>5</a:t>
            </a:r>
          </a:p>
        </p:txBody>
      </p:sp>
      <p:sp>
        <p:nvSpPr>
          <p:cNvPr id="25" name="Google Shape;156;p4"/>
          <p:cNvSpPr txBox="1"/>
          <p:nvPr/>
        </p:nvSpPr>
        <p:spPr>
          <a:xfrm>
            <a:off x="207808" y="4810464"/>
            <a:ext cx="2035908" cy="2123628"/>
          </a:xfrm>
          <a:prstGeom prst="rect">
            <a:avLst/>
          </a:prstGeom>
          <a:noFill/>
          <a:ln>
            <a:noFill/>
          </a:ln>
        </p:spPr>
        <p:txBody>
          <a:bodyPr spcFirstLastPara="1" wrap="square" lIns="91425" tIns="91425" rIns="91425" bIns="91425" anchor="t" anchorCtr="0">
            <a:spAutoFit/>
          </a:bodyPr>
          <a:lstStyle/>
          <a:p>
            <a:pPr algn="ctr">
              <a:spcBef>
                <a:spcPts val="1200"/>
              </a:spcBef>
              <a:buClr>
                <a:srgbClr val="000000"/>
              </a:buClr>
              <a:buSzPts val="1800"/>
            </a:pPr>
            <a:r>
              <a:rPr lang="en-US" sz="1600" b="1" dirty="0" err="1">
                <a:solidFill>
                  <a:prstClr val="black"/>
                </a:solidFill>
                <a:ea typeface="Calibri"/>
                <a:cs typeface="Calibri"/>
                <a:sym typeface="Calibri"/>
              </a:rPr>
              <a:t>Tema</a:t>
            </a:r>
            <a:r>
              <a:rPr lang="en-US" sz="1600" b="1" dirty="0">
                <a:solidFill>
                  <a:prstClr val="black"/>
                </a:solidFill>
                <a:ea typeface="Calibri"/>
                <a:cs typeface="Calibri"/>
                <a:sym typeface="Calibri"/>
              </a:rPr>
              <a:t> 1</a:t>
            </a:r>
            <a:r>
              <a:rPr lang="en-US" sz="1600" dirty="0">
                <a:solidFill>
                  <a:prstClr val="black"/>
                </a:solidFill>
                <a:ea typeface="Calibri"/>
                <a:cs typeface="Calibri"/>
                <a:sym typeface="Calibri"/>
              </a:rPr>
              <a:t>:</a:t>
            </a:r>
            <a:endParaRPr lang="es-ES" sz="1600" dirty="0">
              <a:solidFill>
                <a:prstClr val="black"/>
              </a:solidFill>
              <a:latin typeface="Poppins"/>
              <a:ea typeface="Calibri"/>
              <a:cs typeface="Calibri"/>
              <a:sym typeface="Calibri"/>
            </a:endParaRPr>
          </a:p>
          <a:p>
            <a:pPr algn="ctr">
              <a:spcBef>
                <a:spcPts val="1200"/>
              </a:spcBef>
              <a:buSzPts val="1800"/>
            </a:pPr>
            <a:r>
              <a:rPr lang="es-ES" sz="1600" dirty="0">
                <a:solidFill>
                  <a:prstClr val="black"/>
                </a:solidFill>
                <a:latin typeface="Poppins"/>
                <a:ea typeface="Calibri"/>
                <a:cs typeface="Calibri"/>
                <a:sym typeface="Calibri"/>
              </a:rPr>
              <a:t>¿</a:t>
            </a:r>
            <a:r>
              <a:rPr lang="es-ES" sz="1600" dirty="0">
                <a:latin typeface="Poppins"/>
                <a:ea typeface="Calibri"/>
                <a:cs typeface="Calibri"/>
                <a:sym typeface="Calibri"/>
              </a:rPr>
              <a:t>Cómo están nuestras niñas, niños y adolescentes?</a:t>
            </a:r>
            <a:endParaRPr lang="es-ES" sz="1600" dirty="0">
              <a:latin typeface="Poppins"/>
              <a:ea typeface="Calibri"/>
              <a:cs typeface="Calibri"/>
            </a:endParaRPr>
          </a:p>
          <a:p>
            <a:pPr algn="ctr">
              <a:spcBef>
                <a:spcPts val="1200"/>
              </a:spcBef>
              <a:buClr>
                <a:srgbClr val="000000"/>
              </a:buClr>
              <a:buSzPts val="1800"/>
            </a:pPr>
            <a:endParaRPr lang="es-ES" sz="1600" dirty="0">
              <a:ea typeface="Calibri"/>
              <a:cs typeface="Calibri"/>
              <a:sym typeface="Calibri"/>
            </a:endParaRPr>
          </a:p>
        </p:txBody>
      </p:sp>
      <p:sp>
        <p:nvSpPr>
          <p:cNvPr id="26" name="Google Shape;156;p4"/>
          <p:cNvSpPr txBox="1"/>
          <p:nvPr/>
        </p:nvSpPr>
        <p:spPr>
          <a:xfrm>
            <a:off x="2338727" y="2110338"/>
            <a:ext cx="2725325" cy="1477297"/>
          </a:xfrm>
          <a:prstGeom prst="rect">
            <a:avLst/>
          </a:prstGeom>
          <a:noFill/>
          <a:ln>
            <a:noFill/>
          </a:ln>
        </p:spPr>
        <p:txBody>
          <a:bodyPr spcFirstLastPara="1" wrap="square" lIns="91425" tIns="91425" rIns="91425" bIns="91425" anchor="t" anchorCtr="0">
            <a:spAutoFit/>
          </a:bodyPr>
          <a:lstStyle/>
          <a:p>
            <a:pPr algn="ctr">
              <a:spcBef>
                <a:spcPts val="1200"/>
              </a:spcBef>
              <a:buClr>
                <a:srgbClr val="000000"/>
              </a:buClr>
              <a:buSzPts val="1800"/>
            </a:pPr>
            <a:r>
              <a:rPr lang="en-US" sz="1600" b="1" dirty="0" err="1">
                <a:solidFill>
                  <a:prstClr val="black"/>
                </a:solidFill>
                <a:latin typeface="Poppins"/>
                <a:ea typeface="Calibri"/>
                <a:cs typeface="Calibri"/>
                <a:sym typeface="Calibri"/>
              </a:rPr>
              <a:t>Tema</a:t>
            </a:r>
            <a:r>
              <a:rPr lang="en-US" sz="1600" b="1" dirty="0">
                <a:solidFill>
                  <a:prstClr val="black"/>
                </a:solidFill>
                <a:latin typeface="Poppins"/>
                <a:ea typeface="Calibri"/>
                <a:cs typeface="Calibri"/>
                <a:sym typeface="Calibri"/>
              </a:rPr>
              <a:t> 2</a:t>
            </a:r>
            <a:r>
              <a:rPr lang="en-US" sz="1600" dirty="0">
                <a:solidFill>
                  <a:prstClr val="black"/>
                </a:solidFill>
                <a:latin typeface="Poppins"/>
                <a:ea typeface="Calibri"/>
                <a:cs typeface="Calibri"/>
                <a:sym typeface="Calibri"/>
              </a:rPr>
              <a:t>:</a:t>
            </a:r>
            <a:endParaRPr lang="es-ES" sz="1600" dirty="0">
              <a:solidFill>
                <a:prstClr val="black"/>
              </a:solidFill>
              <a:latin typeface="Poppins"/>
              <a:ea typeface="Calibri"/>
              <a:cs typeface="Calibri"/>
              <a:sym typeface="Calibri"/>
            </a:endParaRPr>
          </a:p>
          <a:p>
            <a:pPr algn="ctr">
              <a:spcBef>
                <a:spcPts val="1200"/>
              </a:spcBef>
              <a:buSzPts val="1800"/>
            </a:pPr>
            <a:r>
              <a:rPr lang="es-ES" sz="1600" dirty="0">
                <a:solidFill>
                  <a:prstClr val="black"/>
                </a:solidFill>
                <a:latin typeface="Poppins"/>
                <a:ea typeface="Calibri"/>
                <a:cs typeface="Calibri"/>
                <a:sym typeface="Calibri"/>
              </a:rPr>
              <a:t>¿Cómo se implementa la tutoría y orientación educativa?</a:t>
            </a:r>
            <a:endParaRPr lang="es-ES" sz="1600" dirty="0">
              <a:solidFill>
                <a:prstClr val="black"/>
              </a:solidFill>
              <a:latin typeface="Poppins"/>
              <a:ea typeface="Calibri"/>
              <a:cs typeface="Calibri"/>
            </a:endParaRPr>
          </a:p>
        </p:txBody>
      </p:sp>
      <p:sp>
        <p:nvSpPr>
          <p:cNvPr id="27" name="Google Shape;156;p4"/>
          <p:cNvSpPr txBox="1"/>
          <p:nvPr/>
        </p:nvSpPr>
        <p:spPr>
          <a:xfrm>
            <a:off x="4516437" y="4837589"/>
            <a:ext cx="2056571" cy="2123628"/>
          </a:xfrm>
          <a:prstGeom prst="rect">
            <a:avLst/>
          </a:prstGeom>
          <a:noFill/>
          <a:ln>
            <a:noFill/>
          </a:ln>
        </p:spPr>
        <p:txBody>
          <a:bodyPr spcFirstLastPara="1" wrap="square" lIns="91425" tIns="91425" rIns="91425" bIns="91425" anchor="t" anchorCtr="0">
            <a:spAutoFit/>
          </a:bodyPr>
          <a:lstStyle/>
          <a:p>
            <a:pPr algn="ctr">
              <a:spcBef>
                <a:spcPts val="1200"/>
              </a:spcBef>
              <a:buClr>
                <a:srgbClr val="000000"/>
              </a:buClr>
              <a:buSzPts val="1800"/>
            </a:pPr>
            <a:r>
              <a:rPr lang="en-US" sz="1600" b="1" dirty="0" err="1">
                <a:solidFill>
                  <a:prstClr val="black"/>
                </a:solidFill>
                <a:latin typeface="Poppins"/>
                <a:ea typeface="Calibri"/>
                <a:cs typeface="Calibri"/>
                <a:sym typeface="Calibri"/>
              </a:rPr>
              <a:t>Tema</a:t>
            </a:r>
            <a:r>
              <a:rPr lang="en-US" sz="1600" b="1" dirty="0">
                <a:solidFill>
                  <a:prstClr val="black"/>
                </a:solidFill>
                <a:latin typeface="Poppins"/>
                <a:ea typeface="Calibri"/>
                <a:cs typeface="Calibri"/>
                <a:sym typeface="Calibri"/>
              </a:rPr>
              <a:t> 3</a:t>
            </a:r>
            <a:r>
              <a:rPr lang="en-US" sz="1600" dirty="0">
                <a:solidFill>
                  <a:prstClr val="black"/>
                </a:solidFill>
                <a:latin typeface="Poppins"/>
                <a:ea typeface="Calibri"/>
                <a:cs typeface="Calibri"/>
                <a:sym typeface="Calibri"/>
              </a:rPr>
              <a:t>:</a:t>
            </a:r>
            <a:endParaRPr lang="es-ES" sz="1600" dirty="0">
              <a:solidFill>
                <a:prstClr val="black"/>
              </a:solidFill>
              <a:latin typeface="Poppins"/>
              <a:ea typeface="Calibri"/>
              <a:cs typeface="Calibri"/>
              <a:sym typeface="Calibri"/>
            </a:endParaRPr>
          </a:p>
          <a:p>
            <a:pPr algn="ctr">
              <a:spcBef>
                <a:spcPts val="1200"/>
              </a:spcBef>
              <a:buSzPts val="1800"/>
            </a:pPr>
            <a:r>
              <a:rPr lang="es-ES" sz="1600" dirty="0">
                <a:solidFill>
                  <a:prstClr val="black"/>
                </a:solidFill>
                <a:latin typeface="Poppins"/>
                <a:ea typeface="Calibri"/>
                <a:cs typeface="Calibri"/>
                <a:sym typeface="Calibri"/>
              </a:rPr>
              <a:t>Iniciativa “Escuelas Bienestar: tutores transformando vidas”</a:t>
            </a:r>
            <a:endParaRPr lang="es-ES" sz="1600" dirty="0">
              <a:solidFill>
                <a:prstClr val="black"/>
              </a:solidFill>
              <a:latin typeface="Poppins"/>
              <a:ea typeface="Calibri"/>
              <a:cs typeface="Calibri"/>
            </a:endParaRPr>
          </a:p>
          <a:p>
            <a:pPr algn="ctr">
              <a:spcBef>
                <a:spcPts val="1200"/>
              </a:spcBef>
              <a:buClr>
                <a:srgbClr val="000000"/>
              </a:buClr>
              <a:buSzPts val="1800"/>
            </a:pPr>
            <a:endParaRPr sz="1600" dirty="0">
              <a:solidFill>
                <a:prstClr val="black"/>
              </a:solidFill>
              <a:ea typeface="Calibri"/>
              <a:cs typeface="Calibri"/>
              <a:sym typeface="Calibri"/>
            </a:endParaRPr>
          </a:p>
        </p:txBody>
      </p:sp>
      <p:sp>
        <p:nvSpPr>
          <p:cNvPr id="28" name="Google Shape;156;p4"/>
          <p:cNvSpPr txBox="1"/>
          <p:nvPr/>
        </p:nvSpPr>
        <p:spPr>
          <a:xfrm>
            <a:off x="6228448" y="2198850"/>
            <a:ext cx="1876112" cy="1384964"/>
          </a:xfrm>
          <a:prstGeom prst="rect">
            <a:avLst/>
          </a:prstGeom>
          <a:noFill/>
          <a:ln>
            <a:noFill/>
          </a:ln>
        </p:spPr>
        <p:txBody>
          <a:bodyPr spcFirstLastPara="1" wrap="square" lIns="91425" tIns="91425" rIns="91425" bIns="91425" anchor="t" anchorCtr="0">
            <a:spAutoFit/>
          </a:bodyPr>
          <a:lstStyle/>
          <a:p>
            <a:pPr algn="ctr">
              <a:spcBef>
                <a:spcPts val="1200"/>
              </a:spcBef>
              <a:buClr>
                <a:srgbClr val="000000"/>
              </a:buClr>
              <a:buSzPts val="1800"/>
            </a:pPr>
            <a:r>
              <a:rPr lang="es-PE" sz="1600" b="1" dirty="0">
                <a:solidFill>
                  <a:prstClr val="black"/>
                </a:solidFill>
                <a:latin typeface="Poppins"/>
                <a:ea typeface="Calibri"/>
                <a:cs typeface="Calibri"/>
                <a:sym typeface="Calibri"/>
              </a:rPr>
              <a:t>Tema 4</a:t>
            </a:r>
            <a:r>
              <a:rPr lang="es-PE" sz="1600" dirty="0">
                <a:solidFill>
                  <a:prstClr val="black"/>
                </a:solidFill>
                <a:latin typeface="Poppins"/>
                <a:ea typeface="Calibri"/>
                <a:cs typeface="Calibri"/>
                <a:sym typeface="Calibri"/>
              </a:rPr>
              <a:t>:  </a:t>
            </a:r>
          </a:p>
          <a:p>
            <a:pPr algn="ctr">
              <a:spcBef>
                <a:spcPts val="1200"/>
              </a:spcBef>
              <a:buClr>
                <a:srgbClr val="000000"/>
              </a:buClr>
              <a:buSzPts val="1800"/>
            </a:pPr>
            <a:r>
              <a:rPr lang="es-PE" sz="1600" dirty="0">
                <a:solidFill>
                  <a:prstClr val="black"/>
                </a:solidFill>
                <a:latin typeface="Poppins"/>
                <a:ea typeface="Calibri"/>
                <a:cs typeface="Calibri"/>
                <a:sym typeface="Calibri"/>
              </a:rPr>
              <a:t>Compromisos</a:t>
            </a:r>
            <a:endParaRPr lang="es-PE" sz="1600" dirty="0">
              <a:solidFill>
                <a:prstClr val="black"/>
              </a:solidFill>
              <a:latin typeface="Poppins"/>
              <a:ea typeface="Calibri"/>
              <a:cs typeface="Calibri"/>
            </a:endParaRPr>
          </a:p>
          <a:p>
            <a:pPr algn="ctr">
              <a:spcBef>
                <a:spcPts val="1200"/>
              </a:spcBef>
              <a:buClr>
                <a:srgbClr val="000000"/>
              </a:buClr>
              <a:buSzPts val="1800"/>
            </a:pPr>
            <a:endParaRPr lang="es-PE" sz="1600" dirty="0">
              <a:solidFill>
                <a:prstClr val="black"/>
              </a:solidFill>
              <a:ea typeface="Calibri"/>
              <a:cs typeface="Calibri"/>
              <a:sym typeface="Calibri"/>
            </a:endParaRPr>
          </a:p>
        </p:txBody>
      </p:sp>
      <p:sp>
        <p:nvSpPr>
          <p:cNvPr id="30" name="Google Shape;156;p4">
            <a:extLst>
              <a:ext uri="{FF2B5EF4-FFF2-40B4-BE49-F238E27FC236}">
                <a16:creationId xmlns:a16="http://schemas.microsoft.com/office/drawing/2014/main" id="{C3CCB5B3-D0A1-EF89-6B25-5540DC390F8E}"/>
              </a:ext>
            </a:extLst>
          </p:cNvPr>
          <p:cNvSpPr txBox="1"/>
          <p:nvPr/>
        </p:nvSpPr>
        <p:spPr>
          <a:xfrm>
            <a:off x="8104560" y="5147154"/>
            <a:ext cx="1620910" cy="1231076"/>
          </a:xfrm>
          <a:prstGeom prst="rect">
            <a:avLst/>
          </a:prstGeom>
          <a:noFill/>
          <a:ln>
            <a:noFill/>
          </a:ln>
        </p:spPr>
        <p:txBody>
          <a:bodyPr spcFirstLastPara="1" wrap="square" lIns="91425" tIns="91425" rIns="91425" bIns="91425" anchor="t" anchorCtr="0">
            <a:spAutoFit/>
          </a:bodyPr>
          <a:lstStyle/>
          <a:p>
            <a:pPr algn="ctr">
              <a:spcBef>
                <a:spcPts val="1200"/>
              </a:spcBef>
              <a:buClr>
                <a:srgbClr val="000000"/>
              </a:buClr>
              <a:buSzPts val="1800"/>
            </a:pPr>
            <a:r>
              <a:rPr lang="es-PE" sz="1600" dirty="0">
                <a:solidFill>
                  <a:prstClr val="black"/>
                </a:solidFill>
                <a:latin typeface="Poppins"/>
                <a:ea typeface="Calibri"/>
                <a:cs typeface="Calibri"/>
                <a:sym typeface="Calibri"/>
              </a:rPr>
              <a:t>Respuesta a consultas</a:t>
            </a:r>
            <a:endParaRPr lang="es-PE" sz="1600" dirty="0">
              <a:solidFill>
                <a:prstClr val="black"/>
              </a:solidFill>
              <a:latin typeface="Poppins"/>
              <a:ea typeface="Calibri"/>
              <a:cs typeface="Calibri"/>
            </a:endParaRPr>
          </a:p>
          <a:p>
            <a:pPr algn="ctr">
              <a:spcBef>
                <a:spcPts val="1200"/>
              </a:spcBef>
              <a:buClr>
                <a:srgbClr val="000000"/>
              </a:buClr>
              <a:buSzPts val="1800"/>
            </a:pPr>
            <a:endParaRPr lang="en-US" sz="1600" dirty="0">
              <a:solidFill>
                <a:prstClr val="black"/>
              </a:solidFill>
              <a:ea typeface="Calibri"/>
              <a:cs typeface="Calibri"/>
              <a:sym typeface="Calibri"/>
            </a:endParaRPr>
          </a:p>
        </p:txBody>
      </p:sp>
    </p:spTree>
    <p:extLst>
      <p:ext uri="{BB962C8B-B14F-4D97-AF65-F5344CB8AC3E}">
        <p14:creationId xmlns:p14="http://schemas.microsoft.com/office/powerpoint/2010/main" val="21369771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4858" y="298964"/>
            <a:ext cx="2519351" cy="554257"/>
          </a:xfrm>
          <a:prstGeom prst="rect">
            <a:avLst/>
          </a:prstGeom>
        </p:spPr>
      </p:pic>
      <p:pic>
        <p:nvPicPr>
          <p:cNvPr id="5" name="Imagen 4">
            <a:extLst>
              <a:ext uri="{FF2B5EF4-FFF2-40B4-BE49-F238E27FC236}">
                <a16:creationId xmlns:a16="http://schemas.microsoft.com/office/drawing/2014/main" id="{F3267EAA-3ADB-46AF-974C-9FA213467D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89530"/>
            <a:ext cx="2055388" cy="496604"/>
          </a:xfrm>
          <a:prstGeom prst="rect">
            <a:avLst/>
          </a:prstGeom>
        </p:spPr>
      </p:pic>
      <p:sp>
        <p:nvSpPr>
          <p:cNvPr id="6" name="Título 1">
            <a:extLst>
              <a:ext uri="{FF2B5EF4-FFF2-40B4-BE49-F238E27FC236}">
                <a16:creationId xmlns:a16="http://schemas.microsoft.com/office/drawing/2014/main" id="{3BE35040-3ACF-ED2D-1579-A7E41597D7A8}"/>
              </a:ext>
            </a:extLst>
          </p:cNvPr>
          <p:cNvSpPr txBox="1">
            <a:spLocks/>
          </p:cNvSpPr>
          <p:nvPr/>
        </p:nvSpPr>
        <p:spPr>
          <a:xfrm>
            <a:off x="885253" y="2109975"/>
            <a:ext cx="4673600" cy="48619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PE" sz="2800" b="1" dirty="0">
                <a:solidFill>
                  <a:srgbClr val="002060"/>
                </a:solidFill>
                <a:latin typeface="Poppins" pitchFamily="2" charset="77"/>
                <a:cs typeface="Poppins" pitchFamily="2" charset="77"/>
              </a:rPr>
              <a:t>Momentos de la iniciativa</a:t>
            </a:r>
          </a:p>
        </p:txBody>
      </p:sp>
      <p:cxnSp>
        <p:nvCxnSpPr>
          <p:cNvPr id="12" name="Google Shape;58;p13">
            <a:extLst>
              <a:ext uri="{FF2B5EF4-FFF2-40B4-BE49-F238E27FC236}">
                <a16:creationId xmlns:a16="http://schemas.microsoft.com/office/drawing/2014/main" id="{087A9F95-DF16-CB2B-C5ED-CCA6DC137F14}"/>
              </a:ext>
            </a:extLst>
          </p:cNvPr>
          <p:cNvCxnSpPr>
            <a:cxnSpLocks/>
          </p:cNvCxnSpPr>
          <p:nvPr/>
        </p:nvCxnSpPr>
        <p:spPr>
          <a:xfrm flipV="1">
            <a:off x="1027694" y="2835053"/>
            <a:ext cx="4263747" cy="29286"/>
          </a:xfrm>
          <a:prstGeom prst="straightConnector1">
            <a:avLst/>
          </a:prstGeom>
          <a:noFill/>
          <a:ln w="19050" cap="flat" cmpd="sng">
            <a:solidFill>
              <a:srgbClr val="E30412"/>
            </a:solidFill>
            <a:prstDash val="solid"/>
            <a:round/>
            <a:headEnd type="none" w="sm" len="sm"/>
            <a:tailEnd type="none" w="sm" len="sm"/>
          </a:ln>
        </p:spPr>
      </p:cxnSp>
      <p:sp>
        <p:nvSpPr>
          <p:cNvPr id="11" name="Rectángulo 10"/>
          <p:cNvSpPr/>
          <p:nvPr/>
        </p:nvSpPr>
        <p:spPr>
          <a:xfrm>
            <a:off x="5478905" y="6074984"/>
            <a:ext cx="5942076" cy="40011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lgn="ctr"/>
            <a:r>
              <a:rPr lang="es-ES" sz="2000" dirty="0"/>
              <a:t>Acompañamiento, monitoreo y evaluación</a:t>
            </a:r>
            <a:endParaRPr lang="es-PE" sz="2000" dirty="0"/>
          </a:p>
        </p:txBody>
      </p:sp>
      <p:graphicFrame>
        <p:nvGraphicFramePr>
          <p:cNvPr id="8" name="Diagrama 7"/>
          <p:cNvGraphicFramePr/>
          <p:nvPr>
            <p:extLst>
              <p:ext uri="{D42A27DB-BD31-4B8C-83A1-F6EECF244321}">
                <p14:modId xmlns:p14="http://schemas.microsoft.com/office/powerpoint/2010/main" val="2253509885"/>
              </p:ext>
            </p:extLst>
          </p:nvPr>
        </p:nvGraphicFramePr>
        <p:xfrm>
          <a:off x="4876801" y="1330989"/>
          <a:ext cx="6814560" cy="451175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3" name="Imagen 12"/>
          <p:cNvPicPr>
            <a:picLocks noChangeAspect="1"/>
          </p:cNvPicPr>
          <p:nvPr/>
        </p:nvPicPr>
        <p:blipFill>
          <a:blip r:embed="rId10"/>
          <a:stretch>
            <a:fillRect/>
          </a:stretch>
        </p:blipFill>
        <p:spPr>
          <a:xfrm>
            <a:off x="1452277" y="3103223"/>
            <a:ext cx="2857500" cy="2857500"/>
          </a:xfrm>
          <a:prstGeom prst="rect">
            <a:avLst/>
          </a:prstGeom>
        </p:spPr>
      </p:pic>
    </p:spTree>
    <p:extLst>
      <p:ext uri="{BB962C8B-B14F-4D97-AF65-F5344CB8AC3E}">
        <p14:creationId xmlns:p14="http://schemas.microsoft.com/office/powerpoint/2010/main" val="12560871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2050" name="Picture 2" descr="Icono texto USTED ESTA AQUI localizacion rojo Stock Illustration | Adobe  Stock"/>
          <p:cNvPicPr>
            <a:picLocks noChangeAspect="1" noChangeArrowheads="1"/>
          </p:cNvPicPr>
          <p:nvPr/>
        </p:nvPicPr>
        <p:blipFill rotWithShape="1">
          <a:blip r:embed="rId3">
            <a:extLst>
              <a:ext uri="{28A0092B-C50C-407E-A947-70E740481C1C}">
                <a14:useLocalDpi xmlns:a14="http://schemas.microsoft.com/office/drawing/2010/main" val="0"/>
              </a:ext>
            </a:extLst>
          </a:blip>
          <a:srcRect l="17889" t="2488" r="17934" b="1512"/>
          <a:stretch/>
        </p:blipFill>
        <p:spPr bwMode="auto">
          <a:xfrm>
            <a:off x="1905291" y="3302484"/>
            <a:ext cx="798077" cy="1193800"/>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n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04858" y="298964"/>
            <a:ext cx="2519351" cy="554257"/>
          </a:xfrm>
          <a:prstGeom prst="rect">
            <a:avLst/>
          </a:prstGeom>
        </p:spPr>
      </p:pic>
      <p:pic>
        <p:nvPicPr>
          <p:cNvPr id="5" name="Imagen 4">
            <a:extLst>
              <a:ext uri="{FF2B5EF4-FFF2-40B4-BE49-F238E27FC236}">
                <a16:creationId xmlns:a16="http://schemas.microsoft.com/office/drawing/2014/main" id="{F3267EAA-3ADB-46AF-974C-9FA213467D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56617"/>
            <a:ext cx="2055388" cy="496604"/>
          </a:xfrm>
          <a:prstGeom prst="rect">
            <a:avLst/>
          </a:prstGeom>
        </p:spPr>
      </p:pic>
      <p:sp>
        <p:nvSpPr>
          <p:cNvPr id="6" name="Título 1">
            <a:extLst>
              <a:ext uri="{FF2B5EF4-FFF2-40B4-BE49-F238E27FC236}">
                <a16:creationId xmlns:a16="http://schemas.microsoft.com/office/drawing/2014/main" id="{3BE35040-3ACF-ED2D-1579-A7E41597D7A8}"/>
              </a:ext>
            </a:extLst>
          </p:cNvPr>
          <p:cNvSpPr txBox="1">
            <a:spLocks/>
          </p:cNvSpPr>
          <p:nvPr/>
        </p:nvSpPr>
        <p:spPr>
          <a:xfrm>
            <a:off x="3401241" y="1184832"/>
            <a:ext cx="8089774" cy="95916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es-ES" sz="2800" b="1" dirty="0">
                <a:solidFill>
                  <a:srgbClr val="002060"/>
                </a:solidFill>
                <a:latin typeface="Poppins" pitchFamily="2" charset="77"/>
                <a:cs typeface="Poppins" pitchFamily="2" charset="77"/>
              </a:rPr>
              <a:t>Coordinación con DRE/GRE y UGEL para trabajo articulado </a:t>
            </a:r>
          </a:p>
          <a:p>
            <a:pPr lvl="0"/>
            <a:endParaRPr lang="es-ES" sz="2800" dirty="0"/>
          </a:p>
        </p:txBody>
      </p:sp>
      <p:cxnSp>
        <p:nvCxnSpPr>
          <p:cNvPr id="12" name="Google Shape;58;p13">
            <a:extLst>
              <a:ext uri="{FF2B5EF4-FFF2-40B4-BE49-F238E27FC236}">
                <a16:creationId xmlns:a16="http://schemas.microsoft.com/office/drawing/2014/main" id="{087A9F95-DF16-CB2B-C5ED-CCA6DC137F14}"/>
              </a:ext>
            </a:extLst>
          </p:cNvPr>
          <p:cNvCxnSpPr>
            <a:cxnSpLocks/>
          </p:cNvCxnSpPr>
          <p:nvPr/>
        </p:nvCxnSpPr>
        <p:spPr>
          <a:xfrm flipV="1">
            <a:off x="3589849" y="2136480"/>
            <a:ext cx="7073158" cy="4315"/>
          </a:xfrm>
          <a:prstGeom prst="straightConnector1">
            <a:avLst/>
          </a:prstGeom>
          <a:noFill/>
          <a:ln w="19050" cap="flat" cmpd="sng">
            <a:solidFill>
              <a:srgbClr val="E30412"/>
            </a:solidFill>
            <a:prstDash val="solid"/>
            <a:round/>
            <a:headEnd type="none" w="sm" len="sm"/>
            <a:tailEnd type="none" w="sm" len="sm"/>
          </a:ln>
        </p:spPr>
      </p:cxnSp>
      <p:grpSp>
        <p:nvGrpSpPr>
          <p:cNvPr id="14" name="Grupo 13"/>
          <p:cNvGrpSpPr/>
          <p:nvPr/>
        </p:nvGrpSpPr>
        <p:grpSpPr>
          <a:xfrm>
            <a:off x="1315887" y="979629"/>
            <a:ext cx="1976886" cy="974362"/>
            <a:chOff x="2564542" y="1492"/>
            <a:chExt cx="2438901" cy="1219450"/>
          </a:xfrm>
        </p:grpSpPr>
        <p:sp>
          <p:nvSpPr>
            <p:cNvPr id="15" name="Rectángulo redondeado 14"/>
            <p:cNvSpPr/>
            <p:nvPr/>
          </p:nvSpPr>
          <p:spPr>
            <a:xfrm>
              <a:off x="2564542" y="1492"/>
              <a:ext cx="2438901" cy="1219450"/>
            </a:xfrm>
            <a:prstGeom prst="roundRect">
              <a:avLst>
                <a:gd name="adj" fmla="val 10000"/>
              </a:avLst>
            </a:prstGeom>
          </p:spPr>
          <p:style>
            <a:lnRef idx="1">
              <a:schemeClr val="accent4"/>
            </a:lnRef>
            <a:fillRef idx="2">
              <a:schemeClr val="accent4"/>
            </a:fillRef>
            <a:effectRef idx="1">
              <a:schemeClr val="accent4"/>
            </a:effectRef>
            <a:fontRef idx="minor">
              <a:schemeClr val="dk1"/>
            </a:fontRef>
          </p:style>
        </p:sp>
        <p:sp>
          <p:nvSpPr>
            <p:cNvPr id="17" name="Rectángulo 16"/>
            <p:cNvSpPr/>
            <p:nvPr/>
          </p:nvSpPr>
          <p:spPr>
            <a:xfrm>
              <a:off x="2600258" y="37208"/>
              <a:ext cx="2367469" cy="1148018"/>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s-ES" sz="2500" b="1" kern="1200" dirty="0">
                  <a:effectLst>
                    <a:outerShdw blurRad="38100" dist="38100" dir="2700000" algn="tl">
                      <a:srgbClr val="000000">
                        <a:alpha val="43137"/>
                      </a:srgbClr>
                    </a:outerShdw>
                  </a:effectLst>
                </a:rPr>
                <a:t>Planificación</a:t>
              </a:r>
              <a:endParaRPr lang="es-PE" sz="2500" b="1" kern="1200" dirty="0">
                <a:effectLst>
                  <a:outerShdw blurRad="38100" dist="38100" dir="2700000" algn="tl">
                    <a:srgbClr val="000000">
                      <a:alpha val="43137"/>
                    </a:srgbClr>
                  </a:outerShdw>
                </a:effectLst>
              </a:endParaRPr>
            </a:p>
          </p:txBody>
        </p:sp>
      </p:grpSp>
      <p:graphicFrame>
        <p:nvGraphicFramePr>
          <p:cNvPr id="3" name="Diagrama 2"/>
          <p:cNvGraphicFramePr/>
          <p:nvPr>
            <p:extLst>
              <p:ext uri="{D42A27DB-BD31-4B8C-83A1-F6EECF244321}">
                <p14:modId xmlns:p14="http://schemas.microsoft.com/office/powerpoint/2010/main" val="3465246040"/>
              </p:ext>
            </p:extLst>
          </p:nvPr>
        </p:nvGraphicFramePr>
        <p:xfrm>
          <a:off x="2023253" y="2380103"/>
          <a:ext cx="8639754" cy="541866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4" name="CuadroTexto 3"/>
          <p:cNvSpPr txBox="1"/>
          <p:nvPr/>
        </p:nvSpPr>
        <p:spPr>
          <a:xfrm>
            <a:off x="2541993" y="4950933"/>
            <a:ext cx="890565" cy="276999"/>
          </a:xfrm>
          <a:prstGeom prst="rect">
            <a:avLst/>
          </a:prstGeom>
          <a:noFill/>
        </p:spPr>
        <p:txBody>
          <a:bodyPr wrap="none" rtlCol="0">
            <a:spAutoFit/>
          </a:bodyPr>
          <a:lstStyle/>
          <a:p>
            <a:r>
              <a:rPr lang="es-PE" sz="1200" b="1" dirty="0">
                <a:effectLst>
                  <a:outerShdw blurRad="38100" dist="38100" dir="2700000" algn="tl">
                    <a:srgbClr val="000000">
                      <a:alpha val="43137"/>
                    </a:srgbClr>
                  </a:outerShdw>
                </a:effectLst>
              </a:rPr>
              <a:t>1 de marzo</a:t>
            </a:r>
          </a:p>
        </p:txBody>
      </p:sp>
      <p:sp>
        <p:nvSpPr>
          <p:cNvPr id="13" name="CuadroTexto 12"/>
          <p:cNvSpPr txBox="1"/>
          <p:nvPr/>
        </p:nvSpPr>
        <p:spPr>
          <a:xfrm>
            <a:off x="4329059" y="4939446"/>
            <a:ext cx="890565" cy="276999"/>
          </a:xfrm>
          <a:prstGeom prst="rect">
            <a:avLst/>
          </a:prstGeom>
          <a:noFill/>
        </p:spPr>
        <p:txBody>
          <a:bodyPr wrap="none" rtlCol="0">
            <a:spAutoFit/>
          </a:bodyPr>
          <a:lstStyle/>
          <a:p>
            <a:r>
              <a:rPr lang="es-PE" sz="1200" b="1" dirty="0"/>
              <a:t>7 de marzo</a:t>
            </a:r>
          </a:p>
        </p:txBody>
      </p:sp>
      <p:sp>
        <p:nvSpPr>
          <p:cNvPr id="18" name="CuadroTexto 17"/>
          <p:cNvSpPr txBox="1"/>
          <p:nvPr/>
        </p:nvSpPr>
        <p:spPr>
          <a:xfrm>
            <a:off x="6071658" y="4927960"/>
            <a:ext cx="969111" cy="276999"/>
          </a:xfrm>
          <a:prstGeom prst="rect">
            <a:avLst/>
          </a:prstGeom>
          <a:noFill/>
        </p:spPr>
        <p:txBody>
          <a:bodyPr wrap="none" rtlCol="0">
            <a:spAutoFit/>
          </a:bodyPr>
          <a:lstStyle/>
          <a:p>
            <a:r>
              <a:rPr lang="es-PE" sz="1200" b="1" dirty="0">
                <a:effectLst>
                  <a:outerShdw blurRad="38100" dist="38100" dir="2700000" algn="tl">
                    <a:srgbClr val="000000">
                      <a:alpha val="43137"/>
                    </a:srgbClr>
                  </a:outerShdw>
                </a:effectLst>
              </a:rPr>
              <a:t>22 de marzo</a:t>
            </a:r>
          </a:p>
        </p:txBody>
      </p:sp>
      <p:sp>
        <p:nvSpPr>
          <p:cNvPr id="16" name="CuadroTexto 15"/>
          <p:cNvSpPr txBox="1"/>
          <p:nvPr/>
        </p:nvSpPr>
        <p:spPr>
          <a:xfrm>
            <a:off x="7940550" y="4925536"/>
            <a:ext cx="1327479" cy="276999"/>
          </a:xfrm>
          <a:prstGeom prst="rect">
            <a:avLst/>
          </a:prstGeom>
          <a:noFill/>
        </p:spPr>
        <p:txBody>
          <a:bodyPr wrap="none" rtlCol="0">
            <a:spAutoFit/>
          </a:bodyPr>
          <a:lstStyle/>
          <a:p>
            <a:r>
              <a:rPr lang="es-PE" sz="1200" b="1" dirty="0">
                <a:effectLst>
                  <a:outerShdw blurRad="38100" dist="38100" dir="2700000" algn="tl">
                    <a:srgbClr val="000000">
                      <a:alpha val="43137"/>
                    </a:srgbClr>
                  </a:outerShdw>
                </a:effectLst>
              </a:rPr>
              <a:t>Abril  a Diciembre</a:t>
            </a:r>
          </a:p>
        </p:txBody>
      </p:sp>
      <p:sp>
        <p:nvSpPr>
          <p:cNvPr id="10" name="Flecha derecha 9"/>
          <p:cNvSpPr/>
          <p:nvPr/>
        </p:nvSpPr>
        <p:spPr>
          <a:xfrm rot="16200000">
            <a:off x="2643194" y="4086803"/>
            <a:ext cx="780836"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9" name="Flecha derecha 18"/>
          <p:cNvSpPr/>
          <p:nvPr/>
        </p:nvSpPr>
        <p:spPr>
          <a:xfrm rot="5400000">
            <a:off x="4563774" y="5683618"/>
            <a:ext cx="481170"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0" name="Flecha derecha 19"/>
          <p:cNvSpPr/>
          <p:nvPr/>
        </p:nvSpPr>
        <p:spPr>
          <a:xfrm rot="16200000">
            <a:off x="6063892" y="4086803"/>
            <a:ext cx="780836"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1" name="CuadroTexto 20"/>
          <p:cNvSpPr txBox="1"/>
          <p:nvPr/>
        </p:nvSpPr>
        <p:spPr>
          <a:xfrm>
            <a:off x="7735486" y="5976211"/>
            <a:ext cx="2033670" cy="584775"/>
          </a:xfrm>
          <a:prstGeom prst="rect">
            <a:avLst/>
          </a:prstGeom>
          <a:noFill/>
        </p:spPr>
        <p:txBody>
          <a:bodyPr wrap="square" rtlCol="0">
            <a:spAutoFit/>
          </a:bodyPr>
          <a:lstStyle/>
          <a:p>
            <a:r>
              <a:rPr lang="es-PE" sz="1600" dirty="0">
                <a:latin typeface="Poppins" panose="020B0604020202020204" charset="0"/>
                <a:cs typeface="Poppins" panose="020B0604020202020204" charset="0"/>
              </a:rPr>
              <a:t>Implementación de la iniciativa en las IE</a:t>
            </a:r>
          </a:p>
        </p:txBody>
      </p:sp>
      <p:sp>
        <p:nvSpPr>
          <p:cNvPr id="23" name="Flecha derecha 22"/>
          <p:cNvSpPr/>
          <p:nvPr/>
        </p:nvSpPr>
        <p:spPr>
          <a:xfrm rot="5400000">
            <a:off x="8340844" y="5706813"/>
            <a:ext cx="481170"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443958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4858" y="298964"/>
            <a:ext cx="2519351" cy="554257"/>
          </a:xfrm>
          <a:prstGeom prst="rect">
            <a:avLst/>
          </a:prstGeom>
        </p:spPr>
      </p:pic>
      <p:pic>
        <p:nvPicPr>
          <p:cNvPr id="5" name="Imagen 4">
            <a:extLst>
              <a:ext uri="{FF2B5EF4-FFF2-40B4-BE49-F238E27FC236}">
                <a16:creationId xmlns:a16="http://schemas.microsoft.com/office/drawing/2014/main" id="{F3267EAA-3ADB-46AF-974C-9FA213467D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56617"/>
            <a:ext cx="2055388" cy="496604"/>
          </a:xfrm>
          <a:prstGeom prst="rect">
            <a:avLst/>
          </a:prstGeom>
        </p:spPr>
      </p:pic>
      <p:sp>
        <p:nvSpPr>
          <p:cNvPr id="6" name="Título 1">
            <a:extLst>
              <a:ext uri="{FF2B5EF4-FFF2-40B4-BE49-F238E27FC236}">
                <a16:creationId xmlns:a16="http://schemas.microsoft.com/office/drawing/2014/main" id="{3BE35040-3ACF-ED2D-1579-A7E41597D7A8}"/>
              </a:ext>
            </a:extLst>
          </p:cNvPr>
          <p:cNvSpPr txBox="1">
            <a:spLocks/>
          </p:cNvSpPr>
          <p:nvPr/>
        </p:nvSpPr>
        <p:spPr>
          <a:xfrm>
            <a:off x="3222165" y="1080423"/>
            <a:ext cx="6182692" cy="67680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PE" sz="3200" b="1" dirty="0">
                <a:solidFill>
                  <a:srgbClr val="002060"/>
                </a:solidFill>
                <a:latin typeface="Poppins" pitchFamily="2" charset="77"/>
                <a:cs typeface="Poppins" pitchFamily="2" charset="77"/>
              </a:rPr>
              <a:t>Ciclo de asistencia técnicas</a:t>
            </a:r>
          </a:p>
          <a:p>
            <a:pPr lvl="0"/>
            <a:endParaRPr lang="es-ES" sz="3200" dirty="0"/>
          </a:p>
          <a:p>
            <a:pPr lvl="0"/>
            <a:endParaRPr lang="es-PE" sz="3200" dirty="0"/>
          </a:p>
        </p:txBody>
      </p:sp>
      <p:cxnSp>
        <p:nvCxnSpPr>
          <p:cNvPr id="12" name="Google Shape;58;p13">
            <a:extLst>
              <a:ext uri="{FF2B5EF4-FFF2-40B4-BE49-F238E27FC236}">
                <a16:creationId xmlns:a16="http://schemas.microsoft.com/office/drawing/2014/main" id="{087A9F95-DF16-CB2B-C5ED-CCA6DC137F14}"/>
              </a:ext>
            </a:extLst>
          </p:cNvPr>
          <p:cNvCxnSpPr>
            <a:cxnSpLocks/>
          </p:cNvCxnSpPr>
          <p:nvPr/>
        </p:nvCxnSpPr>
        <p:spPr>
          <a:xfrm>
            <a:off x="3369377" y="1694329"/>
            <a:ext cx="5569140" cy="30428"/>
          </a:xfrm>
          <a:prstGeom prst="straightConnector1">
            <a:avLst/>
          </a:prstGeom>
          <a:noFill/>
          <a:ln w="19050" cap="flat" cmpd="sng">
            <a:solidFill>
              <a:srgbClr val="E30412"/>
            </a:solidFill>
            <a:prstDash val="solid"/>
            <a:round/>
            <a:headEnd type="none" w="sm" len="sm"/>
            <a:tailEnd type="none" w="sm" len="sm"/>
          </a:ln>
        </p:spPr>
      </p:cxnSp>
      <p:sp>
        <p:nvSpPr>
          <p:cNvPr id="16" name="Rectángulo 15"/>
          <p:cNvSpPr/>
          <p:nvPr/>
        </p:nvSpPr>
        <p:spPr>
          <a:xfrm>
            <a:off x="-618067" y="3022600"/>
            <a:ext cx="84667" cy="4402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solidFill>
                <a:prstClr val="white"/>
              </a:solidFill>
            </a:endParaRPr>
          </a:p>
        </p:txBody>
      </p:sp>
      <p:grpSp>
        <p:nvGrpSpPr>
          <p:cNvPr id="8" name="Grupo 7"/>
          <p:cNvGrpSpPr/>
          <p:nvPr/>
        </p:nvGrpSpPr>
        <p:grpSpPr>
          <a:xfrm>
            <a:off x="1169839" y="1097723"/>
            <a:ext cx="2052326" cy="667820"/>
            <a:chOff x="570658" y="3319125"/>
            <a:chExt cx="2494932" cy="1220601"/>
          </a:xfrm>
        </p:grpSpPr>
        <p:sp>
          <p:nvSpPr>
            <p:cNvPr id="9" name="Rectángulo redondeado 8"/>
            <p:cNvSpPr/>
            <p:nvPr/>
          </p:nvSpPr>
          <p:spPr>
            <a:xfrm>
              <a:off x="624388" y="3319125"/>
              <a:ext cx="2441202" cy="1220601"/>
            </a:xfrm>
            <a:prstGeom prst="roundRect">
              <a:avLst>
                <a:gd name="adj" fmla="val 10000"/>
              </a:avLst>
            </a:prstGeom>
          </p:spPr>
          <p:style>
            <a:lnRef idx="1">
              <a:schemeClr val="accent2"/>
            </a:lnRef>
            <a:fillRef idx="2">
              <a:schemeClr val="accent2"/>
            </a:fillRef>
            <a:effectRef idx="1">
              <a:schemeClr val="accent2"/>
            </a:effectRef>
            <a:fontRef idx="minor">
              <a:schemeClr val="dk1"/>
            </a:fontRef>
          </p:style>
        </p:sp>
        <p:sp>
          <p:nvSpPr>
            <p:cNvPr id="10" name="Rectángulo 9"/>
            <p:cNvSpPr/>
            <p:nvPr/>
          </p:nvSpPr>
          <p:spPr>
            <a:xfrm>
              <a:off x="570658" y="3665301"/>
              <a:ext cx="2369702" cy="874423"/>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s-ES" b="1" kern="1200" dirty="0">
                  <a:effectLst>
                    <a:outerShdw blurRad="38100" dist="38100" dir="2700000" algn="tl">
                      <a:srgbClr val="000000">
                        <a:alpha val="43137"/>
                      </a:srgbClr>
                    </a:outerShdw>
                  </a:effectLst>
                  <a:latin typeface="Poppins" panose="020B0604020202020204" charset="0"/>
                  <a:cs typeface="Poppins" panose="020B0604020202020204" charset="0"/>
                </a:rPr>
                <a:t>Fortalecimiento de capacidades</a:t>
              </a:r>
              <a:endParaRPr lang="es-PE" b="1" kern="1200" dirty="0">
                <a:effectLst>
                  <a:outerShdw blurRad="38100" dist="38100" dir="2700000" algn="tl">
                    <a:srgbClr val="000000">
                      <a:alpha val="43137"/>
                    </a:srgbClr>
                  </a:outerShdw>
                </a:effectLst>
                <a:latin typeface="Poppins" panose="020B0604020202020204" charset="0"/>
                <a:cs typeface="Poppins" panose="020B0604020202020204" charset="0"/>
              </a:endParaRPr>
            </a:p>
          </p:txBody>
        </p:sp>
      </p:grpSp>
      <p:sp>
        <p:nvSpPr>
          <p:cNvPr id="2" name="Redondear rectángulo de esquina diagonal 1"/>
          <p:cNvSpPr/>
          <p:nvPr/>
        </p:nvSpPr>
        <p:spPr>
          <a:xfrm>
            <a:off x="1214037" y="2568022"/>
            <a:ext cx="2702613" cy="3160059"/>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PE" sz="1600" dirty="0">
                <a:latin typeface="Poppins" panose="020B0604020202020204" charset="0"/>
                <a:cs typeface="Poppins" panose="020B0604020202020204" charset="0"/>
              </a:rPr>
              <a:t>MINEDU (UTOE) brinda asistencia técnica virtual a los equipos de bienestar regional o local con priorida</a:t>
            </a:r>
            <a:r>
              <a:rPr lang="es-PE" dirty="0">
                <a:latin typeface="Poppins" panose="020B0604020202020204" charset="0"/>
                <a:cs typeface="Poppins" panose="020B0604020202020204" charset="0"/>
              </a:rPr>
              <a:t>d Especialista de TOE</a:t>
            </a:r>
          </a:p>
        </p:txBody>
      </p:sp>
      <p:graphicFrame>
        <p:nvGraphicFramePr>
          <p:cNvPr id="11" name="Tabla 10"/>
          <p:cNvGraphicFramePr>
            <a:graphicFrameLocks noGrp="1"/>
          </p:cNvGraphicFramePr>
          <p:nvPr>
            <p:extLst>
              <p:ext uri="{D42A27DB-BD31-4B8C-83A1-F6EECF244321}">
                <p14:modId xmlns:p14="http://schemas.microsoft.com/office/powerpoint/2010/main" val="386262380"/>
              </p:ext>
            </p:extLst>
          </p:nvPr>
        </p:nvGraphicFramePr>
        <p:xfrm>
          <a:off x="4328184" y="2568022"/>
          <a:ext cx="6036734" cy="3913575"/>
        </p:xfrm>
        <a:graphic>
          <a:graphicData uri="http://schemas.openxmlformats.org/drawingml/2006/table">
            <a:tbl>
              <a:tblPr>
                <a:tableStyleId>{5DA37D80-6434-44D0-A028-1B22A696006F}</a:tableStyleId>
              </a:tblPr>
              <a:tblGrid>
                <a:gridCol w="4310888">
                  <a:extLst>
                    <a:ext uri="{9D8B030D-6E8A-4147-A177-3AD203B41FA5}">
                      <a16:colId xmlns:a16="http://schemas.microsoft.com/office/drawing/2014/main" val="20000"/>
                    </a:ext>
                  </a:extLst>
                </a:gridCol>
                <a:gridCol w="1725846">
                  <a:extLst>
                    <a:ext uri="{9D8B030D-6E8A-4147-A177-3AD203B41FA5}">
                      <a16:colId xmlns:a16="http://schemas.microsoft.com/office/drawing/2014/main" val="20002"/>
                    </a:ext>
                  </a:extLst>
                </a:gridCol>
              </a:tblGrid>
              <a:tr h="147559">
                <a:tc>
                  <a:txBody>
                    <a:bodyPr/>
                    <a:lstStyle/>
                    <a:p>
                      <a:pPr algn="ctr">
                        <a:lnSpc>
                          <a:spcPct val="107000"/>
                        </a:lnSpc>
                        <a:spcAft>
                          <a:spcPts val="0"/>
                        </a:spcAft>
                      </a:pPr>
                      <a:r>
                        <a:rPr lang="es-ES" sz="1400" b="1" dirty="0">
                          <a:effectLst/>
                          <a:latin typeface="Poppins" panose="020B0604020202020204" charset="0"/>
                          <a:cs typeface="Poppins" panose="020B0604020202020204" charset="0"/>
                        </a:rPr>
                        <a:t>Tema</a:t>
                      </a:r>
                      <a:endParaRPr lang="es-PE" sz="1600" b="1" dirty="0">
                        <a:effectLst/>
                        <a:latin typeface="Poppins" panose="020B0604020202020204" charset="0"/>
                        <a:ea typeface="Calibri" panose="020F0502020204030204" pitchFamily="34" charset="0"/>
                        <a:cs typeface="Poppins" panose="020B0604020202020204" charset="0"/>
                      </a:endParaRPr>
                    </a:p>
                  </a:txBody>
                  <a:tcPr marL="42325" marR="42325" marT="0" marB="0">
                    <a:solidFill>
                      <a:schemeClr val="accent2">
                        <a:lumMod val="20000"/>
                        <a:lumOff val="80000"/>
                      </a:schemeClr>
                    </a:solidFill>
                  </a:tcPr>
                </a:tc>
                <a:tc>
                  <a:txBody>
                    <a:bodyPr/>
                    <a:lstStyle/>
                    <a:p>
                      <a:pPr algn="ctr">
                        <a:lnSpc>
                          <a:spcPct val="107000"/>
                        </a:lnSpc>
                        <a:spcAft>
                          <a:spcPts val="0"/>
                        </a:spcAft>
                      </a:pPr>
                      <a:r>
                        <a:rPr lang="es-ES" sz="1400" b="1" dirty="0">
                          <a:effectLst/>
                          <a:latin typeface="Poppins" panose="020B0604020202020204" charset="0"/>
                          <a:cs typeface="Poppins" panose="020B0604020202020204" charset="0"/>
                        </a:rPr>
                        <a:t>Fecha</a:t>
                      </a:r>
                      <a:endParaRPr lang="es-PE" sz="1600" b="1" dirty="0">
                        <a:effectLst/>
                        <a:latin typeface="Poppins" panose="020B0604020202020204" charset="0"/>
                        <a:ea typeface="Calibri" panose="020F0502020204030204" pitchFamily="34" charset="0"/>
                        <a:cs typeface="Poppins" panose="020B0604020202020204" charset="0"/>
                      </a:endParaRPr>
                    </a:p>
                  </a:txBody>
                  <a:tcPr marL="42325" marR="42325" marT="0" marB="0">
                    <a:solidFill>
                      <a:schemeClr val="accent2">
                        <a:lumMod val="20000"/>
                        <a:lumOff val="80000"/>
                      </a:schemeClr>
                    </a:solidFill>
                  </a:tcPr>
                </a:tc>
                <a:extLst>
                  <a:ext uri="{0D108BD9-81ED-4DB2-BD59-A6C34878D82A}">
                    <a16:rowId xmlns:a16="http://schemas.microsoft.com/office/drawing/2014/main" val="10000"/>
                  </a:ext>
                </a:extLst>
              </a:tr>
              <a:tr h="311989">
                <a:tc>
                  <a:txBody>
                    <a:bodyPr/>
                    <a:lstStyle/>
                    <a:p>
                      <a:pPr>
                        <a:lnSpc>
                          <a:spcPct val="107000"/>
                        </a:lnSpc>
                        <a:spcAft>
                          <a:spcPts val="0"/>
                        </a:spcAft>
                      </a:pPr>
                      <a:r>
                        <a:rPr lang="es-ES" sz="1400" b="0" dirty="0">
                          <a:effectLst/>
                          <a:latin typeface="Poppins" panose="020B0604020202020204" charset="0"/>
                          <a:cs typeface="Poppins" panose="020B0604020202020204" charset="0"/>
                        </a:rPr>
                        <a:t>Presentación de la Iniciativa "Escuelas de bienestar: Tutores transformando vidas"</a:t>
                      </a:r>
                      <a:endParaRPr lang="es-PE" sz="1600" b="0" dirty="0">
                        <a:effectLst/>
                        <a:latin typeface="Poppins" panose="020B0604020202020204" charset="0"/>
                        <a:ea typeface="Calibri" panose="020F0502020204030204" pitchFamily="34" charset="0"/>
                        <a:cs typeface="Poppins" panose="020B0604020202020204" charset="0"/>
                      </a:endParaRPr>
                    </a:p>
                  </a:txBody>
                  <a:tcPr marL="42325" marR="42325" marT="0" marB="0" anchor="ctr"/>
                </a:tc>
                <a:tc>
                  <a:txBody>
                    <a:bodyPr/>
                    <a:lstStyle/>
                    <a:p>
                      <a:pPr algn="ctr">
                        <a:lnSpc>
                          <a:spcPct val="107000"/>
                        </a:lnSpc>
                        <a:spcAft>
                          <a:spcPts val="0"/>
                        </a:spcAft>
                      </a:pPr>
                      <a:r>
                        <a:rPr lang="es-ES" sz="1400" b="0" dirty="0">
                          <a:effectLst/>
                          <a:latin typeface="Poppins" panose="020B0604020202020204" charset="0"/>
                          <a:cs typeface="Poppins" panose="020B0604020202020204" charset="0"/>
                        </a:rPr>
                        <a:t>01 de marzo</a:t>
                      </a:r>
                      <a:endParaRPr lang="es-PE" sz="1600" b="0" dirty="0">
                        <a:effectLst/>
                        <a:latin typeface="Poppins" panose="020B0604020202020204" charset="0"/>
                        <a:ea typeface="Calibri" panose="020F0502020204030204" pitchFamily="34" charset="0"/>
                        <a:cs typeface="Poppins" panose="020B0604020202020204" charset="0"/>
                      </a:endParaRPr>
                    </a:p>
                  </a:txBody>
                  <a:tcPr marL="42325" marR="42325" marT="0" marB="0"/>
                </a:tc>
                <a:extLst>
                  <a:ext uri="{0D108BD9-81ED-4DB2-BD59-A6C34878D82A}">
                    <a16:rowId xmlns:a16="http://schemas.microsoft.com/office/drawing/2014/main" val="10001"/>
                  </a:ext>
                </a:extLst>
              </a:tr>
              <a:tr h="207992">
                <a:tc>
                  <a:txBody>
                    <a:bodyPr/>
                    <a:lstStyle/>
                    <a:p>
                      <a:pPr>
                        <a:lnSpc>
                          <a:spcPct val="107000"/>
                        </a:lnSpc>
                        <a:spcAft>
                          <a:spcPts val="0"/>
                        </a:spcAft>
                      </a:pPr>
                      <a:r>
                        <a:rPr lang="es-ES" sz="1400" b="0" dirty="0">
                          <a:effectLst/>
                          <a:latin typeface="Poppins" panose="020B0604020202020204" charset="0"/>
                          <a:cs typeface="Poppins" panose="020B0604020202020204" charset="0"/>
                        </a:rPr>
                        <a:t>Planificación de la TOE en las IIEE y programas educativos</a:t>
                      </a:r>
                    </a:p>
                  </a:txBody>
                  <a:tcPr marL="42325" marR="42325" marT="0" marB="0" anchor="ctr"/>
                </a:tc>
                <a:tc>
                  <a:txBody>
                    <a:bodyPr/>
                    <a:lstStyle/>
                    <a:p>
                      <a:pPr algn="ctr">
                        <a:lnSpc>
                          <a:spcPct val="107000"/>
                        </a:lnSpc>
                        <a:spcAft>
                          <a:spcPts val="0"/>
                        </a:spcAft>
                      </a:pPr>
                      <a:r>
                        <a:rPr lang="es-ES" sz="1400" b="0" dirty="0">
                          <a:effectLst/>
                          <a:latin typeface="Poppins" panose="020B0604020202020204" charset="0"/>
                          <a:cs typeface="Poppins" panose="020B0604020202020204" charset="0"/>
                        </a:rPr>
                        <a:t>07 de marzo</a:t>
                      </a:r>
                      <a:endParaRPr lang="es-PE" sz="1600" b="0" dirty="0">
                        <a:effectLst/>
                        <a:latin typeface="Poppins" panose="020B0604020202020204" charset="0"/>
                        <a:ea typeface="Calibri" panose="020F0502020204030204" pitchFamily="34" charset="0"/>
                        <a:cs typeface="Poppins" panose="020B0604020202020204" charset="0"/>
                      </a:endParaRPr>
                    </a:p>
                  </a:txBody>
                  <a:tcPr marL="42325" marR="42325" marT="0" marB="0"/>
                </a:tc>
                <a:extLst>
                  <a:ext uri="{0D108BD9-81ED-4DB2-BD59-A6C34878D82A}">
                    <a16:rowId xmlns:a16="http://schemas.microsoft.com/office/drawing/2014/main" val="10002"/>
                  </a:ext>
                </a:extLst>
              </a:tr>
              <a:tr h="456303">
                <a:tc>
                  <a:txBody>
                    <a:bodyPr/>
                    <a:lstStyle/>
                    <a:p>
                      <a:pPr>
                        <a:lnSpc>
                          <a:spcPct val="107000"/>
                        </a:lnSpc>
                        <a:spcAft>
                          <a:spcPts val="0"/>
                        </a:spcAft>
                      </a:pPr>
                      <a:r>
                        <a:rPr lang="es-ES" sz="1400" b="0" dirty="0">
                          <a:effectLst/>
                          <a:latin typeface="Poppins" panose="020B0604020202020204" charset="0"/>
                          <a:cs typeface="Poppins" panose="020B0604020202020204" charset="0"/>
                        </a:rPr>
                        <a:t>Estrategia de participación estudiantil "Somos Pares"</a:t>
                      </a:r>
                      <a:endParaRPr lang="es-PE" sz="1600" b="0" dirty="0">
                        <a:effectLst/>
                        <a:latin typeface="Poppins" panose="020B0604020202020204" charset="0"/>
                        <a:cs typeface="Poppins" panose="020B0604020202020204" charset="0"/>
                      </a:endParaRPr>
                    </a:p>
                  </a:txBody>
                  <a:tcPr marL="42325" marR="42325" marT="0" marB="0" anchor="ctr"/>
                </a:tc>
                <a:tc>
                  <a:txBody>
                    <a:bodyPr/>
                    <a:lstStyle/>
                    <a:p>
                      <a:pPr algn="ctr">
                        <a:lnSpc>
                          <a:spcPct val="107000"/>
                        </a:lnSpc>
                        <a:spcAft>
                          <a:spcPts val="0"/>
                        </a:spcAft>
                      </a:pPr>
                      <a:r>
                        <a:rPr lang="es-ES" sz="1400" b="0" dirty="0">
                          <a:effectLst/>
                          <a:latin typeface="Poppins" panose="020B0604020202020204" charset="0"/>
                          <a:cs typeface="Poppins" panose="020B0604020202020204" charset="0"/>
                        </a:rPr>
                        <a:t>05 de abril</a:t>
                      </a:r>
                      <a:endParaRPr lang="es-PE" sz="1600" b="0" dirty="0">
                        <a:effectLst/>
                        <a:latin typeface="Poppins" panose="020B0604020202020204" charset="0"/>
                        <a:ea typeface="Calibri" panose="020F0502020204030204" pitchFamily="34" charset="0"/>
                        <a:cs typeface="Poppins" panose="020B0604020202020204" charset="0"/>
                      </a:endParaRPr>
                    </a:p>
                  </a:txBody>
                  <a:tcPr marL="42325" marR="42325" marT="0" marB="0"/>
                </a:tc>
                <a:extLst>
                  <a:ext uri="{0D108BD9-81ED-4DB2-BD59-A6C34878D82A}">
                    <a16:rowId xmlns:a16="http://schemas.microsoft.com/office/drawing/2014/main" val="10003"/>
                  </a:ext>
                </a:extLst>
              </a:tr>
              <a:tr h="389704">
                <a:tc>
                  <a:txBody>
                    <a:bodyPr/>
                    <a:lstStyle/>
                    <a:p>
                      <a:pPr algn="just">
                        <a:lnSpc>
                          <a:spcPct val="107000"/>
                        </a:lnSpc>
                        <a:spcAft>
                          <a:spcPts val="0"/>
                        </a:spcAft>
                      </a:pPr>
                      <a:r>
                        <a:rPr lang="es-ES" sz="1400" b="0" dirty="0">
                          <a:effectLst/>
                          <a:latin typeface="Poppins" panose="020B0604020202020204" charset="0"/>
                          <a:cs typeface="Poppins" panose="020B0604020202020204" charset="0"/>
                        </a:rPr>
                        <a:t>Promoviendo la gestión de emociones y la observación para el acompañamiento </a:t>
                      </a:r>
                      <a:r>
                        <a:rPr lang="es-ES" sz="1400" b="0" dirty="0" err="1">
                          <a:effectLst/>
                          <a:latin typeface="Poppins" panose="020B0604020202020204" charset="0"/>
                          <a:cs typeface="Poppins" panose="020B0604020202020204" charset="0"/>
                        </a:rPr>
                        <a:t>socioafectivo</a:t>
                      </a:r>
                      <a:endParaRPr lang="es-PE" sz="1600" b="0" dirty="0">
                        <a:effectLst/>
                        <a:latin typeface="Poppins" panose="020B0604020202020204" charset="0"/>
                        <a:ea typeface="Calibri" panose="020F0502020204030204" pitchFamily="34" charset="0"/>
                        <a:cs typeface="Poppins" panose="020B0604020202020204" charset="0"/>
                      </a:endParaRPr>
                    </a:p>
                  </a:txBody>
                  <a:tcPr marL="42325" marR="42325" marT="0" marB="0" anchor="ctr"/>
                </a:tc>
                <a:tc>
                  <a:txBody>
                    <a:bodyPr/>
                    <a:lstStyle/>
                    <a:p>
                      <a:pPr algn="ctr">
                        <a:lnSpc>
                          <a:spcPct val="107000"/>
                        </a:lnSpc>
                        <a:spcAft>
                          <a:spcPts val="0"/>
                        </a:spcAft>
                      </a:pPr>
                      <a:r>
                        <a:rPr lang="es-ES" sz="1400" b="0" dirty="0">
                          <a:effectLst/>
                          <a:latin typeface="Poppins" panose="020B0604020202020204" charset="0"/>
                          <a:cs typeface="Poppins" panose="020B0604020202020204" charset="0"/>
                        </a:rPr>
                        <a:t>08 de abril</a:t>
                      </a:r>
                      <a:endParaRPr lang="es-PE" sz="1600" b="0" dirty="0">
                        <a:effectLst/>
                        <a:latin typeface="Poppins" panose="020B0604020202020204" charset="0"/>
                        <a:ea typeface="Calibri" panose="020F0502020204030204" pitchFamily="34" charset="0"/>
                        <a:cs typeface="Poppins" panose="020B0604020202020204" charset="0"/>
                      </a:endParaRPr>
                    </a:p>
                  </a:txBody>
                  <a:tcPr marL="42325" marR="42325" marT="0" marB="0"/>
                </a:tc>
                <a:extLst>
                  <a:ext uri="{0D108BD9-81ED-4DB2-BD59-A6C34878D82A}">
                    <a16:rowId xmlns:a16="http://schemas.microsoft.com/office/drawing/2014/main" val="10004"/>
                  </a:ext>
                </a:extLst>
              </a:tr>
              <a:tr h="311989">
                <a:tc>
                  <a:txBody>
                    <a:bodyPr/>
                    <a:lstStyle/>
                    <a:p>
                      <a:pPr algn="just">
                        <a:lnSpc>
                          <a:spcPct val="107000"/>
                        </a:lnSpc>
                        <a:spcAft>
                          <a:spcPts val="0"/>
                        </a:spcAft>
                      </a:pPr>
                      <a:r>
                        <a:rPr lang="es-ES" sz="1400" b="0" dirty="0">
                          <a:effectLst/>
                          <a:latin typeface="Poppins" panose="020B0604020202020204" charset="0"/>
                          <a:cs typeface="Poppins" panose="020B0604020202020204" charset="0"/>
                        </a:rPr>
                        <a:t>Implementación de la Educación Sexual Integral</a:t>
                      </a:r>
                      <a:endParaRPr lang="es-PE" sz="1600" b="0" dirty="0">
                        <a:effectLst/>
                        <a:latin typeface="Poppins" panose="020B0604020202020204" charset="0"/>
                        <a:ea typeface="Calibri" panose="020F0502020204030204" pitchFamily="34" charset="0"/>
                        <a:cs typeface="Poppins" panose="020B0604020202020204" charset="0"/>
                      </a:endParaRPr>
                    </a:p>
                  </a:txBody>
                  <a:tcPr marL="42325" marR="42325" marT="0" marB="0" anchor="ctr"/>
                </a:tc>
                <a:tc>
                  <a:txBody>
                    <a:bodyPr/>
                    <a:lstStyle/>
                    <a:p>
                      <a:pPr algn="ctr">
                        <a:lnSpc>
                          <a:spcPct val="107000"/>
                        </a:lnSpc>
                        <a:spcAft>
                          <a:spcPts val="0"/>
                        </a:spcAft>
                      </a:pPr>
                      <a:r>
                        <a:rPr lang="es-ES" sz="1400" b="0" dirty="0">
                          <a:effectLst/>
                          <a:latin typeface="Poppins" panose="020B0604020202020204" charset="0"/>
                          <a:cs typeface="Poppins" panose="020B0604020202020204" charset="0"/>
                        </a:rPr>
                        <a:t>22 de abril </a:t>
                      </a:r>
                      <a:endParaRPr lang="es-PE" sz="1600" b="0" dirty="0">
                        <a:effectLst/>
                        <a:latin typeface="Poppins" panose="020B0604020202020204" charset="0"/>
                        <a:ea typeface="Calibri" panose="020F0502020204030204" pitchFamily="34" charset="0"/>
                        <a:cs typeface="Poppins" panose="020B0604020202020204" charset="0"/>
                      </a:endParaRPr>
                    </a:p>
                  </a:txBody>
                  <a:tcPr marL="42325" marR="42325" marT="0" marB="0"/>
                </a:tc>
                <a:extLst>
                  <a:ext uri="{0D108BD9-81ED-4DB2-BD59-A6C34878D82A}">
                    <a16:rowId xmlns:a16="http://schemas.microsoft.com/office/drawing/2014/main" val="10005"/>
                  </a:ext>
                </a:extLst>
              </a:tr>
              <a:tr h="311989">
                <a:tc>
                  <a:txBody>
                    <a:bodyPr/>
                    <a:lstStyle/>
                    <a:p>
                      <a:pPr algn="just">
                        <a:lnSpc>
                          <a:spcPct val="107000"/>
                        </a:lnSpc>
                        <a:spcAft>
                          <a:spcPts val="0"/>
                        </a:spcAft>
                      </a:pPr>
                      <a:r>
                        <a:rPr lang="es-ES" sz="1400" b="0" dirty="0">
                          <a:effectLst/>
                          <a:latin typeface="Poppins" panose="020B0604020202020204" charset="0"/>
                          <a:cs typeface="Poppins" panose="020B0604020202020204" charset="0"/>
                        </a:rPr>
                        <a:t>Prevención del consumo de drogas y sustancias psicoactivas</a:t>
                      </a:r>
                      <a:endParaRPr lang="es-PE" sz="1600" b="0" dirty="0">
                        <a:effectLst/>
                        <a:latin typeface="Poppins" panose="020B0604020202020204" charset="0"/>
                        <a:ea typeface="Calibri" panose="020F0502020204030204" pitchFamily="34" charset="0"/>
                        <a:cs typeface="Poppins" panose="020B0604020202020204" charset="0"/>
                      </a:endParaRPr>
                    </a:p>
                  </a:txBody>
                  <a:tcPr marL="42325" marR="42325" marT="0" marB="0" anchor="ctr"/>
                </a:tc>
                <a:tc>
                  <a:txBody>
                    <a:bodyPr/>
                    <a:lstStyle/>
                    <a:p>
                      <a:pPr algn="ctr">
                        <a:lnSpc>
                          <a:spcPct val="107000"/>
                        </a:lnSpc>
                        <a:spcAft>
                          <a:spcPts val="0"/>
                        </a:spcAft>
                      </a:pPr>
                      <a:r>
                        <a:rPr lang="es-ES" sz="1400" b="0" dirty="0">
                          <a:effectLst/>
                          <a:latin typeface="Poppins" panose="020B0604020202020204" charset="0"/>
                          <a:cs typeface="Poppins" panose="020B0604020202020204" charset="0"/>
                        </a:rPr>
                        <a:t>13 de mayo </a:t>
                      </a:r>
                      <a:endParaRPr lang="es-PE" sz="1600" b="0" dirty="0">
                        <a:effectLst/>
                        <a:latin typeface="Poppins" panose="020B0604020202020204" charset="0"/>
                        <a:ea typeface="Calibri" panose="020F0502020204030204" pitchFamily="34" charset="0"/>
                        <a:cs typeface="Poppins" panose="020B0604020202020204" charset="0"/>
                      </a:endParaRPr>
                    </a:p>
                  </a:txBody>
                  <a:tcPr marL="42325" marR="42325" marT="0" marB="0"/>
                </a:tc>
                <a:extLst>
                  <a:ext uri="{0D108BD9-81ED-4DB2-BD59-A6C34878D82A}">
                    <a16:rowId xmlns:a16="http://schemas.microsoft.com/office/drawing/2014/main" val="10006"/>
                  </a:ext>
                </a:extLst>
              </a:tr>
              <a:tr h="301931">
                <a:tc>
                  <a:txBody>
                    <a:bodyPr/>
                    <a:lstStyle/>
                    <a:p>
                      <a:pPr algn="just">
                        <a:lnSpc>
                          <a:spcPct val="107000"/>
                        </a:lnSpc>
                        <a:spcAft>
                          <a:spcPts val="800"/>
                        </a:spcAft>
                      </a:pPr>
                      <a:r>
                        <a:rPr lang="es-ES" sz="1400" b="0">
                          <a:effectLst/>
                          <a:latin typeface="Poppins" panose="020B0604020202020204" charset="0"/>
                          <a:cs typeface="Poppins" panose="020B0604020202020204" charset="0"/>
                        </a:rPr>
                        <a:t>Prevención del embarazo a temprana edad y violencia de género.</a:t>
                      </a:r>
                      <a:endParaRPr lang="es-PE" sz="1600" b="0">
                        <a:effectLst/>
                        <a:latin typeface="Poppins" panose="020B0604020202020204" charset="0"/>
                        <a:ea typeface="Calibri" panose="020F0502020204030204" pitchFamily="34" charset="0"/>
                        <a:cs typeface="Poppins" panose="020B0604020202020204" charset="0"/>
                      </a:endParaRPr>
                    </a:p>
                  </a:txBody>
                  <a:tcPr marL="42325" marR="42325" marT="0" marB="0" anchor="ctr"/>
                </a:tc>
                <a:tc>
                  <a:txBody>
                    <a:bodyPr/>
                    <a:lstStyle/>
                    <a:p>
                      <a:pPr algn="ctr">
                        <a:lnSpc>
                          <a:spcPct val="107000"/>
                        </a:lnSpc>
                        <a:spcAft>
                          <a:spcPts val="0"/>
                        </a:spcAft>
                      </a:pPr>
                      <a:r>
                        <a:rPr lang="es-ES" sz="1400" b="0" dirty="0">
                          <a:effectLst/>
                          <a:latin typeface="Poppins" panose="020B0604020202020204" charset="0"/>
                          <a:cs typeface="Poppins" panose="020B0604020202020204" charset="0"/>
                        </a:rPr>
                        <a:t>20 de mayo </a:t>
                      </a:r>
                      <a:endParaRPr lang="es-PE" sz="1600" b="0" dirty="0">
                        <a:effectLst/>
                        <a:latin typeface="Poppins" panose="020B0604020202020204" charset="0"/>
                        <a:ea typeface="Calibri" panose="020F0502020204030204" pitchFamily="34" charset="0"/>
                        <a:cs typeface="Poppins" panose="020B0604020202020204" charset="0"/>
                      </a:endParaRPr>
                    </a:p>
                  </a:txBody>
                  <a:tcPr marL="42325" marR="42325" marT="0" marB="0"/>
                </a:tc>
                <a:extLst>
                  <a:ext uri="{0D108BD9-81ED-4DB2-BD59-A6C34878D82A}">
                    <a16:rowId xmlns:a16="http://schemas.microsoft.com/office/drawing/2014/main" val="10007"/>
                  </a:ext>
                </a:extLst>
              </a:tr>
              <a:tr h="311989">
                <a:tc>
                  <a:txBody>
                    <a:bodyPr/>
                    <a:lstStyle/>
                    <a:p>
                      <a:pPr algn="just">
                        <a:lnSpc>
                          <a:spcPct val="107000"/>
                        </a:lnSpc>
                        <a:spcAft>
                          <a:spcPts val="0"/>
                        </a:spcAft>
                      </a:pPr>
                      <a:r>
                        <a:rPr lang="es-ES" sz="1400" b="0" dirty="0">
                          <a:effectLst/>
                          <a:latin typeface="Poppins" panose="020B0604020202020204" charset="0"/>
                          <a:cs typeface="Poppins" panose="020B0604020202020204" charset="0"/>
                        </a:rPr>
                        <a:t>Fortalecimiento de competencias parentales</a:t>
                      </a:r>
                      <a:endParaRPr lang="es-PE" sz="1600" b="0" dirty="0">
                        <a:effectLst/>
                        <a:latin typeface="Poppins" panose="020B0604020202020204" charset="0"/>
                        <a:ea typeface="Calibri" panose="020F0502020204030204" pitchFamily="34" charset="0"/>
                        <a:cs typeface="Poppins" panose="020B0604020202020204" charset="0"/>
                      </a:endParaRPr>
                    </a:p>
                  </a:txBody>
                  <a:tcPr marL="42325" marR="42325" marT="0" marB="0" anchor="ctr"/>
                </a:tc>
                <a:tc>
                  <a:txBody>
                    <a:bodyPr/>
                    <a:lstStyle/>
                    <a:p>
                      <a:pPr algn="ctr">
                        <a:lnSpc>
                          <a:spcPct val="107000"/>
                        </a:lnSpc>
                        <a:spcAft>
                          <a:spcPts val="0"/>
                        </a:spcAft>
                      </a:pPr>
                      <a:r>
                        <a:rPr lang="es-ES" sz="1400" b="0" dirty="0">
                          <a:effectLst/>
                          <a:latin typeface="Poppins" panose="020B0604020202020204" charset="0"/>
                          <a:cs typeface="Poppins" panose="020B0604020202020204" charset="0"/>
                        </a:rPr>
                        <a:t>03 de junio</a:t>
                      </a:r>
                      <a:endParaRPr lang="es-PE" sz="1600" b="0" dirty="0">
                        <a:effectLst/>
                        <a:latin typeface="Poppins" panose="020B0604020202020204" charset="0"/>
                        <a:ea typeface="Calibri" panose="020F0502020204030204" pitchFamily="34" charset="0"/>
                        <a:cs typeface="Poppins" panose="020B0604020202020204" charset="0"/>
                      </a:endParaRPr>
                    </a:p>
                  </a:txBody>
                  <a:tcPr marL="42325" marR="42325" marT="0" marB="0"/>
                </a:tc>
                <a:extLst>
                  <a:ext uri="{0D108BD9-81ED-4DB2-BD59-A6C34878D82A}">
                    <a16:rowId xmlns:a16="http://schemas.microsoft.com/office/drawing/2014/main" val="10008"/>
                  </a:ext>
                </a:extLst>
              </a:tr>
            </a:tbl>
          </a:graphicData>
        </a:graphic>
      </p:graphicFrame>
      <p:sp>
        <p:nvSpPr>
          <p:cNvPr id="14" name="Elipse 13"/>
          <p:cNvSpPr/>
          <p:nvPr/>
        </p:nvSpPr>
        <p:spPr>
          <a:xfrm>
            <a:off x="8710591" y="2811812"/>
            <a:ext cx="1388533" cy="421575"/>
          </a:xfrm>
          <a:prstGeom prst="ellipse">
            <a:avLst/>
          </a:prstGeom>
          <a:noFill/>
          <a:ln>
            <a:solidFill>
              <a:srgbClr val="E304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5" name="CuadroTexto 14"/>
          <p:cNvSpPr txBox="1"/>
          <p:nvPr/>
        </p:nvSpPr>
        <p:spPr>
          <a:xfrm>
            <a:off x="6144201" y="1960572"/>
            <a:ext cx="1991571" cy="369332"/>
          </a:xfrm>
          <a:prstGeom prst="rect">
            <a:avLst/>
          </a:prstGeom>
          <a:noFill/>
        </p:spPr>
        <p:txBody>
          <a:bodyPr wrap="none" rtlCol="0">
            <a:spAutoFit/>
          </a:bodyPr>
          <a:lstStyle/>
          <a:p>
            <a:r>
              <a:rPr lang="es-PE" b="1" dirty="0">
                <a:effectLst>
                  <a:outerShdw blurRad="38100" dist="38100" dir="2700000" algn="tl">
                    <a:srgbClr val="000000">
                      <a:alpha val="43137"/>
                    </a:srgbClr>
                  </a:outerShdw>
                </a:effectLst>
              </a:rPr>
              <a:t>PRIMER SEMESTRE</a:t>
            </a:r>
          </a:p>
        </p:txBody>
      </p:sp>
    </p:spTree>
    <p:extLst>
      <p:ext uri="{BB962C8B-B14F-4D97-AF65-F5344CB8AC3E}">
        <p14:creationId xmlns:p14="http://schemas.microsoft.com/office/powerpoint/2010/main" val="7188121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4858" y="298964"/>
            <a:ext cx="2519351" cy="554257"/>
          </a:xfrm>
          <a:prstGeom prst="rect">
            <a:avLst/>
          </a:prstGeom>
        </p:spPr>
      </p:pic>
      <p:pic>
        <p:nvPicPr>
          <p:cNvPr id="5" name="Imagen 4">
            <a:extLst>
              <a:ext uri="{FF2B5EF4-FFF2-40B4-BE49-F238E27FC236}">
                <a16:creationId xmlns:a16="http://schemas.microsoft.com/office/drawing/2014/main" id="{F3267EAA-3ADB-46AF-974C-9FA213467D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56617"/>
            <a:ext cx="2055388" cy="496604"/>
          </a:xfrm>
          <a:prstGeom prst="rect">
            <a:avLst/>
          </a:prstGeom>
        </p:spPr>
      </p:pic>
      <p:sp>
        <p:nvSpPr>
          <p:cNvPr id="6" name="Título 1">
            <a:extLst>
              <a:ext uri="{FF2B5EF4-FFF2-40B4-BE49-F238E27FC236}">
                <a16:creationId xmlns:a16="http://schemas.microsoft.com/office/drawing/2014/main" id="{3BE35040-3ACF-ED2D-1579-A7E41597D7A8}"/>
              </a:ext>
            </a:extLst>
          </p:cNvPr>
          <p:cNvSpPr txBox="1">
            <a:spLocks/>
          </p:cNvSpPr>
          <p:nvPr/>
        </p:nvSpPr>
        <p:spPr>
          <a:xfrm>
            <a:off x="3697498" y="1275126"/>
            <a:ext cx="6182692" cy="67680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PE" sz="3200" b="1" dirty="0">
                <a:solidFill>
                  <a:srgbClr val="002060"/>
                </a:solidFill>
                <a:latin typeface="Poppins" pitchFamily="2" charset="77"/>
                <a:cs typeface="Poppins" pitchFamily="2" charset="77"/>
              </a:rPr>
              <a:t>En DRE/GRE/UGEL</a:t>
            </a:r>
          </a:p>
          <a:p>
            <a:pPr lvl="0"/>
            <a:endParaRPr lang="es-ES" sz="3200" dirty="0"/>
          </a:p>
          <a:p>
            <a:pPr lvl="0"/>
            <a:endParaRPr lang="es-PE" sz="3200" dirty="0"/>
          </a:p>
        </p:txBody>
      </p:sp>
      <p:cxnSp>
        <p:nvCxnSpPr>
          <p:cNvPr id="12" name="Google Shape;58;p13">
            <a:extLst>
              <a:ext uri="{FF2B5EF4-FFF2-40B4-BE49-F238E27FC236}">
                <a16:creationId xmlns:a16="http://schemas.microsoft.com/office/drawing/2014/main" id="{087A9F95-DF16-CB2B-C5ED-CCA6DC137F14}"/>
              </a:ext>
            </a:extLst>
          </p:cNvPr>
          <p:cNvCxnSpPr>
            <a:cxnSpLocks/>
          </p:cNvCxnSpPr>
          <p:nvPr/>
        </p:nvCxnSpPr>
        <p:spPr>
          <a:xfrm flipV="1">
            <a:off x="3783250" y="1844370"/>
            <a:ext cx="3603869" cy="14643"/>
          </a:xfrm>
          <a:prstGeom prst="straightConnector1">
            <a:avLst/>
          </a:prstGeom>
          <a:noFill/>
          <a:ln w="19050" cap="flat" cmpd="sng">
            <a:solidFill>
              <a:srgbClr val="E30412"/>
            </a:solidFill>
            <a:prstDash val="solid"/>
            <a:round/>
            <a:headEnd type="none" w="sm" len="sm"/>
            <a:tailEnd type="none" w="sm" len="sm"/>
          </a:ln>
        </p:spPr>
      </p:cxnSp>
      <p:sp>
        <p:nvSpPr>
          <p:cNvPr id="16" name="Rectángulo 15"/>
          <p:cNvSpPr/>
          <p:nvPr/>
        </p:nvSpPr>
        <p:spPr>
          <a:xfrm>
            <a:off x="-618067" y="3022600"/>
            <a:ext cx="84667" cy="4402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solidFill>
                <a:prstClr val="white"/>
              </a:solidFill>
            </a:endParaRPr>
          </a:p>
        </p:txBody>
      </p:sp>
      <p:grpSp>
        <p:nvGrpSpPr>
          <p:cNvPr id="11" name="Grupo 10"/>
          <p:cNvGrpSpPr/>
          <p:nvPr/>
        </p:nvGrpSpPr>
        <p:grpSpPr>
          <a:xfrm>
            <a:off x="1184796" y="1006867"/>
            <a:ext cx="2441202" cy="837503"/>
            <a:chOff x="5141335" y="3473955"/>
            <a:chExt cx="2441202" cy="1230515"/>
          </a:xfrm>
        </p:grpSpPr>
        <p:sp>
          <p:nvSpPr>
            <p:cNvPr id="13" name="Rectángulo redondeado 12"/>
            <p:cNvSpPr/>
            <p:nvPr/>
          </p:nvSpPr>
          <p:spPr>
            <a:xfrm>
              <a:off x="5141335" y="3483869"/>
              <a:ext cx="2441202" cy="1220601"/>
            </a:xfrm>
            <a:prstGeom prst="roundRect">
              <a:avLst>
                <a:gd name="adj" fmla="val 10000"/>
              </a:avLst>
            </a:prstGeom>
          </p:spPr>
          <p:style>
            <a:lnRef idx="1">
              <a:schemeClr val="accent6"/>
            </a:lnRef>
            <a:fillRef idx="2">
              <a:schemeClr val="accent6"/>
            </a:fillRef>
            <a:effectRef idx="1">
              <a:schemeClr val="accent6"/>
            </a:effectRef>
            <a:fontRef idx="minor">
              <a:schemeClr val="dk1"/>
            </a:fontRef>
          </p:style>
        </p:sp>
        <p:sp>
          <p:nvSpPr>
            <p:cNvPr id="14" name="Rectángulo 13"/>
            <p:cNvSpPr/>
            <p:nvPr/>
          </p:nvSpPr>
          <p:spPr>
            <a:xfrm>
              <a:off x="5212835" y="3473955"/>
              <a:ext cx="2369702" cy="1149101"/>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s-ES" sz="2000" b="1" kern="1200" dirty="0">
                  <a:effectLst>
                    <a:outerShdw blurRad="38100" dist="38100" dir="2700000" algn="tl">
                      <a:srgbClr val="000000">
                        <a:alpha val="43137"/>
                      </a:srgbClr>
                    </a:outerShdw>
                  </a:effectLst>
                  <a:latin typeface="Poppins" panose="020B0604020202020204" charset="0"/>
                  <a:cs typeface="Poppins" panose="020B0604020202020204" charset="0"/>
                </a:rPr>
                <a:t>Implementación de acciones</a:t>
              </a:r>
              <a:endParaRPr lang="es-PE" sz="2000" b="1" kern="1200" dirty="0">
                <a:effectLst>
                  <a:outerShdw blurRad="38100" dist="38100" dir="2700000" algn="tl">
                    <a:srgbClr val="000000">
                      <a:alpha val="43137"/>
                    </a:srgbClr>
                  </a:outerShdw>
                </a:effectLst>
                <a:latin typeface="Poppins" panose="020B0604020202020204" charset="0"/>
                <a:cs typeface="Poppins" panose="020B0604020202020204" charset="0"/>
              </a:endParaRPr>
            </a:p>
          </p:txBody>
        </p:sp>
      </p:grpSp>
      <p:graphicFrame>
        <p:nvGraphicFramePr>
          <p:cNvPr id="2" name="Tabla 1"/>
          <p:cNvGraphicFramePr>
            <a:graphicFrameLocks noGrp="1"/>
          </p:cNvGraphicFramePr>
          <p:nvPr>
            <p:extLst>
              <p:ext uri="{D42A27DB-BD31-4B8C-83A1-F6EECF244321}">
                <p14:modId xmlns:p14="http://schemas.microsoft.com/office/powerpoint/2010/main" val="933042487"/>
              </p:ext>
            </p:extLst>
          </p:nvPr>
        </p:nvGraphicFramePr>
        <p:xfrm>
          <a:off x="2722926" y="2266275"/>
          <a:ext cx="7633424" cy="4333332"/>
        </p:xfrm>
        <a:graphic>
          <a:graphicData uri="http://schemas.openxmlformats.org/drawingml/2006/table">
            <a:tbl>
              <a:tblPr firstRow="1" bandRow="1">
                <a:tableStyleId>{5C22544A-7EE6-4342-B048-85BDC9FD1C3A}</a:tableStyleId>
              </a:tblPr>
              <a:tblGrid>
                <a:gridCol w="2417776">
                  <a:extLst>
                    <a:ext uri="{9D8B030D-6E8A-4147-A177-3AD203B41FA5}">
                      <a16:colId xmlns:a16="http://schemas.microsoft.com/office/drawing/2014/main" val="20001"/>
                    </a:ext>
                  </a:extLst>
                </a:gridCol>
                <a:gridCol w="5215648">
                  <a:extLst>
                    <a:ext uri="{9D8B030D-6E8A-4147-A177-3AD203B41FA5}">
                      <a16:colId xmlns:a16="http://schemas.microsoft.com/office/drawing/2014/main" val="20000"/>
                    </a:ext>
                  </a:extLst>
                </a:gridCol>
              </a:tblGrid>
              <a:tr h="227602">
                <a:tc rowSpan="5">
                  <a:txBody>
                    <a:bodyPr/>
                    <a:lstStyle/>
                    <a:p>
                      <a:pPr algn="ctr"/>
                      <a:endParaRPr lang="es-PE" sz="1800" dirty="0"/>
                    </a:p>
                    <a:p>
                      <a:pPr algn="ctr"/>
                      <a:endParaRPr lang="es-PE" sz="1800" dirty="0"/>
                    </a:p>
                    <a:p>
                      <a:pPr algn="ctr"/>
                      <a:endParaRPr lang="es-PE" sz="1800" dirty="0"/>
                    </a:p>
                    <a:p>
                      <a:pPr algn="ctr"/>
                      <a:endParaRPr lang="es-PE" sz="1800" dirty="0"/>
                    </a:p>
                    <a:p>
                      <a:pPr algn="ctr"/>
                      <a:endParaRPr lang="es-PE" sz="1800" dirty="0"/>
                    </a:p>
                    <a:p>
                      <a:pPr algn="ctr"/>
                      <a:endParaRPr lang="es-PE" sz="1800" dirty="0"/>
                    </a:p>
                    <a:p>
                      <a:pPr algn="ctr"/>
                      <a:endParaRPr lang="es-PE" sz="1800" dirty="0"/>
                    </a:p>
                    <a:p>
                      <a:pPr algn="ctr"/>
                      <a:r>
                        <a:rPr lang="es-PE" sz="2000" dirty="0">
                          <a:latin typeface="Poppins" panose="020B0604020202020204" charset="0"/>
                          <a:cs typeface="Poppins" panose="020B0604020202020204" charset="0"/>
                        </a:rPr>
                        <a:t>A</a:t>
                      </a:r>
                      <a:r>
                        <a:rPr lang="es-PE" sz="2000" baseline="0" dirty="0">
                          <a:latin typeface="Poppins" panose="020B0604020202020204" charset="0"/>
                          <a:cs typeface="Poppins" panose="020B0604020202020204" charset="0"/>
                        </a:rPr>
                        <a:t> nivel de DRE</a:t>
                      </a:r>
                      <a:endParaRPr lang="es-PE" sz="2000" dirty="0">
                        <a:latin typeface="Poppins" panose="020B0604020202020204" charset="0"/>
                        <a:cs typeface="Poppins" panose="020B0604020202020204" charset="0"/>
                      </a:endParaRPr>
                    </a:p>
                  </a:txBody>
                  <a:tcPr/>
                </a:tc>
                <a:tc>
                  <a:txBody>
                    <a:bodyPr/>
                    <a:lstStyle/>
                    <a:p>
                      <a:pPr algn="ctr"/>
                      <a:r>
                        <a:rPr lang="es-PE" sz="1800" dirty="0">
                          <a:latin typeface="Poppins" panose="020B0604020202020204" charset="0"/>
                          <a:cs typeface="Poppins" panose="020B0604020202020204" charset="0"/>
                        </a:rPr>
                        <a:t>ACCIONES</a:t>
                      </a:r>
                    </a:p>
                  </a:txBody>
                  <a:tcPr/>
                </a:tc>
                <a:extLst>
                  <a:ext uri="{0D108BD9-81ED-4DB2-BD59-A6C34878D82A}">
                    <a16:rowId xmlns:a16="http://schemas.microsoft.com/office/drawing/2014/main" val="10000"/>
                  </a:ext>
                </a:extLst>
              </a:tr>
              <a:tr h="388847">
                <a:tc vMerge="1">
                  <a:txBody>
                    <a:bodyPr/>
                    <a:lstStyle/>
                    <a:p>
                      <a:endParaRPr lang="es-PE" sz="1800" dirty="0"/>
                    </a:p>
                  </a:txBody>
                  <a:tcPr/>
                </a:tc>
                <a:tc>
                  <a:txBody>
                    <a:bodyPr/>
                    <a:lstStyle/>
                    <a:p>
                      <a:pPr algn="just"/>
                      <a:r>
                        <a:rPr lang="es-ES" sz="1800" b="0" i="0" u="none" strike="noStrike" kern="1200" baseline="0" dirty="0">
                          <a:solidFill>
                            <a:schemeClr val="dk1"/>
                          </a:solidFill>
                          <a:latin typeface="Poppins" panose="020B0604020202020204" charset="0"/>
                          <a:ea typeface="+mn-ea"/>
                          <a:cs typeface="Poppins" panose="020B0604020202020204" charset="0"/>
                        </a:rPr>
                        <a:t>Conformación de un equipo de bienestar regional/local</a:t>
                      </a:r>
                      <a:endParaRPr lang="es-PE" sz="1800" dirty="0">
                        <a:latin typeface="Poppins" panose="020B0604020202020204" charset="0"/>
                        <a:cs typeface="Poppins" panose="020B0604020202020204" charset="0"/>
                      </a:endParaRPr>
                    </a:p>
                  </a:txBody>
                  <a:tcPr/>
                </a:tc>
                <a:extLst>
                  <a:ext uri="{0D108BD9-81ED-4DB2-BD59-A6C34878D82A}">
                    <a16:rowId xmlns:a16="http://schemas.microsoft.com/office/drawing/2014/main" val="10001"/>
                  </a:ext>
                </a:extLst>
              </a:tr>
              <a:tr h="441789">
                <a:tc vMerge="1">
                  <a:txBody>
                    <a:bodyPr/>
                    <a:lstStyle/>
                    <a:p>
                      <a:endParaRPr lang="es-PE" sz="1800" dirty="0"/>
                    </a:p>
                  </a:txBody>
                  <a:tcPr/>
                </a:tc>
                <a:tc>
                  <a:txBody>
                    <a:bodyPr/>
                    <a:lstStyle/>
                    <a:p>
                      <a:pPr algn="just"/>
                      <a:r>
                        <a:rPr lang="es-ES" sz="1800" b="0" i="0" u="none" strike="noStrike" kern="1200" baseline="0" dirty="0">
                          <a:solidFill>
                            <a:schemeClr val="dk1"/>
                          </a:solidFill>
                          <a:latin typeface="Poppins" panose="020B0604020202020204" charset="0"/>
                          <a:ea typeface="+mn-ea"/>
                          <a:cs typeface="Poppins" panose="020B0604020202020204" charset="0"/>
                        </a:rPr>
                        <a:t>Seguimiento a la designación de especialistas TOE (Oficio N°00007-2024-MINEDU)</a:t>
                      </a:r>
                      <a:endParaRPr lang="es-PE" sz="1800" dirty="0">
                        <a:latin typeface="Poppins" panose="020B0604020202020204" charset="0"/>
                        <a:cs typeface="Poppins" panose="020B0604020202020204" charset="0"/>
                      </a:endParaRPr>
                    </a:p>
                  </a:txBody>
                  <a:tcPr/>
                </a:tc>
                <a:extLst>
                  <a:ext uri="{0D108BD9-81ED-4DB2-BD59-A6C34878D82A}">
                    <a16:rowId xmlns:a16="http://schemas.microsoft.com/office/drawing/2014/main" val="10002"/>
                  </a:ext>
                </a:extLst>
              </a:tr>
              <a:tr h="849673">
                <a:tc vMerge="1">
                  <a:txBody>
                    <a:bodyPr/>
                    <a:lstStyle/>
                    <a:p>
                      <a:endParaRPr lang="es-PE" sz="1800" dirty="0"/>
                    </a:p>
                  </a:txBody>
                  <a:tcPr/>
                </a:tc>
                <a:tc>
                  <a:txBody>
                    <a:bodyPr/>
                    <a:lstStyle/>
                    <a:p>
                      <a:pPr algn="just"/>
                      <a:r>
                        <a:rPr lang="es-ES" sz="1800" b="0" i="0" u="none" strike="noStrike" kern="1200" baseline="0" dirty="0">
                          <a:solidFill>
                            <a:schemeClr val="dk1"/>
                          </a:solidFill>
                          <a:latin typeface="Poppins" panose="020B0604020202020204" charset="0"/>
                          <a:ea typeface="+mn-ea"/>
                          <a:cs typeface="Poppins" panose="020B0604020202020204" charset="0"/>
                        </a:rPr>
                        <a:t>Implementación de acciones en relación a la TOE en la </a:t>
                      </a:r>
                      <a:r>
                        <a:rPr lang="es-PE" sz="1800" b="0" i="0" u="none" strike="noStrike" kern="1200" baseline="0" dirty="0">
                          <a:solidFill>
                            <a:schemeClr val="dk1"/>
                          </a:solidFill>
                          <a:latin typeface="Poppins" panose="020B0604020202020204" charset="0"/>
                          <a:ea typeface="+mn-ea"/>
                          <a:cs typeface="Poppins" panose="020B0604020202020204" charset="0"/>
                        </a:rPr>
                        <a:t>DRE/GRE/UGEL (fortalecimiento  de capacidades, acompañamiento, entre otros)</a:t>
                      </a:r>
                      <a:endParaRPr lang="es-PE" sz="1800" dirty="0">
                        <a:latin typeface="Poppins" panose="020B0604020202020204" charset="0"/>
                        <a:cs typeface="Poppins" panose="020B0604020202020204" charset="0"/>
                      </a:endParaRPr>
                    </a:p>
                  </a:txBody>
                  <a:tcPr/>
                </a:tc>
                <a:extLst>
                  <a:ext uri="{0D108BD9-81ED-4DB2-BD59-A6C34878D82A}">
                    <a16:rowId xmlns:a16="http://schemas.microsoft.com/office/drawing/2014/main" val="10003"/>
                  </a:ext>
                </a:extLst>
              </a:tr>
              <a:tr h="1224372">
                <a:tc vMerge="1">
                  <a:txBody>
                    <a:bodyPr/>
                    <a:lstStyle/>
                    <a:p>
                      <a:endParaRPr lang="es-PE" sz="1800" dirty="0"/>
                    </a:p>
                  </a:txBody>
                  <a:tcPr/>
                </a:tc>
                <a:tc>
                  <a:txBody>
                    <a:bodyPr/>
                    <a:lstStyle/>
                    <a:p>
                      <a:pPr algn="just"/>
                      <a:r>
                        <a:rPr lang="es-ES" sz="1800" b="0" i="0" u="none" strike="noStrike" kern="1200" baseline="0" dirty="0">
                          <a:solidFill>
                            <a:schemeClr val="dk1"/>
                          </a:solidFill>
                          <a:latin typeface="Poppins" panose="020B0604020202020204" charset="0"/>
                          <a:ea typeface="+mn-ea"/>
                          <a:cs typeface="Poppins" panose="020B0604020202020204" charset="0"/>
                        </a:rPr>
                        <a:t>Elaboración de un directorio de aliados (sector público y/o privado) para apoyar la</a:t>
                      </a:r>
                    </a:p>
                    <a:p>
                      <a:pPr algn="just"/>
                      <a:r>
                        <a:rPr lang="es-ES" sz="1800" b="0" i="0" u="none" strike="noStrike" kern="1200" baseline="0" dirty="0">
                          <a:solidFill>
                            <a:schemeClr val="dk1"/>
                          </a:solidFill>
                          <a:latin typeface="Poppins" panose="020B0604020202020204" charset="0"/>
                          <a:ea typeface="+mn-ea"/>
                          <a:cs typeface="Poppins" panose="020B0604020202020204" charset="0"/>
                        </a:rPr>
                        <a:t>implementación de la TOE en la región</a:t>
                      </a:r>
                      <a:endParaRPr lang="es-PE" sz="1800" dirty="0">
                        <a:latin typeface="Poppins" panose="020B0604020202020204" charset="0"/>
                        <a:cs typeface="Poppins" panose="020B0604020202020204" charset="0"/>
                      </a:endParaRP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4765975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4858" y="298964"/>
            <a:ext cx="2519351" cy="554257"/>
          </a:xfrm>
          <a:prstGeom prst="rect">
            <a:avLst/>
          </a:prstGeom>
        </p:spPr>
      </p:pic>
      <p:pic>
        <p:nvPicPr>
          <p:cNvPr id="5" name="Imagen 4">
            <a:extLst>
              <a:ext uri="{FF2B5EF4-FFF2-40B4-BE49-F238E27FC236}">
                <a16:creationId xmlns:a16="http://schemas.microsoft.com/office/drawing/2014/main" id="{F3267EAA-3ADB-46AF-974C-9FA213467D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56617"/>
            <a:ext cx="2055388" cy="496604"/>
          </a:xfrm>
          <a:prstGeom prst="rect">
            <a:avLst/>
          </a:prstGeom>
        </p:spPr>
      </p:pic>
      <p:sp>
        <p:nvSpPr>
          <p:cNvPr id="6" name="Título 1">
            <a:extLst>
              <a:ext uri="{FF2B5EF4-FFF2-40B4-BE49-F238E27FC236}">
                <a16:creationId xmlns:a16="http://schemas.microsoft.com/office/drawing/2014/main" id="{3BE35040-3ACF-ED2D-1579-A7E41597D7A8}"/>
              </a:ext>
            </a:extLst>
          </p:cNvPr>
          <p:cNvSpPr txBox="1">
            <a:spLocks/>
          </p:cNvSpPr>
          <p:nvPr/>
        </p:nvSpPr>
        <p:spPr>
          <a:xfrm>
            <a:off x="3834201" y="883623"/>
            <a:ext cx="4621012" cy="67680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PE" sz="3200" b="1" dirty="0">
                <a:solidFill>
                  <a:srgbClr val="002060"/>
                </a:solidFill>
                <a:latin typeface="Poppins" pitchFamily="2" charset="77"/>
                <a:cs typeface="Poppins" pitchFamily="2" charset="77"/>
              </a:rPr>
              <a:t>EN IIEE </a:t>
            </a:r>
          </a:p>
          <a:p>
            <a:pPr lvl="0"/>
            <a:endParaRPr lang="es-ES" sz="3200" dirty="0"/>
          </a:p>
          <a:p>
            <a:pPr lvl="0"/>
            <a:endParaRPr lang="es-PE" sz="3200" dirty="0"/>
          </a:p>
        </p:txBody>
      </p:sp>
      <p:cxnSp>
        <p:nvCxnSpPr>
          <p:cNvPr id="12" name="Google Shape;58;p13">
            <a:extLst>
              <a:ext uri="{FF2B5EF4-FFF2-40B4-BE49-F238E27FC236}">
                <a16:creationId xmlns:a16="http://schemas.microsoft.com/office/drawing/2014/main" id="{087A9F95-DF16-CB2B-C5ED-CCA6DC137F14}"/>
              </a:ext>
            </a:extLst>
          </p:cNvPr>
          <p:cNvCxnSpPr>
            <a:cxnSpLocks/>
          </p:cNvCxnSpPr>
          <p:nvPr/>
        </p:nvCxnSpPr>
        <p:spPr>
          <a:xfrm>
            <a:off x="3906539" y="1480555"/>
            <a:ext cx="2278504" cy="0"/>
          </a:xfrm>
          <a:prstGeom prst="straightConnector1">
            <a:avLst/>
          </a:prstGeom>
          <a:noFill/>
          <a:ln w="19050" cap="flat" cmpd="sng">
            <a:solidFill>
              <a:srgbClr val="E30412"/>
            </a:solidFill>
            <a:prstDash val="solid"/>
            <a:round/>
            <a:headEnd type="none" w="sm" len="sm"/>
            <a:tailEnd type="none" w="sm" len="sm"/>
          </a:ln>
        </p:spPr>
      </p:cxnSp>
      <p:sp>
        <p:nvSpPr>
          <p:cNvPr id="16" name="Rectángulo 15"/>
          <p:cNvSpPr/>
          <p:nvPr/>
        </p:nvSpPr>
        <p:spPr>
          <a:xfrm>
            <a:off x="-618067" y="3022600"/>
            <a:ext cx="84667" cy="4402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solidFill>
                <a:prstClr val="white"/>
              </a:solidFill>
            </a:endParaRPr>
          </a:p>
        </p:txBody>
      </p:sp>
      <p:grpSp>
        <p:nvGrpSpPr>
          <p:cNvPr id="11" name="Grupo 10"/>
          <p:cNvGrpSpPr/>
          <p:nvPr/>
        </p:nvGrpSpPr>
        <p:grpSpPr>
          <a:xfrm>
            <a:off x="1392999" y="792879"/>
            <a:ext cx="2441202" cy="932713"/>
            <a:chOff x="4930043" y="3069748"/>
            <a:chExt cx="2441202" cy="1220601"/>
          </a:xfrm>
        </p:grpSpPr>
        <p:sp>
          <p:nvSpPr>
            <p:cNvPr id="13" name="Rectángulo redondeado 12"/>
            <p:cNvSpPr/>
            <p:nvPr/>
          </p:nvSpPr>
          <p:spPr>
            <a:xfrm>
              <a:off x="4930043" y="3069748"/>
              <a:ext cx="2441202" cy="1220601"/>
            </a:xfrm>
            <a:prstGeom prst="roundRect">
              <a:avLst>
                <a:gd name="adj" fmla="val 10000"/>
              </a:avLst>
            </a:prstGeom>
          </p:spPr>
          <p:style>
            <a:lnRef idx="1">
              <a:schemeClr val="accent6"/>
            </a:lnRef>
            <a:fillRef idx="2">
              <a:schemeClr val="accent6"/>
            </a:fillRef>
            <a:effectRef idx="1">
              <a:schemeClr val="accent6"/>
            </a:effectRef>
            <a:fontRef idx="minor">
              <a:schemeClr val="dk1"/>
            </a:fontRef>
          </p:style>
        </p:sp>
        <p:sp>
          <p:nvSpPr>
            <p:cNvPr id="14" name="Rectángulo 13"/>
            <p:cNvSpPr/>
            <p:nvPr/>
          </p:nvSpPr>
          <p:spPr>
            <a:xfrm>
              <a:off x="5001543" y="3116729"/>
              <a:ext cx="2369702" cy="1149101"/>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s-ES" sz="2500" b="1" kern="1200" dirty="0">
                  <a:effectLst>
                    <a:outerShdw blurRad="38100" dist="38100" dir="2700000" algn="tl">
                      <a:srgbClr val="000000">
                        <a:alpha val="43137"/>
                      </a:srgbClr>
                    </a:outerShdw>
                  </a:effectLst>
                </a:rPr>
                <a:t>Implementación de acciones</a:t>
              </a:r>
              <a:endParaRPr lang="es-PE" sz="2500" b="1" kern="1200" dirty="0">
                <a:effectLst>
                  <a:outerShdw blurRad="38100" dist="38100" dir="2700000" algn="tl">
                    <a:srgbClr val="000000">
                      <a:alpha val="43137"/>
                    </a:srgbClr>
                  </a:outerShdw>
                </a:effectLst>
              </a:endParaRPr>
            </a:p>
          </p:txBody>
        </p:sp>
      </p:grpSp>
      <p:graphicFrame>
        <p:nvGraphicFramePr>
          <p:cNvPr id="2" name="Tabla 1"/>
          <p:cNvGraphicFramePr>
            <a:graphicFrameLocks noGrp="1"/>
          </p:cNvGraphicFramePr>
          <p:nvPr>
            <p:extLst>
              <p:ext uri="{D42A27DB-BD31-4B8C-83A1-F6EECF244321}">
                <p14:modId xmlns:p14="http://schemas.microsoft.com/office/powerpoint/2010/main" val="4292412572"/>
              </p:ext>
            </p:extLst>
          </p:nvPr>
        </p:nvGraphicFramePr>
        <p:xfrm>
          <a:off x="2465800" y="1975630"/>
          <a:ext cx="8620018" cy="4826000"/>
        </p:xfrm>
        <a:graphic>
          <a:graphicData uri="http://schemas.openxmlformats.org/drawingml/2006/table">
            <a:tbl>
              <a:tblPr firstRow="1" bandRow="1">
                <a:tableStyleId>{5C22544A-7EE6-4342-B048-85BDC9FD1C3A}</a:tableStyleId>
              </a:tblPr>
              <a:tblGrid>
                <a:gridCol w="1579480">
                  <a:extLst>
                    <a:ext uri="{9D8B030D-6E8A-4147-A177-3AD203B41FA5}">
                      <a16:colId xmlns:a16="http://schemas.microsoft.com/office/drawing/2014/main" val="20001"/>
                    </a:ext>
                  </a:extLst>
                </a:gridCol>
                <a:gridCol w="7040538">
                  <a:extLst>
                    <a:ext uri="{9D8B030D-6E8A-4147-A177-3AD203B41FA5}">
                      <a16:colId xmlns:a16="http://schemas.microsoft.com/office/drawing/2014/main" val="20000"/>
                    </a:ext>
                  </a:extLst>
                </a:gridCol>
              </a:tblGrid>
              <a:tr h="370840">
                <a:tc rowSpan="4">
                  <a:txBody>
                    <a:bodyPr/>
                    <a:lstStyle/>
                    <a:p>
                      <a:pPr algn="ctr"/>
                      <a:endParaRPr lang="es-PE" sz="1800" dirty="0">
                        <a:latin typeface="Poppins" panose="020B0604020202020204" charset="0"/>
                        <a:cs typeface="Poppins" panose="020B0604020202020204" charset="0"/>
                      </a:endParaRPr>
                    </a:p>
                    <a:p>
                      <a:pPr algn="ctr"/>
                      <a:endParaRPr lang="es-PE" sz="1800" dirty="0">
                        <a:latin typeface="Poppins" panose="020B0604020202020204" charset="0"/>
                        <a:cs typeface="Poppins" panose="020B0604020202020204" charset="0"/>
                      </a:endParaRPr>
                    </a:p>
                    <a:p>
                      <a:pPr algn="ctr"/>
                      <a:endParaRPr lang="es-PE" sz="1800" dirty="0">
                        <a:latin typeface="Poppins" panose="020B0604020202020204" charset="0"/>
                        <a:cs typeface="Poppins" panose="020B0604020202020204" charset="0"/>
                      </a:endParaRPr>
                    </a:p>
                    <a:p>
                      <a:pPr algn="ctr"/>
                      <a:endParaRPr lang="es-PE" sz="1800" dirty="0">
                        <a:latin typeface="Poppins" panose="020B0604020202020204" charset="0"/>
                        <a:cs typeface="Poppins" panose="020B0604020202020204" charset="0"/>
                      </a:endParaRPr>
                    </a:p>
                    <a:p>
                      <a:pPr algn="ctr"/>
                      <a:r>
                        <a:rPr lang="es-PE" sz="1800" dirty="0">
                          <a:latin typeface="Poppins" panose="020B0604020202020204" charset="0"/>
                          <a:cs typeface="Poppins" panose="020B0604020202020204" charset="0"/>
                        </a:rPr>
                        <a:t>A nivel de IIEE de </a:t>
                      </a:r>
                      <a:r>
                        <a:rPr lang="es-PE" sz="1800" baseline="0" dirty="0">
                          <a:latin typeface="Poppins" panose="020B0604020202020204" charset="0"/>
                          <a:cs typeface="Poppins" panose="020B0604020202020204" charset="0"/>
                        </a:rPr>
                        <a:t>Educación inicial,  Primaria y  Secundaria</a:t>
                      </a:r>
                      <a:endParaRPr lang="es-PE" sz="1800" dirty="0">
                        <a:latin typeface="Poppins" panose="020B0604020202020204" charset="0"/>
                        <a:cs typeface="Poppins" panose="020B0604020202020204" charset="0"/>
                      </a:endParaRPr>
                    </a:p>
                  </a:txBody>
                  <a:tcPr/>
                </a:tc>
                <a:tc>
                  <a:txBody>
                    <a:bodyPr/>
                    <a:lstStyle/>
                    <a:p>
                      <a:pPr algn="ctr"/>
                      <a:r>
                        <a:rPr lang="es-PE" sz="1800" dirty="0">
                          <a:latin typeface="Poppins" panose="020B0604020202020204" charset="0"/>
                          <a:cs typeface="Poppins" panose="020B0604020202020204" charset="0"/>
                        </a:rPr>
                        <a:t>ACCIONES</a:t>
                      </a:r>
                    </a:p>
                  </a:txBody>
                  <a:tcPr/>
                </a:tc>
                <a:extLst>
                  <a:ext uri="{0D108BD9-81ED-4DB2-BD59-A6C34878D82A}">
                    <a16:rowId xmlns:a16="http://schemas.microsoft.com/office/drawing/2014/main" val="10000"/>
                  </a:ext>
                </a:extLst>
              </a:tr>
              <a:tr h="370840">
                <a:tc vMerge="1">
                  <a:txBody>
                    <a:bodyPr/>
                    <a:lstStyle/>
                    <a:p>
                      <a:endParaRPr lang="es-PE" sz="1800" dirty="0"/>
                    </a:p>
                  </a:txBody>
                  <a:tcPr/>
                </a:tc>
                <a:tc>
                  <a:txBody>
                    <a:bodyPr/>
                    <a:lstStyle/>
                    <a:p>
                      <a:r>
                        <a:rPr lang="es-ES" sz="1600" b="0" i="0" u="none" strike="noStrike" kern="1200" baseline="0" dirty="0">
                          <a:solidFill>
                            <a:schemeClr val="dk1"/>
                          </a:solidFill>
                          <a:latin typeface="Poppins" panose="020B0604020202020204" charset="0"/>
                          <a:ea typeface="+mn-ea"/>
                          <a:cs typeface="Poppins" panose="020B0604020202020204" charset="0"/>
                        </a:rPr>
                        <a:t>Conformación del Comité de Gestión del Bienestar</a:t>
                      </a:r>
                      <a:endParaRPr lang="es-PE" sz="1600" dirty="0">
                        <a:latin typeface="Poppins" panose="020B0604020202020204" charset="0"/>
                        <a:cs typeface="Poppins" panose="020B0604020202020204" charset="0"/>
                      </a:endParaRPr>
                    </a:p>
                  </a:txBody>
                  <a:tcPr/>
                </a:tc>
                <a:extLst>
                  <a:ext uri="{0D108BD9-81ED-4DB2-BD59-A6C34878D82A}">
                    <a16:rowId xmlns:a16="http://schemas.microsoft.com/office/drawing/2014/main" val="10001"/>
                  </a:ext>
                </a:extLst>
              </a:tr>
              <a:tr h="370840">
                <a:tc vMerge="1">
                  <a:txBody>
                    <a:bodyPr/>
                    <a:lstStyle/>
                    <a:p>
                      <a:pPr marL="285750" indent="-285750">
                        <a:buFont typeface="Arial" panose="020B0604020202020204" pitchFamily="34" charset="0"/>
                        <a:buChar char="•"/>
                      </a:pPr>
                      <a:endParaRPr lang="es-PE" sz="1800" dirty="0"/>
                    </a:p>
                  </a:txBody>
                  <a:tcPr/>
                </a:tc>
                <a:tc>
                  <a:txBody>
                    <a:bodyPr/>
                    <a:lstStyle/>
                    <a:p>
                      <a:r>
                        <a:rPr lang="es-ES" sz="1600" b="0" i="0" u="none" strike="noStrike" kern="1200" baseline="0" dirty="0">
                          <a:solidFill>
                            <a:schemeClr val="dk1"/>
                          </a:solidFill>
                          <a:latin typeface="Poppins" panose="020B0604020202020204" charset="0"/>
                          <a:ea typeface="+mn-ea"/>
                          <a:cs typeface="Poppins" panose="020B0604020202020204" charset="0"/>
                        </a:rPr>
                        <a:t>Elaboración </a:t>
                      </a:r>
                      <a:r>
                        <a:rPr lang="es-ES" sz="1600" b="1" i="0" u="none" strike="noStrike" kern="1200" baseline="0" dirty="0">
                          <a:solidFill>
                            <a:schemeClr val="dk1"/>
                          </a:solidFill>
                          <a:latin typeface="Poppins" panose="020B0604020202020204" charset="0"/>
                          <a:ea typeface="+mn-ea"/>
                          <a:cs typeface="Poppins" panose="020B0604020202020204" charset="0"/>
                        </a:rPr>
                        <a:t>Plan TOECE en el nivel primaria y secundaria</a:t>
                      </a:r>
                      <a:r>
                        <a:rPr lang="es-ES" sz="1600" b="0" i="0" u="none" strike="noStrike" kern="1200" baseline="0" dirty="0">
                          <a:solidFill>
                            <a:schemeClr val="dk1"/>
                          </a:solidFill>
                          <a:latin typeface="Poppins" panose="020B0604020202020204" charset="0"/>
                          <a:ea typeface="+mn-ea"/>
                          <a:cs typeface="Poppins" panose="020B0604020202020204" charset="0"/>
                        </a:rPr>
                        <a:t>, conteniendo:</a:t>
                      </a:r>
                    </a:p>
                    <a:p>
                      <a:pPr marL="285750" indent="-285750">
                        <a:buFont typeface="Arial" panose="020B0604020202020204" pitchFamily="34" charset="0"/>
                        <a:buChar char="•"/>
                      </a:pPr>
                      <a:r>
                        <a:rPr lang="es-ES" sz="1600" b="0" i="0" u="none" strike="noStrike" kern="1200" baseline="0" dirty="0">
                          <a:solidFill>
                            <a:schemeClr val="dk1"/>
                          </a:solidFill>
                          <a:latin typeface="Poppins" panose="020B0604020202020204" charset="0"/>
                          <a:ea typeface="+mn-ea"/>
                          <a:cs typeface="Poppins" panose="020B0604020202020204" charset="0"/>
                        </a:rPr>
                        <a:t>02 reuniones de trabajo de los docentes/tutores</a:t>
                      </a:r>
                    </a:p>
                    <a:p>
                      <a:pPr marL="285750" indent="-285750">
                        <a:buFont typeface="Arial" panose="020B0604020202020204" pitchFamily="34" charset="0"/>
                        <a:buChar char="•"/>
                      </a:pPr>
                      <a:r>
                        <a:rPr lang="es-ES" sz="1600" b="0" i="0" u="none" strike="noStrike" kern="1200" baseline="0" dirty="0">
                          <a:solidFill>
                            <a:schemeClr val="dk1"/>
                          </a:solidFill>
                          <a:latin typeface="Poppins" panose="020B0604020202020204" charset="0"/>
                          <a:ea typeface="+mn-ea"/>
                          <a:cs typeface="Poppins" panose="020B0604020202020204" charset="0"/>
                        </a:rPr>
                        <a:t>01 actividad para promover “Somos Pares”</a:t>
                      </a:r>
                    </a:p>
                    <a:p>
                      <a:pPr marL="285750" indent="-285750">
                        <a:buFont typeface="Arial" panose="020B0604020202020204" pitchFamily="34" charset="0"/>
                        <a:buChar char="•"/>
                      </a:pPr>
                      <a:r>
                        <a:rPr lang="es-ES" sz="1600" b="0" i="0" u="none" strike="noStrike" kern="1200" baseline="0" dirty="0">
                          <a:solidFill>
                            <a:schemeClr val="dk1"/>
                          </a:solidFill>
                          <a:latin typeface="Poppins" panose="020B0604020202020204" charset="0"/>
                          <a:ea typeface="+mn-ea"/>
                          <a:cs typeface="Poppins" panose="020B0604020202020204" charset="0"/>
                        </a:rPr>
                        <a:t>02 actividades de trabajo con familias</a:t>
                      </a:r>
                    </a:p>
                    <a:p>
                      <a:pPr marL="285750" indent="-285750">
                        <a:buFont typeface="Arial" panose="020B0604020202020204" pitchFamily="34" charset="0"/>
                        <a:buChar char="•"/>
                      </a:pPr>
                      <a:r>
                        <a:rPr lang="es-ES" sz="1600" b="0" i="0" u="none" strike="noStrike" kern="1200" baseline="0" dirty="0">
                          <a:solidFill>
                            <a:schemeClr val="dk1"/>
                          </a:solidFill>
                          <a:latin typeface="Poppins" panose="020B0604020202020204" charset="0"/>
                          <a:ea typeface="+mn-ea"/>
                          <a:cs typeface="Poppins" panose="020B0604020202020204" charset="0"/>
                        </a:rPr>
                        <a:t>01 actividad para implementar educación sexual integral</a:t>
                      </a:r>
                    </a:p>
                    <a:p>
                      <a:pPr marL="285750" indent="-285750">
                        <a:buFont typeface="Arial" panose="020B0604020202020204" pitchFamily="34" charset="0"/>
                        <a:buChar char="•"/>
                      </a:pPr>
                      <a:r>
                        <a:rPr lang="es-ES" sz="1600" b="0" i="0" u="none" strike="noStrike" kern="1200" baseline="0" dirty="0">
                          <a:solidFill>
                            <a:schemeClr val="dk1"/>
                          </a:solidFill>
                          <a:latin typeface="Poppins" panose="020B0604020202020204" charset="0"/>
                          <a:ea typeface="+mn-ea"/>
                          <a:cs typeface="Poppins" panose="020B0604020202020204" charset="0"/>
                        </a:rPr>
                        <a:t>01 actividad para prevenir un factor de riesgo priorizado</a:t>
                      </a:r>
                      <a:endParaRPr lang="es-PE" sz="1600" dirty="0">
                        <a:latin typeface="Poppins" panose="020B0604020202020204" charset="0"/>
                        <a:cs typeface="Poppins" panose="020B0604020202020204" charset="0"/>
                      </a:endParaRPr>
                    </a:p>
                  </a:txBody>
                  <a:tcPr/>
                </a:tc>
                <a:extLst>
                  <a:ext uri="{0D108BD9-81ED-4DB2-BD59-A6C34878D82A}">
                    <a16:rowId xmlns:a16="http://schemas.microsoft.com/office/drawing/2014/main" val="10002"/>
                  </a:ext>
                </a:extLst>
              </a:tr>
              <a:tr h="370840">
                <a:tc vMerge="1">
                  <a:txBody>
                    <a:bodyPr/>
                    <a:lstStyle/>
                    <a:p>
                      <a:endParaRPr lang="es-PE" sz="1800" dirty="0"/>
                    </a:p>
                  </a:txBody>
                  <a:tcPr/>
                </a:tc>
                <a:tc>
                  <a:txBody>
                    <a:bodyPr/>
                    <a:lstStyle/>
                    <a:p>
                      <a:r>
                        <a:rPr lang="es-PE" sz="1600" b="1" dirty="0">
                          <a:latin typeface="Poppins" panose="020B0604020202020204" charset="0"/>
                          <a:cs typeface="Poppins" panose="020B0604020202020204" charset="0"/>
                        </a:rPr>
                        <a:t>En el nivel inicial,</a:t>
                      </a:r>
                      <a:r>
                        <a:rPr lang="es-PE" sz="1600" b="1" baseline="0" dirty="0">
                          <a:latin typeface="Poppins" panose="020B0604020202020204" charset="0"/>
                          <a:cs typeface="Poppins" panose="020B0604020202020204" charset="0"/>
                        </a:rPr>
                        <a:t> se incorpora en el PAT:</a:t>
                      </a:r>
                    </a:p>
                    <a:p>
                      <a:pPr marL="285750" indent="-285750">
                        <a:buFont typeface="Arial" panose="020B0604020202020204" pitchFamily="34" charset="0"/>
                        <a:buChar char="•"/>
                      </a:pPr>
                      <a:r>
                        <a:rPr lang="es-PE" sz="1600" baseline="0" dirty="0">
                          <a:latin typeface="Poppins" panose="020B0604020202020204" charset="0"/>
                          <a:cs typeface="Poppins" panose="020B0604020202020204" charset="0"/>
                        </a:rPr>
                        <a:t>02 reuniones del equipo de docentes para mejorar el acompañamiento a los niños y sus familias</a:t>
                      </a:r>
                    </a:p>
                    <a:p>
                      <a:pPr marL="285750" indent="-285750">
                        <a:buFont typeface="Arial" panose="020B0604020202020204" pitchFamily="34" charset="0"/>
                        <a:buChar char="•"/>
                      </a:pPr>
                      <a:r>
                        <a:rPr lang="es-PE" sz="1600" baseline="0" dirty="0">
                          <a:latin typeface="Poppins" panose="020B0604020202020204" charset="0"/>
                          <a:cs typeface="Poppins" panose="020B0604020202020204" charset="0"/>
                        </a:rPr>
                        <a:t>04 actividades dirigidas a familias(encuentros, jornadas, talleres) desarrollar temas de competencias parentales, educación sexual integral, prevención de factores de riesgo, desarrollo de la autonomía, pautas de crianza, alimentación responsiva, entre otros.</a:t>
                      </a:r>
                      <a:endParaRPr lang="es-PE" sz="1600" dirty="0">
                        <a:latin typeface="Poppins" panose="020B0604020202020204" charset="0"/>
                        <a:cs typeface="Poppins" panose="020B0604020202020204" charset="0"/>
                      </a:endParaRPr>
                    </a:p>
                    <a:p>
                      <a:endParaRPr lang="es-PE" sz="1600" dirty="0">
                        <a:latin typeface="Poppins" panose="020B0604020202020204" charset="0"/>
                        <a:cs typeface="Poppins" panose="020B0604020202020204" charset="0"/>
                      </a:endParaRP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8194623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4858" y="298964"/>
            <a:ext cx="2519351" cy="554257"/>
          </a:xfrm>
          <a:prstGeom prst="rect">
            <a:avLst/>
          </a:prstGeom>
        </p:spPr>
      </p:pic>
      <p:pic>
        <p:nvPicPr>
          <p:cNvPr id="5" name="Imagen 4">
            <a:extLst>
              <a:ext uri="{FF2B5EF4-FFF2-40B4-BE49-F238E27FC236}">
                <a16:creationId xmlns:a16="http://schemas.microsoft.com/office/drawing/2014/main" id="{F3267EAA-3ADB-46AF-974C-9FA213467D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56617"/>
            <a:ext cx="2055388" cy="496604"/>
          </a:xfrm>
          <a:prstGeom prst="rect">
            <a:avLst/>
          </a:prstGeom>
        </p:spPr>
      </p:pic>
      <p:sp>
        <p:nvSpPr>
          <p:cNvPr id="6" name="Título 1">
            <a:extLst>
              <a:ext uri="{FF2B5EF4-FFF2-40B4-BE49-F238E27FC236}">
                <a16:creationId xmlns:a16="http://schemas.microsoft.com/office/drawing/2014/main" id="{3BE35040-3ACF-ED2D-1579-A7E41597D7A8}"/>
              </a:ext>
            </a:extLst>
          </p:cNvPr>
          <p:cNvSpPr txBox="1">
            <a:spLocks/>
          </p:cNvSpPr>
          <p:nvPr/>
        </p:nvSpPr>
        <p:spPr>
          <a:xfrm>
            <a:off x="3852029" y="937978"/>
            <a:ext cx="6182692" cy="67680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PE" sz="3200" b="1" dirty="0">
                <a:solidFill>
                  <a:srgbClr val="002060"/>
                </a:solidFill>
                <a:latin typeface="Poppins" pitchFamily="2" charset="77"/>
                <a:cs typeface="Poppins" pitchFamily="2" charset="77"/>
              </a:rPr>
              <a:t>En la IIEE - AULA</a:t>
            </a:r>
          </a:p>
          <a:p>
            <a:pPr lvl="0"/>
            <a:endParaRPr lang="es-ES" sz="3200" dirty="0"/>
          </a:p>
        </p:txBody>
      </p:sp>
      <p:cxnSp>
        <p:nvCxnSpPr>
          <p:cNvPr id="12" name="Google Shape;58;p13">
            <a:extLst>
              <a:ext uri="{FF2B5EF4-FFF2-40B4-BE49-F238E27FC236}">
                <a16:creationId xmlns:a16="http://schemas.microsoft.com/office/drawing/2014/main" id="{087A9F95-DF16-CB2B-C5ED-CCA6DC137F14}"/>
              </a:ext>
            </a:extLst>
          </p:cNvPr>
          <p:cNvCxnSpPr>
            <a:cxnSpLocks/>
          </p:cNvCxnSpPr>
          <p:nvPr/>
        </p:nvCxnSpPr>
        <p:spPr>
          <a:xfrm>
            <a:off x="3940929" y="1540361"/>
            <a:ext cx="3575454" cy="6030"/>
          </a:xfrm>
          <a:prstGeom prst="straightConnector1">
            <a:avLst/>
          </a:prstGeom>
          <a:noFill/>
          <a:ln w="19050" cap="flat" cmpd="sng">
            <a:solidFill>
              <a:srgbClr val="E30412"/>
            </a:solidFill>
            <a:prstDash val="solid"/>
            <a:round/>
            <a:headEnd type="none" w="sm" len="sm"/>
            <a:tailEnd type="none" w="sm" len="sm"/>
          </a:ln>
        </p:spPr>
      </p:cxnSp>
      <p:sp>
        <p:nvSpPr>
          <p:cNvPr id="16" name="Rectángulo 15"/>
          <p:cNvSpPr/>
          <p:nvPr/>
        </p:nvSpPr>
        <p:spPr>
          <a:xfrm>
            <a:off x="-618067" y="3022600"/>
            <a:ext cx="84667" cy="4402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solidFill>
                <a:prstClr val="white"/>
              </a:solidFill>
            </a:endParaRPr>
          </a:p>
        </p:txBody>
      </p:sp>
      <p:grpSp>
        <p:nvGrpSpPr>
          <p:cNvPr id="11" name="Grupo 10"/>
          <p:cNvGrpSpPr/>
          <p:nvPr/>
        </p:nvGrpSpPr>
        <p:grpSpPr>
          <a:xfrm>
            <a:off x="1142455" y="850756"/>
            <a:ext cx="2551860" cy="868019"/>
            <a:chOff x="4564738" y="3491079"/>
            <a:chExt cx="2441202" cy="1220601"/>
          </a:xfrm>
        </p:grpSpPr>
        <p:sp>
          <p:nvSpPr>
            <p:cNvPr id="13" name="Rectángulo redondeado 12"/>
            <p:cNvSpPr/>
            <p:nvPr/>
          </p:nvSpPr>
          <p:spPr>
            <a:xfrm>
              <a:off x="4564738" y="3491079"/>
              <a:ext cx="2441202" cy="1220601"/>
            </a:xfrm>
            <a:prstGeom prst="roundRect">
              <a:avLst>
                <a:gd name="adj" fmla="val 10000"/>
              </a:avLst>
            </a:prstGeom>
          </p:spPr>
          <p:style>
            <a:lnRef idx="1">
              <a:schemeClr val="accent6"/>
            </a:lnRef>
            <a:fillRef idx="2">
              <a:schemeClr val="accent6"/>
            </a:fillRef>
            <a:effectRef idx="1">
              <a:schemeClr val="accent6"/>
            </a:effectRef>
            <a:fontRef idx="minor">
              <a:schemeClr val="dk1"/>
            </a:fontRef>
          </p:style>
        </p:sp>
        <p:sp>
          <p:nvSpPr>
            <p:cNvPr id="14" name="Rectángulo 13"/>
            <p:cNvSpPr/>
            <p:nvPr/>
          </p:nvSpPr>
          <p:spPr>
            <a:xfrm>
              <a:off x="4600488" y="3526829"/>
              <a:ext cx="2369702" cy="1149101"/>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s-ES" sz="2500" b="1" kern="1200" dirty="0">
                  <a:effectLst>
                    <a:outerShdw blurRad="38100" dist="38100" dir="2700000" algn="tl">
                      <a:srgbClr val="000000">
                        <a:alpha val="43137"/>
                      </a:srgbClr>
                    </a:outerShdw>
                  </a:effectLst>
                </a:rPr>
                <a:t>Implementación de acciones</a:t>
              </a:r>
              <a:endParaRPr lang="es-PE" sz="2500" b="1" kern="1200" dirty="0">
                <a:effectLst>
                  <a:outerShdw blurRad="38100" dist="38100" dir="2700000" algn="tl">
                    <a:srgbClr val="000000">
                      <a:alpha val="43137"/>
                    </a:srgbClr>
                  </a:outerShdw>
                </a:effectLst>
              </a:endParaRPr>
            </a:p>
          </p:txBody>
        </p:sp>
      </p:grpSp>
      <p:graphicFrame>
        <p:nvGraphicFramePr>
          <p:cNvPr id="15" name="Diagrama 14"/>
          <p:cNvGraphicFramePr/>
          <p:nvPr>
            <p:extLst>
              <p:ext uri="{D42A27DB-BD31-4B8C-83A1-F6EECF244321}">
                <p14:modId xmlns:p14="http://schemas.microsoft.com/office/powerpoint/2010/main" val="3659701526"/>
              </p:ext>
            </p:extLst>
          </p:nvPr>
        </p:nvGraphicFramePr>
        <p:xfrm>
          <a:off x="852755" y="1803532"/>
          <a:ext cx="9524144" cy="435476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CuadroTexto 2"/>
          <p:cNvSpPr txBox="1"/>
          <p:nvPr/>
        </p:nvSpPr>
        <p:spPr>
          <a:xfrm>
            <a:off x="3322470" y="2386575"/>
            <a:ext cx="5429692" cy="369332"/>
          </a:xfrm>
          <a:prstGeom prst="rect">
            <a:avLst/>
          </a:prstGeom>
          <a:noFill/>
        </p:spPr>
        <p:txBody>
          <a:bodyPr wrap="none" rtlCol="0">
            <a:spAutoFit/>
          </a:bodyPr>
          <a:lstStyle/>
          <a:p>
            <a:r>
              <a:rPr lang="es-PE" b="1" dirty="0">
                <a:solidFill>
                  <a:srgbClr val="FF0000"/>
                </a:solidFill>
                <a:latin typeface="Poppins" panose="020B0604020202020204" charset="0"/>
                <a:cs typeface="Poppins" panose="020B0604020202020204" charset="0"/>
              </a:rPr>
              <a:t>Estrategias de la tutoría y orientación educativa</a:t>
            </a:r>
          </a:p>
        </p:txBody>
      </p:sp>
      <p:cxnSp>
        <p:nvCxnSpPr>
          <p:cNvPr id="8" name="Conector recto 7"/>
          <p:cNvCxnSpPr/>
          <p:nvPr/>
        </p:nvCxnSpPr>
        <p:spPr>
          <a:xfrm flipH="1">
            <a:off x="1471144" y="2824297"/>
            <a:ext cx="218580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Conector recto de flecha 9"/>
          <p:cNvCxnSpPr/>
          <p:nvPr/>
        </p:nvCxnSpPr>
        <p:spPr>
          <a:xfrm>
            <a:off x="8263171" y="2824297"/>
            <a:ext cx="177155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17" name="Picture 6" descr="Clases presenciales 2021 en Lima: Qué dijo el Minedu sobre la fecha de  regreso a las aulas en colegios y universidades del Perú | El Popula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489727" y="3022600"/>
            <a:ext cx="1774343" cy="182880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Abrir llave 3"/>
          <p:cNvSpPr/>
          <p:nvPr/>
        </p:nvSpPr>
        <p:spPr>
          <a:xfrm rot="16200000">
            <a:off x="4767446" y="940022"/>
            <a:ext cx="395960" cy="7426796"/>
          </a:xfrm>
          <a:prstGeom prst="leftBrace">
            <a:avLst>
              <a:gd name="adj1" fmla="val 8333"/>
              <a:gd name="adj2" fmla="val 50554"/>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PE"/>
          </a:p>
        </p:txBody>
      </p:sp>
      <p:sp>
        <p:nvSpPr>
          <p:cNvPr id="9" name="CuadroTexto 8"/>
          <p:cNvSpPr txBox="1"/>
          <p:nvPr/>
        </p:nvSpPr>
        <p:spPr>
          <a:xfrm>
            <a:off x="2564044" y="4936157"/>
            <a:ext cx="5780433" cy="1754326"/>
          </a:xfrm>
          <a:prstGeom prst="rect">
            <a:avLst/>
          </a:prstGeom>
          <a:noFill/>
        </p:spPr>
        <p:txBody>
          <a:bodyPr wrap="square" rtlCol="0">
            <a:spAutoFit/>
          </a:bodyPr>
          <a:lstStyle/>
          <a:p>
            <a:r>
              <a:rPr lang="es-PE" dirty="0"/>
              <a:t>N° de actividades por estrategias incorporadas en el Plan tutorial de aula, en el nivel de primaria y secundaria. </a:t>
            </a:r>
          </a:p>
          <a:p>
            <a:r>
              <a:rPr lang="es-PE" dirty="0"/>
              <a:t>N° de actividad de cada estrategia incorporadas en su planificación a largo plazo y de forma permanente, en el nivel de inicial. </a:t>
            </a:r>
          </a:p>
          <a:p>
            <a:endParaRPr lang="es-PE" b="1" dirty="0"/>
          </a:p>
        </p:txBody>
      </p:sp>
    </p:spTree>
    <p:extLst>
      <p:ext uri="{BB962C8B-B14F-4D97-AF65-F5344CB8AC3E}">
        <p14:creationId xmlns:p14="http://schemas.microsoft.com/office/powerpoint/2010/main" val="24475988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4858" y="298964"/>
            <a:ext cx="2519351" cy="554257"/>
          </a:xfrm>
          <a:prstGeom prst="rect">
            <a:avLst/>
          </a:prstGeom>
        </p:spPr>
      </p:pic>
      <p:pic>
        <p:nvPicPr>
          <p:cNvPr id="5" name="Imagen 4">
            <a:extLst>
              <a:ext uri="{FF2B5EF4-FFF2-40B4-BE49-F238E27FC236}">
                <a16:creationId xmlns:a16="http://schemas.microsoft.com/office/drawing/2014/main" id="{F3267EAA-3ADB-46AF-974C-9FA213467D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56617"/>
            <a:ext cx="2055388" cy="496604"/>
          </a:xfrm>
          <a:prstGeom prst="rect">
            <a:avLst/>
          </a:prstGeom>
        </p:spPr>
      </p:pic>
      <p:sp>
        <p:nvSpPr>
          <p:cNvPr id="6" name="Título 1">
            <a:extLst>
              <a:ext uri="{FF2B5EF4-FFF2-40B4-BE49-F238E27FC236}">
                <a16:creationId xmlns:a16="http://schemas.microsoft.com/office/drawing/2014/main" id="{3BE35040-3ACF-ED2D-1579-A7E41597D7A8}"/>
              </a:ext>
            </a:extLst>
          </p:cNvPr>
          <p:cNvSpPr txBox="1">
            <a:spLocks/>
          </p:cNvSpPr>
          <p:nvPr/>
        </p:nvSpPr>
        <p:spPr>
          <a:xfrm>
            <a:off x="1757158" y="967445"/>
            <a:ext cx="8615839" cy="67680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PE" sz="3200" b="1" dirty="0">
                <a:solidFill>
                  <a:srgbClr val="002060"/>
                </a:solidFill>
                <a:latin typeface="Poppins" pitchFamily="2" charset="77"/>
                <a:cs typeface="Poppins" pitchFamily="2" charset="77"/>
              </a:rPr>
              <a:t>Acompañamiento y monitoreo  de la iniciativa…</a:t>
            </a:r>
          </a:p>
          <a:p>
            <a:pPr lvl="0"/>
            <a:endParaRPr lang="es-ES" sz="3200" dirty="0"/>
          </a:p>
          <a:p>
            <a:pPr lvl="0"/>
            <a:endParaRPr lang="es-PE" sz="3200" dirty="0"/>
          </a:p>
        </p:txBody>
      </p:sp>
      <p:cxnSp>
        <p:nvCxnSpPr>
          <p:cNvPr id="12" name="Google Shape;58;p13">
            <a:extLst>
              <a:ext uri="{FF2B5EF4-FFF2-40B4-BE49-F238E27FC236}">
                <a16:creationId xmlns:a16="http://schemas.microsoft.com/office/drawing/2014/main" id="{087A9F95-DF16-CB2B-C5ED-CCA6DC137F14}"/>
              </a:ext>
            </a:extLst>
          </p:cNvPr>
          <p:cNvCxnSpPr>
            <a:cxnSpLocks/>
          </p:cNvCxnSpPr>
          <p:nvPr/>
        </p:nvCxnSpPr>
        <p:spPr>
          <a:xfrm flipV="1">
            <a:off x="1866607" y="1941816"/>
            <a:ext cx="7538251" cy="69137"/>
          </a:xfrm>
          <a:prstGeom prst="straightConnector1">
            <a:avLst/>
          </a:prstGeom>
          <a:noFill/>
          <a:ln w="19050" cap="flat" cmpd="sng">
            <a:solidFill>
              <a:srgbClr val="E30412"/>
            </a:solidFill>
            <a:prstDash val="solid"/>
            <a:round/>
            <a:headEnd type="none" w="sm" len="sm"/>
            <a:tailEnd type="none" w="sm" len="sm"/>
          </a:ln>
        </p:spPr>
      </p:cxnSp>
      <p:sp>
        <p:nvSpPr>
          <p:cNvPr id="16" name="Rectángulo 15"/>
          <p:cNvSpPr/>
          <p:nvPr/>
        </p:nvSpPr>
        <p:spPr>
          <a:xfrm>
            <a:off x="-618067" y="3022600"/>
            <a:ext cx="84667" cy="4402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solidFill>
                <a:prstClr val="white"/>
              </a:solidFill>
            </a:endParaRPr>
          </a:p>
        </p:txBody>
      </p:sp>
      <p:graphicFrame>
        <p:nvGraphicFramePr>
          <p:cNvPr id="2" name="Tabla 1"/>
          <p:cNvGraphicFramePr>
            <a:graphicFrameLocks noGrp="1"/>
          </p:cNvGraphicFramePr>
          <p:nvPr>
            <p:extLst>
              <p:ext uri="{D42A27DB-BD31-4B8C-83A1-F6EECF244321}">
                <p14:modId xmlns:p14="http://schemas.microsoft.com/office/powerpoint/2010/main" val="3630358680"/>
              </p:ext>
            </p:extLst>
          </p:nvPr>
        </p:nvGraphicFramePr>
        <p:xfrm>
          <a:off x="1549460" y="2613642"/>
          <a:ext cx="9358136" cy="3840480"/>
        </p:xfrm>
        <a:graphic>
          <a:graphicData uri="http://schemas.openxmlformats.org/drawingml/2006/table">
            <a:tbl>
              <a:tblPr firstRow="1" bandRow="1">
                <a:tableStyleId>{5C22544A-7EE6-4342-B048-85BDC9FD1C3A}</a:tableStyleId>
              </a:tblPr>
              <a:tblGrid>
                <a:gridCol w="2339534">
                  <a:extLst>
                    <a:ext uri="{9D8B030D-6E8A-4147-A177-3AD203B41FA5}">
                      <a16:colId xmlns:a16="http://schemas.microsoft.com/office/drawing/2014/main" val="20000"/>
                    </a:ext>
                  </a:extLst>
                </a:gridCol>
                <a:gridCol w="2339534">
                  <a:extLst>
                    <a:ext uri="{9D8B030D-6E8A-4147-A177-3AD203B41FA5}">
                      <a16:colId xmlns:a16="http://schemas.microsoft.com/office/drawing/2014/main" val="20001"/>
                    </a:ext>
                  </a:extLst>
                </a:gridCol>
                <a:gridCol w="2339534">
                  <a:extLst>
                    <a:ext uri="{9D8B030D-6E8A-4147-A177-3AD203B41FA5}">
                      <a16:colId xmlns:a16="http://schemas.microsoft.com/office/drawing/2014/main" val="20002"/>
                    </a:ext>
                  </a:extLst>
                </a:gridCol>
                <a:gridCol w="2339534">
                  <a:extLst>
                    <a:ext uri="{9D8B030D-6E8A-4147-A177-3AD203B41FA5}">
                      <a16:colId xmlns:a16="http://schemas.microsoft.com/office/drawing/2014/main" val="20003"/>
                    </a:ext>
                  </a:extLst>
                </a:gridCol>
              </a:tblGrid>
              <a:tr h="0">
                <a:tc>
                  <a:txBody>
                    <a:bodyPr/>
                    <a:lstStyle/>
                    <a:p>
                      <a:pPr algn="ctr"/>
                      <a:r>
                        <a:rPr lang="es-PE" sz="1600" dirty="0">
                          <a:latin typeface="Poppins" panose="020B0604020202020204" charset="0"/>
                          <a:cs typeface="Poppins" panose="020B0604020202020204" charset="0"/>
                        </a:rPr>
                        <a:t>MINEDU</a:t>
                      </a:r>
                    </a:p>
                  </a:txBody>
                  <a:tcPr/>
                </a:tc>
                <a:tc>
                  <a:txBody>
                    <a:bodyPr/>
                    <a:lstStyle/>
                    <a:p>
                      <a:pPr algn="ctr"/>
                      <a:r>
                        <a:rPr lang="es-PE" sz="1600" dirty="0">
                          <a:latin typeface="Poppins" panose="020B0604020202020204" charset="0"/>
                          <a:cs typeface="Poppins" panose="020B0604020202020204" charset="0"/>
                        </a:rPr>
                        <a:t>DRE/GRE</a:t>
                      </a:r>
                    </a:p>
                  </a:txBody>
                  <a:tcPr/>
                </a:tc>
                <a:tc>
                  <a:txBody>
                    <a:bodyPr/>
                    <a:lstStyle/>
                    <a:p>
                      <a:pPr algn="ctr"/>
                      <a:r>
                        <a:rPr lang="es-PE" sz="1600" dirty="0">
                          <a:latin typeface="Poppins" panose="020B0604020202020204" charset="0"/>
                          <a:cs typeface="Poppins" panose="020B0604020202020204" charset="0"/>
                        </a:rPr>
                        <a:t>UGEL</a:t>
                      </a:r>
                    </a:p>
                  </a:txBody>
                  <a:tcPr/>
                </a:tc>
                <a:tc>
                  <a:txBody>
                    <a:bodyPr/>
                    <a:lstStyle/>
                    <a:p>
                      <a:pPr algn="ctr"/>
                      <a:r>
                        <a:rPr lang="es-PE" sz="1600" dirty="0">
                          <a:latin typeface="Poppins" panose="020B0604020202020204" charset="0"/>
                          <a:cs typeface="Poppins" panose="020B0604020202020204" charset="0"/>
                        </a:rPr>
                        <a:t>IIEE</a:t>
                      </a:r>
                    </a:p>
                  </a:txBody>
                  <a:tcPr/>
                </a:tc>
                <a:extLst>
                  <a:ext uri="{0D108BD9-81ED-4DB2-BD59-A6C34878D82A}">
                    <a16:rowId xmlns:a16="http://schemas.microsoft.com/office/drawing/2014/main" val="10000"/>
                  </a:ext>
                </a:extLst>
              </a:tr>
              <a:tr h="370840">
                <a:tc>
                  <a:txBody>
                    <a:bodyPr/>
                    <a:lstStyle/>
                    <a:p>
                      <a:pPr marL="285750" indent="-285750" algn="just">
                        <a:buFont typeface="Wingdings" panose="05000000000000000000" pitchFamily="2" charset="2"/>
                        <a:buChar char="q"/>
                      </a:pPr>
                      <a:r>
                        <a:rPr lang="es-PE" sz="1600" dirty="0">
                          <a:latin typeface="Poppins" panose="020B0604020202020204" charset="0"/>
                          <a:cs typeface="Poppins" panose="020B0604020202020204" charset="0"/>
                        </a:rPr>
                        <a:t>Brinda asistencia</a:t>
                      </a:r>
                      <a:r>
                        <a:rPr lang="es-PE" sz="1600" baseline="0" dirty="0">
                          <a:latin typeface="Poppins" panose="020B0604020202020204" charset="0"/>
                          <a:cs typeface="Poppins" panose="020B0604020202020204" charset="0"/>
                        </a:rPr>
                        <a:t> técnica y acompañamiento permanente  a las DRE/GRE y UGEL según sus necesidades.</a:t>
                      </a:r>
                    </a:p>
                    <a:p>
                      <a:pPr marL="285750" indent="-285750" algn="just">
                        <a:buFont typeface="Wingdings" panose="05000000000000000000" pitchFamily="2" charset="2"/>
                        <a:buChar char="q"/>
                      </a:pPr>
                      <a:endParaRPr lang="es-PE" sz="1600" baseline="0" dirty="0">
                        <a:latin typeface="Poppins" panose="020B0604020202020204" charset="0"/>
                        <a:cs typeface="Poppins" panose="020B0604020202020204" charset="0"/>
                      </a:endParaRPr>
                    </a:p>
                    <a:p>
                      <a:pPr marL="285750" indent="-285750" algn="just">
                        <a:buFont typeface="Wingdings" panose="05000000000000000000" pitchFamily="2" charset="2"/>
                        <a:buChar char="q"/>
                      </a:pPr>
                      <a:r>
                        <a:rPr lang="es-PE" sz="1600" baseline="0" dirty="0">
                          <a:latin typeface="Poppins" panose="020B0604020202020204" charset="0"/>
                          <a:cs typeface="Poppins" panose="020B0604020202020204" charset="0"/>
                        </a:rPr>
                        <a:t>Utiliza plataforma SIMON para recoger información sobre la iniciativa.</a:t>
                      </a:r>
                    </a:p>
                  </a:txBody>
                  <a:tcPr/>
                </a:tc>
                <a:tc>
                  <a:txBody>
                    <a:bodyPr/>
                    <a:lstStyle/>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s-PE" sz="1600" dirty="0">
                          <a:latin typeface="Poppins" panose="020B0604020202020204" charset="0"/>
                          <a:cs typeface="Poppins" panose="020B0604020202020204" charset="0"/>
                        </a:rPr>
                        <a:t>Brinda asistencia</a:t>
                      </a:r>
                      <a:r>
                        <a:rPr lang="es-PE" sz="1600" baseline="0" dirty="0">
                          <a:latin typeface="Poppins" panose="020B0604020202020204" charset="0"/>
                          <a:cs typeface="Poppins" panose="020B0604020202020204" charset="0"/>
                        </a:rPr>
                        <a:t> técnica y acompañamiento a sus UGEL focalizadas.</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lang="es-PE" sz="1600" baseline="0" dirty="0">
                        <a:latin typeface="Poppins" panose="020B0604020202020204" charset="0"/>
                        <a:cs typeface="Poppins" panose="020B0604020202020204" charset="0"/>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s-ES" sz="1600" baseline="0" dirty="0">
                          <a:latin typeface="Poppins" panose="020B0604020202020204" charset="0"/>
                          <a:cs typeface="Poppins" panose="020B0604020202020204" charset="0"/>
                        </a:rPr>
                        <a:t>Hace seguimiento a las UGEL focalizadas para el reporte en SIMON.</a:t>
                      </a:r>
                    </a:p>
                    <a:p>
                      <a:pPr algn="just"/>
                      <a:endParaRPr lang="es-PE" sz="1600" dirty="0">
                        <a:latin typeface="Poppins" panose="020B0604020202020204" charset="0"/>
                        <a:cs typeface="Poppins" panose="020B0604020202020204" charset="0"/>
                      </a:endParaRPr>
                    </a:p>
                  </a:txBody>
                  <a:tcPr/>
                </a:tc>
                <a:tc>
                  <a:txBody>
                    <a:bodyPr/>
                    <a:lstStyle/>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s-PE" sz="1600" dirty="0">
                          <a:latin typeface="Poppins" panose="020B0604020202020204" charset="0"/>
                          <a:cs typeface="Poppins" panose="020B0604020202020204" charset="0"/>
                        </a:rPr>
                        <a:t>Brinda asistencia</a:t>
                      </a:r>
                      <a:r>
                        <a:rPr lang="es-PE" sz="1600" baseline="0" dirty="0">
                          <a:latin typeface="Poppins" panose="020B0604020202020204" charset="0"/>
                          <a:cs typeface="Poppins" panose="020B0604020202020204" charset="0"/>
                        </a:rPr>
                        <a:t> técnica y acompañamiento a sus IIEE focalizadas.</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lang="es-PE" sz="1600" baseline="0" dirty="0">
                        <a:latin typeface="Poppins" panose="020B0604020202020204" charset="0"/>
                        <a:cs typeface="Poppins" panose="020B0604020202020204" charset="0"/>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s-PE" sz="1600" baseline="0" dirty="0">
                          <a:latin typeface="Poppins" panose="020B0604020202020204" charset="0"/>
                          <a:cs typeface="Poppins" panose="020B0604020202020204" charset="0"/>
                        </a:rPr>
                        <a:t>Hace seguimiento a las IIEE focalizadas para el reporte en SIMON.</a:t>
                      </a:r>
                      <a:endParaRPr lang="es-PE" sz="1600" dirty="0">
                        <a:latin typeface="Poppins" panose="020B0604020202020204" charset="0"/>
                        <a:cs typeface="Poppins" panose="020B0604020202020204" charset="0"/>
                      </a:endParaRPr>
                    </a:p>
                    <a:p>
                      <a:pPr algn="just"/>
                      <a:endParaRPr lang="es-PE" sz="1600" dirty="0">
                        <a:latin typeface="Poppins" panose="020B0604020202020204" charset="0"/>
                        <a:cs typeface="Poppins" panose="020B0604020202020204" charset="0"/>
                      </a:endParaRPr>
                    </a:p>
                    <a:p>
                      <a:pPr algn="just"/>
                      <a:endParaRPr lang="es-PE" sz="1600" dirty="0">
                        <a:latin typeface="Poppins" panose="020B0604020202020204" charset="0"/>
                        <a:cs typeface="Poppins" panose="020B0604020202020204" charset="0"/>
                      </a:endParaRPr>
                    </a:p>
                  </a:txBody>
                  <a:tcPr/>
                </a:tc>
                <a:tc>
                  <a:txBody>
                    <a:bodyPr/>
                    <a:lstStyle/>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s-PE" sz="1600" dirty="0">
                          <a:latin typeface="Poppins" panose="020B0604020202020204" charset="0"/>
                          <a:cs typeface="Poppins" panose="020B0604020202020204" charset="0"/>
                        </a:rPr>
                        <a:t>Comité</a:t>
                      </a:r>
                      <a:r>
                        <a:rPr lang="es-PE" sz="1600" baseline="0" dirty="0">
                          <a:latin typeface="Poppins" panose="020B0604020202020204" charset="0"/>
                          <a:cs typeface="Poppins" panose="020B0604020202020204" charset="0"/>
                        </a:rPr>
                        <a:t> de Gestión del bienestar  b</a:t>
                      </a:r>
                      <a:r>
                        <a:rPr lang="es-PE" sz="1600" dirty="0">
                          <a:latin typeface="Poppins" panose="020B0604020202020204" charset="0"/>
                          <a:cs typeface="Poppins" panose="020B0604020202020204" charset="0"/>
                        </a:rPr>
                        <a:t>rinda asistencia</a:t>
                      </a:r>
                      <a:r>
                        <a:rPr lang="es-PE" sz="1600" baseline="0" dirty="0">
                          <a:latin typeface="Poppins" panose="020B0604020202020204" charset="0"/>
                          <a:cs typeface="Poppins" panose="020B0604020202020204" charset="0"/>
                        </a:rPr>
                        <a:t> técnica y acompañamiento a sus docentes/tutores</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lang="es-PE" sz="1600" baseline="0" dirty="0">
                        <a:latin typeface="Poppins" panose="020B0604020202020204" charset="0"/>
                        <a:cs typeface="Poppins" panose="020B0604020202020204" charset="0"/>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s-PE" sz="1600" baseline="0" dirty="0">
                          <a:latin typeface="Poppins" panose="020B0604020202020204" charset="0"/>
                          <a:cs typeface="Poppins" panose="020B0604020202020204" charset="0"/>
                        </a:rPr>
                        <a:t>Reporta en Simón avance de implementación</a:t>
                      </a:r>
                      <a:endParaRPr lang="es-PE" sz="1600" dirty="0">
                        <a:latin typeface="Poppins" panose="020B0604020202020204" charset="0"/>
                        <a:cs typeface="Poppins" panose="020B0604020202020204" charset="0"/>
                      </a:endParaRPr>
                    </a:p>
                    <a:p>
                      <a:pPr algn="just"/>
                      <a:endParaRPr lang="es-PE" sz="1600" dirty="0">
                        <a:latin typeface="Poppins" panose="020B0604020202020204" charset="0"/>
                        <a:cs typeface="Poppins" panose="020B0604020202020204" charset="0"/>
                      </a:endParaRPr>
                    </a:p>
                    <a:p>
                      <a:pPr algn="just"/>
                      <a:endParaRPr lang="es-PE" sz="1600" dirty="0">
                        <a:latin typeface="Poppins" panose="020B0604020202020204" charset="0"/>
                        <a:cs typeface="Poppins" panose="020B0604020202020204" charset="0"/>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385460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72649" y="62583"/>
            <a:ext cx="2519351" cy="554257"/>
          </a:xfrm>
          <a:prstGeom prst="rect">
            <a:avLst/>
          </a:prstGeom>
        </p:spPr>
      </p:pic>
      <p:pic>
        <p:nvPicPr>
          <p:cNvPr id="5" name="Imagen 4">
            <a:extLst>
              <a:ext uri="{FF2B5EF4-FFF2-40B4-BE49-F238E27FC236}">
                <a16:creationId xmlns:a16="http://schemas.microsoft.com/office/drawing/2014/main" id="{F3267EAA-3ADB-46AF-974C-9FA213467D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8200"/>
            <a:ext cx="2055388" cy="496604"/>
          </a:xfrm>
          <a:prstGeom prst="rect">
            <a:avLst/>
          </a:prstGeom>
        </p:spPr>
      </p:pic>
      <p:sp>
        <p:nvSpPr>
          <p:cNvPr id="6" name="Título 1">
            <a:extLst>
              <a:ext uri="{FF2B5EF4-FFF2-40B4-BE49-F238E27FC236}">
                <a16:creationId xmlns:a16="http://schemas.microsoft.com/office/drawing/2014/main" id="{3BE35040-3ACF-ED2D-1579-A7E41597D7A8}"/>
              </a:ext>
            </a:extLst>
          </p:cNvPr>
          <p:cNvSpPr txBox="1">
            <a:spLocks/>
          </p:cNvSpPr>
          <p:nvPr/>
        </p:nvSpPr>
        <p:spPr>
          <a:xfrm>
            <a:off x="3690668" y="466720"/>
            <a:ext cx="6084060" cy="95916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es-ES" sz="2400" b="1" dirty="0">
                <a:solidFill>
                  <a:srgbClr val="002060"/>
                </a:solidFill>
                <a:latin typeface="Poppins" pitchFamily="2" charset="77"/>
                <a:cs typeface="Poppins" pitchFamily="2" charset="77"/>
              </a:rPr>
              <a:t>Equipo Unidad de TOE de la DIGEBR</a:t>
            </a:r>
          </a:p>
          <a:p>
            <a:pPr lvl="0"/>
            <a:endParaRPr lang="es-ES" sz="2800" dirty="0"/>
          </a:p>
        </p:txBody>
      </p:sp>
      <p:cxnSp>
        <p:nvCxnSpPr>
          <p:cNvPr id="12" name="Google Shape;58;p13">
            <a:extLst>
              <a:ext uri="{FF2B5EF4-FFF2-40B4-BE49-F238E27FC236}">
                <a16:creationId xmlns:a16="http://schemas.microsoft.com/office/drawing/2014/main" id="{087A9F95-DF16-CB2B-C5ED-CCA6DC137F14}"/>
              </a:ext>
            </a:extLst>
          </p:cNvPr>
          <p:cNvCxnSpPr>
            <a:cxnSpLocks/>
          </p:cNvCxnSpPr>
          <p:nvPr/>
        </p:nvCxnSpPr>
        <p:spPr>
          <a:xfrm flipV="1">
            <a:off x="3811765" y="946304"/>
            <a:ext cx="5273369" cy="12669"/>
          </a:xfrm>
          <a:prstGeom prst="straightConnector1">
            <a:avLst/>
          </a:prstGeom>
          <a:noFill/>
          <a:ln w="19050" cap="flat" cmpd="sng">
            <a:solidFill>
              <a:srgbClr val="E30412"/>
            </a:solidFill>
            <a:prstDash val="solid"/>
            <a:round/>
            <a:headEnd type="none" w="sm" len="sm"/>
            <a:tailEnd type="none" w="sm" len="sm"/>
          </a:ln>
        </p:spPr>
      </p:cxnSp>
      <p:grpSp>
        <p:nvGrpSpPr>
          <p:cNvPr id="14" name="Grupo 13"/>
          <p:cNvGrpSpPr/>
          <p:nvPr/>
        </p:nvGrpSpPr>
        <p:grpSpPr>
          <a:xfrm>
            <a:off x="914400" y="554804"/>
            <a:ext cx="2673526" cy="593116"/>
            <a:chOff x="2564542" y="1492"/>
            <a:chExt cx="2438901" cy="1219450"/>
          </a:xfrm>
        </p:grpSpPr>
        <p:sp>
          <p:nvSpPr>
            <p:cNvPr id="15" name="Rectángulo redondeado 14"/>
            <p:cNvSpPr/>
            <p:nvPr/>
          </p:nvSpPr>
          <p:spPr>
            <a:xfrm>
              <a:off x="2564542" y="1492"/>
              <a:ext cx="2438901" cy="1219450"/>
            </a:xfrm>
            <a:prstGeom prst="roundRect">
              <a:avLst>
                <a:gd name="adj" fmla="val 10000"/>
              </a:avLst>
            </a:prstGeom>
          </p:spPr>
          <p:style>
            <a:lnRef idx="1">
              <a:schemeClr val="accent4"/>
            </a:lnRef>
            <a:fillRef idx="2">
              <a:schemeClr val="accent4"/>
            </a:fillRef>
            <a:effectRef idx="1">
              <a:schemeClr val="accent4"/>
            </a:effectRef>
            <a:fontRef idx="minor">
              <a:schemeClr val="dk1"/>
            </a:fontRef>
          </p:style>
        </p:sp>
        <p:sp>
          <p:nvSpPr>
            <p:cNvPr id="17" name="Rectángulo 16"/>
            <p:cNvSpPr/>
            <p:nvPr/>
          </p:nvSpPr>
          <p:spPr>
            <a:xfrm>
              <a:off x="2600258" y="37208"/>
              <a:ext cx="2367469" cy="1148018"/>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s-ES" sz="2500" b="1" kern="1200" dirty="0">
                  <a:effectLst>
                    <a:outerShdw blurRad="38100" dist="38100" dir="2700000" algn="tl">
                      <a:srgbClr val="000000">
                        <a:alpha val="43137"/>
                      </a:srgbClr>
                    </a:outerShdw>
                  </a:effectLst>
                </a:rPr>
                <a:t>Acompañamiento</a:t>
              </a:r>
              <a:endParaRPr lang="es-PE" sz="2500" b="1" kern="1200" dirty="0">
                <a:effectLst>
                  <a:outerShdw blurRad="38100" dist="38100" dir="2700000" algn="tl">
                    <a:srgbClr val="000000">
                      <a:alpha val="43137"/>
                    </a:srgbClr>
                  </a:outerShdw>
                </a:effectLst>
              </a:endParaRPr>
            </a:p>
          </p:txBody>
        </p:sp>
      </p:grpSp>
      <p:graphicFrame>
        <p:nvGraphicFramePr>
          <p:cNvPr id="9" name="Tabla 8"/>
          <p:cNvGraphicFramePr>
            <a:graphicFrameLocks noGrp="1"/>
          </p:cNvGraphicFramePr>
          <p:nvPr>
            <p:extLst>
              <p:ext uri="{D42A27DB-BD31-4B8C-83A1-F6EECF244321}">
                <p14:modId xmlns:p14="http://schemas.microsoft.com/office/powerpoint/2010/main" val="1069439374"/>
              </p:ext>
            </p:extLst>
          </p:nvPr>
        </p:nvGraphicFramePr>
        <p:xfrm>
          <a:off x="3235274" y="1623110"/>
          <a:ext cx="7167901" cy="4810972"/>
        </p:xfrm>
        <a:graphic>
          <a:graphicData uri="http://schemas.openxmlformats.org/drawingml/2006/table">
            <a:tbl>
              <a:tblPr>
                <a:tableStyleId>{5C22544A-7EE6-4342-B048-85BDC9FD1C3A}</a:tableStyleId>
              </a:tblPr>
              <a:tblGrid>
                <a:gridCol w="1219232">
                  <a:extLst>
                    <a:ext uri="{9D8B030D-6E8A-4147-A177-3AD203B41FA5}">
                      <a16:colId xmlns:a16="http://schemas.microsoft.com/office/drawing/2014/main" val="20000"/>
                    </a:ext>
                  </a:extLst>
                </a:gridCol>
                <a:gridCol w="285142">
                  <a:extLst>
                    <a:ext uri="{9D8B030D-6E8A-4147-A177-3AD203B41FA5}">
                      <a16:colId xmlns:a16="http://schemas.microsoft.com/office/drawing/2014/main" val="20001"/>
                    </a:ext>
                  </a:extLst>
                </a:gridCol>
                <a:gridCol w="1356888">
                  <a:extLst>
                    <a:ext uri="{9D8B030D-6E8A-4147-A177-3AD203B41FA5}">
                      <a16:colId xmlns:a16="http://schemas.microsoft.com/office/drawing/2014/main" val="20002"/>
                    </a:ext>
                  </a:extLst>
                </a:gridCol>
                <a:gridCol w="2121182">
                  <a:extLst>
                    <a:ext uri="{9D8B030D-6E8A-4147-A177-3AD203B41FA5}">
                      <a16:colId xmlns:a16="http://schemas.microsoft.com/office/drawing/2014/main" val="20003"/>
                    </a:ext>
                  </a:extLst>
                </a:gridCol>
                <a:gridCol w="2185457">
                  <a:extLst>
                    <a:ext uri="{9D8B030D-6E8A-4147-A177-3AD203B41FA5}">
                      <a16:colId xmlns:a16="http://schemas.microsoft.com/office/drawing/2014/main" val="20004"/>
                    </a:ext>
                  </a:extLst>
                </a:gridCol>
              </a:tblGrid>
              <a:tr h="428656">
                <a:tc>
                  <a:txBody>
                    <a:bodyPr/>
                    <a:lstStyle/>
                    <a:p>
                      <a:pPr algn="ctr" fontAlgn="ctr"/>
                      <a:r>
                        <a:rPr lang="es-PE" sz="1200" b="1" u="none" strike="noStrike" dirty="0">
                          <a:effectLst/>
                          <a:latin typeface="Poppins" panose="020B0604020202020204" charset="0"/>
                          <a:cs typeface="Poppins" panose="020B0604020202020204" charset="0"/>
                        </a:rPr>
                        <a:t>Equipos regionales</a:t>
                      </a:r>
                      <a:endParaRPr lang="es-PE" sz="1200" b="1" i="0" u="none" strike="noStrike" dirty="0">
                        <a:solidFill>
                          <a:srgbClr val="000000"/>
                        </a:solidFill>
                        <a:effectLst/>
                        <a:latin typeface="Poppins" panose="020B0604020202020204" charset="0"/>
                        <a:cs typeface="Poppins" panose="020B0604020202020204" charset="0"/>
                      </a:endParaRPr>
                    </a:p>
                  </a:txBody>
                  <a:tcPr marL="7854" marR="7854" marT="7854" marB="0" anchor="ctr">
                    <a:solidFill>
                      <a:schemeClr val="accent1">
                        <a:lumMod val="60000"/>
                        <a:lumOff val="40000"/>
                      </a:schemeClr>
                    </a:solidFill>
                  </a:tcPr>
                </a:tc>
                <a:tc>
                  <a:txBody>
                    <a:bodyPr/>
                    <a:lstStyle/>
                    <a:p>
                      <a:pPr algn="ctr" fontAlgn="ctr"/>
                      <a:r>
                        <a:rPr lang="es-PE" sz="1200" b="1" u="none" strike="noStrike" dirty="0">
                          <a:effectLst/>
                          <a:latin typeface="Poppins" panose="020B0604020202020204" charset="0"/>
                          <a:cs typeface="Poppins" panose="020B0604020202020204" charset="0"/>
                        </a:rPr>
                        <a:t>N°</a:t>
                      </a:r>
                      <a:endParaRPr lang="es-PE" sz="1200" b="1" i="0" u="none" strike="noStrike" dirty="0">
                        <a:solidFill>
                          <a:srgbClr val="000000"/>
                        </a:solidFill>
                        <a:effectLst/>
                        <a:latin typeface="Poppins" panose="020B0604020202020204" charset="0"/>
                        <a:cs typeface="Poppins" panose="020B0604020202020204" charset="0"/>
                      </a:endParaRPr>
                    </a:p>
                  </a:txBody>
                  <a:tcPr marL="7854" marR="7854" marT="7854" marB="0" anchor="ctr">
                    <a:solidFill>
                      <a:schemeClr val="accent1">
                        <a:lumMod val="60000"/>
                        <a:lumOff val="40000"/>
                      </a:schemeClr>
                    </a:solidFill>
                  </a:tcPr>
                </a:tc>
                <a:tc>
                  <a:txBody>
                    <a:bodyPr/>
                    <a:lstStyle/>
                    <a:p>
                      <a:pPr algn="ctr" fontAlgn="ctr"/>
                      <a:r>
                        <a:rPr lang="es-PE" sz="1200" b="1" u="none" strike="noStrike" dirty="0">
                          <a:effectLst/>
                          <a:latin typeface="Poppins" panose="020B0604020202020204" charset="0"/>
                          <a:cs typeface="Poppins" panose="020B0604020202020204" charset="0"/>
                        </a:rPr>
                        <a:t>Regiones</a:t>
                      </a:r>
                      <a:endParaRPr lang="es-PE" sz="1200" b="1" i="0" u="none" strike="noStrike" dirty="0">
                        <a:solidFill>
                          <a:srgbClr val="000000"/>
                        </a:solidFill>
                        <a:effectLst/>
                        <a:latin typeface="Poppins" panose="020B0604020202020204" charset="0"/>
                        <a:cs typeface="Poppins" panose="020B0604020202020204" charset="0"/>
                      </a:endParaRPr>
                    </a:p>
                  </a:txBody>
                  <a:tcPr marL="7854" marR="7854" marT="7854" marB="0" anchor="ctr">
                    <a:solidFill>
                      <a:schemeClr val="accent1">
                        <a:lumMod val="60000"/>
                        <a:lumOff val="40000"/>
                      </a:schemeClr>
                    </a:solidFill>
                  </a:tcPr>
                </a:tc>
                <a:tc>
                  <a:txBody>
                    <a:bodyPr/>
                    <a:lstStyle/>
                    <a:p>
                      <a:pPr algn="ctr" fontAlgn="ctr"/>
                      <a:r>
                        <a:rPr lang="es-PE" sz="1200" b="1" u="none" strike="noStrike" dirty="0">
                          <a:effectLst/>
                          <a:latin typeface="Poppins" panose="020B0604020202020204" charset="0"/>
                          <a:cs typeface="Poppins" panose="020B0604020202020204" charset="0"/>
                        </a:rPr>
                        <a:t>Equipo de Especialistas</a:t>
                      </a:r>
                      <a:r>
                        <a:rPr lang="es-PE" sz="1200" b="1" u="none" strike="noStrike" baseline="0" dirty="0">
                          <a:effectLst/>
                          <a:latin typeface="Poppins" panose="020B0604020202020204" charset="0"/>
                          <a:cs typeface="Poppins" panose="020B0604020202020204" charset="0"/>
                        </a:rPr>
                        <a:t> de Tutoría</a:t>
                      </a:r>
                      <a:r>
                        <a:rPr lang="es-PE" sz="1200" b="1" u="none" strike="noStrike" dirty="0">
                          <a:effectLst/>
                          <a:latin typeface="Poppins" panose="020B0604020202020204" charset="0"/>
                          <a:cs typeface="Poppins" panose="020B0604020202020204" charset="0"/>
                        </a:rPr>
                        <a:t> MINEDU</a:t>
                      </a:r>
                      <a:endParaRPr lang="es-PE" sz="1200" b="1" i="0" u="none" strike="noStrike" dirty="0">
                        <a:solidFill>
                          <a:srgbClr val="000000"/>
                        </a:solidFill>
                        <a:effectLst/>
                        <a:latin typeface="Poppins" panose="020B0604020202020204" charset="0"/>
                        <a:cs typeface="Poppins" panose="020B0604020202020204" charset="0"/>
                      </a:endParaRPr>
                    </a:p>
                  </a:txBody>
                  <a:tcPr marL="7854" marR="7854" marT="7854" marB="0" anchor="ctr">
                    <a:solidFill>
                      <a:schemeClr val="accent1">
                        <a:lumMod val="60000"/>
                        <a:lumOff val="40000"/>
                      </a:schemeClr>
                    </a:solidFill>
                  </a:tcPr>
                </a:tc>
                <a:tc>
                  <a:txBody>
                    <a:bodyPr/>
                    <a:lstStyle/>
                    <a:p>
                      <a:pPr algn="ctr" fontAlgn="ctr"/>
                      <a:r>
                        <a:rPr lang="es-PE" sz="1200" b="1" u="none" strike="noStrike" dirty="0">
                          <a:effectLst/>
                          <a:latin typeface="Poppins" panose="020B0604020202020204" charset="0"/>
                          <a:cs typeface="Poppins" panose="020B0604020202020204" charset="0"/>
                        </a:rPr>
                        <a:t>E-MAIL</a:t>
                      </a:r>
                      <a:endParaRPr lang="es-PE" sz="1200" b="1" i="0" u="none" strike="noStrike" dirty="0">
                        <a:solidFill>
                          <a:srgbClr val="000000"/>
                        </a:solidFill>
                        <a:effectLst/>
                        <a:latin typeface="Poppins" panose="020B0604020202020204" charset="0"/>
                        <a:cs typeface="Poppins" panose="020B0604020202020204" charset="0"/>
                      </a:endParaRPr>
                    </a:p>
                  </a:txBody>
                  <a:tcPr marL="7854" marR="7854" marT="7854" marB="0" anchor="ctr">
                    <a:solidFill>
                      <a:schemeClr val="accent1">
                        <a:lumMod val="60000"/>
                        <a:lumOff val="40000"/>
                      </a:schemeClr>
                    </a:solidFill>
                  </a:tcPr>
                </a:tc>
                <a:extLst>
                  <a:ext uri="{0D108BD9-81ED-4DB2-BD59-A6C34878D82A}">
                    <a16:rowId xmlns:a16="http://schemas.microsoft.com/office/drawing/2014/main" val="10000"/>
                  </a:ext>
                </a:extLst>
              </a:tr>
              <a:tr h="167972">
                <a:tc rowSpan="6">
                  <a:txBody>
                    <a:bodyPr/>
                    <a:lstStyle/>
                    <a:p>
                      <a:pPr algn="ctr" fontAlgn="ctr"/>
                      <a:r>
                        <a:rPr lang="es-PE" sz="1400" b="0" u="none" strike="noStrike" dirty="0">
                          <a:effectLst/>
                          <a:latin typeface="Poppins" panose="020B0604020202020204" charset="0"/>
                          <a:cs typeface="Poppins" panose="020B0604020202020204" charset="0"/>
                        </a:rPr>
                        <a:t>01</a:t>
                      </a:r>
                      <a:endParaRPr lang="es-PE" sz="1400" b="0" i="0" u="none" strike="noStrike" dirty="0">
                        <a:solidFill>
                          <a:srgbClr val="000000"/>
                        </a:solidFill>
                        <a:effectLst/>
                        <a:latin typeface="Poppins" panose="020B0604020202020204" charset="0"/>
                        <a:cs typeface="Poppins" panose="020B0604020202020204" charset="0"/>
                      </a:endParaRPr>
                    </a:p>
                  </a:txBody>
                  <a:tcPr marL="7854" marR="7854" marT="7854" marB="0" anchor="ctr">
                    <a:solidFill>
                      <a:schemeClr val="accent4">
                        <a:lumMod val="20000"/>
                        <a:lumOff val="80000"/>
                      </a:schemeClr>
                    </a:solidFill>
                  </a:tcPr>
                </a:tc>
                <a:tc>
                  <a:txBody>
                    <a:bodyPr/>
                    <a:lstStyle/>
                    <a:p>
                      <a:pPr algn="l" fontAlgn="b"/>
                      <a:r>
                        <a:rPr lang="es-PE" sz="1050" u="none" strike="noStrike" dirty="0">
                          <a:effectLst/>
                          <a:latin typeface="Poppins" panose="020B0604020202020204" charset="0"/>
                          <a:cs typeface="Poppins" panose="020B0604020202020204" charset="0"/>
                        </a:rPr>
                        <a:t>01</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4">
                        <a:lumMod val="20000"/>
                        <a:lumOff val="80000"/>
                      </a:schemeClr>
                    </a:solidFill>
                  </a:tcPr>
                </a:tc>
                <a:tc>
                  <a:txBody>
                    <a:bodyPr/>
                    <a:lstStyle/>
                    <a:p>
                      <a:pPr algn="ctr" fontAlgn="b"/>
                      <a:r>
                        <a:rPr lang="es-PE" sz="1050" u="none" strike="noStrike" dirty="0">
                          <a:effectLst/>
                          <a:latin typeface="Poppins" panose="020B0604020202020204" charset="0"/>
                          <a:cs typeface="Poppins" panose="020B0604020202020204" charset="0"/>
                        </a:rPr>
                        <a:t>Tumbes</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4">
                        <a:lumMod val="20000"/>
                        <a:lumOff val="80000"/>
                      </a:schemeClr>
                    </a:solidFill>
                  </a:tcPr>
                </a:tc>
                <a:tc rowSpan="6">
                  <a:txBody>
                    <a:bodyPr/>
                    <a:lstStyle/>
                    <a:p>
                      <a:pPr algn="ctr" fontAlgn="b"/>
                      <a:r>
                        <a:rPr lang="es-PE" sz="1200" u="none" strike="noStrike" dirty="0">
                          <a:effectLst/>
                          <a:latin typeface="Poppins" panose="020B0604020202020204" charset="0"/>
                          <a:cs typeface="Poppins" panose="020B0604020202020204" charset="0"/>
                        </a:rPr>
                        <a:t>Aida Violeta </a:t>
                      </a:r>
                      <a:r>
                        <a:rPr lang="es-PE" sz="1200" u="none" strike="noStrike" dirty="0" err="1">
                          <a:effectLst/>
                          <a:latin typeface="Poppins" panose="020B0604020202020204" charset="0"/>
                          <a:cs typeface="Poppins" panose="020B0604020202020204" charset="0"/>
                        </a:rPr>
                        <a:t>Sutta</a:t>
                      </a:r>
                      <a:r>
                        <a:rPr lang="es-PE" sz="1200" u="none" strike="noStrike" dirty="0">
                          <a:effectLst/>
                          <a:latin typeface="Poppins" panose="020B0604020202020204" charset="0"/>
                          <a:cs typeface="Poppins" panose="020B0604020202020204" charset="0"/>
                        </a:rPr>
                        <a:t> Vargas</a:t>
                      </a:r>
                      <a:endParaRPr lang="es-PE" sz="1200" b="0" i="0" u="none" strike="noStrike" dirty="0">
                        <a:solidFill>
                          <a:srgbClr val="000000"/>
                        </a:solidFill>
                        <a:effectLst/>
                        <a:latin typeface="Poppins" panose="020B0604020202020204" charset="0"/>
                        <a:cs typeface="Poppins" panose="020B0604020202020204" charset="0"/>
                      </a:endParaRPr>
                    </a:p>
                    <a:p>
                      <a:pPr algn="ctr" fontAlgn="b"/>
                      <a:r>
                        <a:rPr lang="es-ES" sz="1200" u="none" strike="noStrike" dirty="0">
                          <a:effectLst/>
                          <a:latin typeface="Poppins" panose="020B0604020202020204" charset="0"/>
                          <a:cs typeface="Poppins" panose="020B0604020202020204" charset="0"/>
                        </a:rPr>
                        <a:t>Yanira De Las Nieves Vásquez Barrios</a:t>
                      </a:r>
                      <a:endParaRPr lang="es-ES" sz="120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4">
                        <a:lumMod val="20000"/>
                        <a:lumOff val="80000"/>
                      </a:schemeClr>
                    </a:solidFill>
                  </a:tcPr>
                </a:tc>
                <a:tc rowSpan="3">
                  <a:txBody>
                    <a:bodyPr/>
                    <a:lstStyle/>
                    <a:p>
                      <a:pPr algn="ctr" fontAlgn="b"/>
                      <a:r>
                        <a:rPr lang="fi-FI" sz="1050" u="none" strike="noStrike" dirty="0">
                          <a:effectLst/>
                          <a:latin typeface="Poppins" panose="020B0604020202020204" charset="0"/>
                          <a:cs typeface="Poppins" panose="020B0604020202020204" charset="0"/>
                        </a:rPr>
                        <a:t>ASUTTA@minedu.gob.pe</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4">
                        <a:lumMod val="20000"/>
                        <a:lumOff val="80000"/>
                      </a:schemeClr>
                    </a:solidFill>
                  </a:tcPr>
                </a:tc>
                <a:extLst>
                  <a:ext uri="{0D108BD9-81ED-4DB2-BD59-A6C34878D82A}">
                    <a16:rowId xmlns:a16="http://schemas.microsoft.com/office/drawing/2014/main" val="10001"/>
                  </a:ext>
                </a:extLst>
              </a:tr>
              <a:tr h="167972">
                <a:tc vMerge="1">
                  <a:txBody>
                    <a:bodyPr/>
                    <a:lstStyle/>
                    <a:p>
                      <a:endParaRPr lang="es-PE"/>
                    </a:p>
                  </a:txBody>
                  <a:tcPr/>
                </a:tc>
                <a:tc>
                  <a:txBody>
                    <a:bodyPr/>
                    <a:lstStyle/>
                    <a:p>
                      <a:pPr algn="l" fontAlgn="b"/>
                      <a:r>
                        <a:rPr lang="es-PE" sz="1050" u="none" strike="noStrike" dirty="0">
                          <a:effectLst/>
                          <a:latin typeface="Poppins" panose="020B0604020202020204" charset="0"/>
                          <a:cs typeface="Poppins" panose="020B0604020202020204" charset="0"/>
                        </a:rPr>
                        <a:t>02</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4">
                        <a:lumMod val="20000"/>
                        <a:lumOff val="80000"/>
                      </a:schemeClr>
                    </a:solidFill>
                  </a:tcPr>
                </a:tc>
                <a:tc>
                  <a:txBody>
                    <a:bodyPr/>
                    <a:lstStyle/>
                    <a:p>
                      <a:pPr algn="ctr" fontAlgn="b"/>
                      <a:r>
                        <a:rPr lang="es-PE" sz="1050" u="none" strike="noStrike" dirty="0">
                          <a:effectLst/>
                          <a:latin typeface="Poppins" panose="020B0604020202020204" charset="0"/>
                          <a:cs typeface="Poppins" panose="020B0604020202020204" charset="0"/>
                        </a:rPr>
                        <a:t>Piura </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4">
                        <a:lumMod val="20000"/>
                        <a:lumOff val="80000"/>
                      </a:schemeClr>
                    </a:solidFill>
                  </a:tcPr>
                </a:tc>
                <a:tc vMerge="1">
                  <a:txBody>
                    <a:bodyPr/>
                    <a:lstStyle/>
                    <a:p>
                      <a:endParaRPr lang="es-PE"/>
                    </a:p>
                  </a:txBody>
                  <a:tcPr/>
                </a:tc>
                <a:tc vMerge="1">
                  <a:txBody>
                    <a:bodyPr/>
                    <a:lstStyle/>
                    <a:p>
                      <a:endParaRPr lang="es-PE"/>
                    </a:p>
                  </a:txBody>
                  <a:tcPr/>
                </a:tc>
                <a:extLst>
                  <a:ext uri="{0D108BD9-81ED-4DB2-BD59-A6C34878D82A}">
                    <a16:rowId xmlns:a16="http://schemas.microsoft.com/office/drawing/2014/main" val="10002"/>
                  </a:ext>
                </a:extLst>
              </a:tr>
              <a:tr h="167972">
                <a:tc vMerge="1">
                  <a:txBody>
                    <a:bodyPr/>
                    <a:lstStyle/>
                    <a:p>
                      <a:endParaRPr lang="es-PE"/>
                    </a:p>
                  </a:txBody>
                  <a:tcPr/>
                </a:tc>
                <a:tc>
                  <a:txBody>
                    <a:bodyPr/>
                    <a:lstStyle/>
                    <a:p>
                      <a:pPr algn="l" fontAlgn="b"/>
                      <a:r>
                        <a:rPr lang="es-PE" sz="1050" u="none" strike="noStrike" dirty="0">
                          <a:effectLst/>
                          <a:latin typeface="Poppins" panose="020B0604020202020204" charset="0"/>
                          <a:cs typeface="Poppins" panose="020B0604020202020204" charset="0"/>
                        </a:rPr>
                        <a:t>03</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4">
                        <a:lumMod val="20000"/>
                        <a:lumOff val="80000"/>
                      </a:schemeClr>
                    </a:solidFill>
                  </a:tcPr>
                </a:tc>
                <a:tc>
                  <a:txBody>
                    <a:bodyPr/>
                    <a:lstStyle/>
                    <a:p>
                      <a:pPr algn="ctr" fontAlgn="b"/>
                      <a:r>
                        <a:rPr lang="es-PE" sz="1050" u="none" strike="noStrike" dirty="0">
                          <a:effectLst/>
                          <a:latin typeface="Poppins" panose="020B0604020202020204" charset="0"/>
                          <a:cs typeface="Poppins" panose="020B0604020202020204" charset="0"/>
                        </a:rPr>
                        <a:t>Lambayeque</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4">
                        <a:lumMod val="20000"/>
                        <a:lumOff val="80000"/>
                      </a:schemeClr>
                    </a:solidFill>
                  </a:tcPr>
                </a:tc>
                <a:tc vMerge="1">
                  <a:txBody>
                    <a:bodyPr/>
                    <a:lstStyle/>
                    <a:p>
                      <a:endParaRPr lang="es-PE"/>
                    </a:p>
                  </a:txBody>
                  <a:tcPr/>
                </a:tc>
                <a:tc vMerge="1">
                  <a:txBody>
                    <a:bodyPr/>
                    <a:lstStyle/>
                    <a:p>
                      <a:endParaRPr lang="es-PE"/>
                    </a:p>
                  </a:txBody>
                  <a:tcPr/>
                </a:tc>
                <a:extLst>
                  <a:ext uri="{0D108BD9-81ED-4DB2-BD59-A6C34878D82A}">
                    <a16:rowId xmlns:a16="http://schemas.microsoft.com/office/drawing/2014/main" val="10003"/>
                  </a:ext>
                </a:extLst>
              </a:tr>
              <a:tr h="167972">
                <a:tc vMerge="1">
                  <a:txBody>
                    <a:bodyPr/>
                    <a:lstStyle/>
                    <a:p>
                      <a:pPr algn="ctr" fontAlgn="ctr"/>
                      <a:endParaRPr lang="es-PE" sz="1400" b="0" i="0" u="none" strike="noStrike" dirty="0">
                        <a:solidFill>
                          <a:srgbClr val="000000"/>
                        </a:solidFill>
                        <a:effectLst/>
                        <a:latin typeface="Poppins" panose="020B0604020202020204" charset="0"/>
                        <a:cs typeface="Poppins" panose="020B0604020202020204" charset="0"/>
                      </a:endParaRPr>
                    </a:p>
                  </a:txBody>
                  <a:tcPr marL="7854" marR="7854" marT="7854" marB="0" anchor="ctr">
                    <a:solidFill>
                      <a:schemeClr val="accent6">
                        <a:lumMod val="20000"/>
                        <a:lumOff val="80000"/>
                      </a:schemeClr>
                    </a:solidFill>
                  </a:tcPr>
                </a:tc>
                <a:tc>
                  <a:txBody>
                    <a:bodyPr/>
                    <a:lstStyle/>
                    <a:p>
                      <a:pPr algn="l" fontAlgn="b"/>
                      <a:r>
                        <a:rPr lang="es-PE" sz="1050" u="none" strike="noStrike" dirty="0">
                          <a:effectLst/>
                          <a:latin typeface="Poppins" panose="020B0604020202020204" charset="0"/>
                          <a:cs typeface="Poppins" panose="020B0604020202020204" charset="0"/>
                        </a:rPr>
                        <a:t>04</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4">
                        <a:lumMod val="20000"/>
                        <a:lumOff val="80000"/>
                      </a:schemeClr>
                    </a:solidFill>
                  </a:tcPr>
                </a:tc>
                <a:tc>
                  <a:txBody>
                    <a:bodyPr/>
                    <a:lstStyle/>
                    <a:p>
                      <a:pPr algn="ctr" fontAlgn="b"/>
                      <a:r>
                        <a:rPr lang="es-PE" sz="1050" u="none" strike="noStrike" dirty="0">
                          <a:effectLst/>
                          <a:latin typeface="Poppins" panose="020B0604020202020204" charset="0"/>
                          <a:cs typeface="Poppins" panose="020B0604020202020204" charset="0"/>
                        </a:rPr>
                        <a:t>Ancash</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4">
                        <a:lumMod val="20000"/>
                        <a:lumOff val="80000"/>
                      </a:schemeClr>
                    </a:solidFill>
                  </a:tcPr>
                </a:tc>
                <a:tc vMerge="1">
                  <a:txBody>
                    <a:bodyPr/>
                    <a:lstStyle/>
                    <a:p>
                      <a:pPr algn="ctr" fontAlgn="b"/>
                      <a:endParaRPr lang="es-ES" sz="120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4">
                        <a:lumMod val="20000"/>
                        <a:lumOff val="80000"/>
                      </a:schemeClr>
                    </a:solidFill>
                  </a:tcPr>
                </a:tc>
                <a:tc rowSpan="3">
                  <a:txBody>
                    <a:bodyPr/>
                    <a:lstStyle/>
                    <a:p>
                      <a:pPr algn="ctr" fontAlgn="b"/>
                      <a:r>
                        <a:rPr lang="es-ES" sz="1050" u="none" strike="noStrike" dirty="0">
                          <a:effectLst/>
                          <a:latin typeface="Poppins" panose="020B0604020202020204" charset="0"/>
                          <a:cs typeface="Poppins" panose="020B0604020202020204" charset="0"/>
                        </a:rPr>
                        <a:t>YVASQUEZ@minedu.gob.pe</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4">
                        <a:lumMod val="20000"/>
                        <a:lumOff val="80000"/>
                      </a:schemeClr>
                    </a:solidFill>
                  </a:tcPr>
                </a:tc>
                <a:extLst>
                  <a:ext uri="{0D108BD9-81ED-4DB2-BD59-A6C34878D82A}">
                    <a16:rowId xmlns:a16="http://schemas.microsoft.com/office/drawing/2014/main" val="10004"/>
                  </a:ext>
                </a:extLst>
              </a:tr>
              <a:tr h="167972">
                <a:tc vMerge="1">
                  <a:txBody>
                    <a:bodyPr/>
                    <a:lstStyle/>
                    <a:p>
                      <a:endParaRPr lang="es-PE"/>
                    </a:p>
                  </a:txBody>
                  <a:tcPr/>
                </a:tc>
                <a:tc>
                  <a:txBody>
                    <a:bodyPr/>
                    <a:lstStyle/>
                    <a:p>
                      <a:pPr algn="l" fontAlgn="b"/>
                      <a:r>
                        <a:rPr lang="es-PE" sz="1050" u="none" strike="noStrike" dirty="0">
                          <a:effectLst/>
                          <a:latin typeface="Poppins" panose="020B0604020202020204" charset="0"/>
                          <a:cs typeface="Poppins" panose="020B0604020202020204" charset="0"/>
                        </a:rPr>
                        <a:t>05</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4">
                        <a:lumMod val="20000"/>
                        <a:lumOff val="80000"/>
                      </a:schemeClr>
                    </a:solidFill>
                  </a:tcPr>
                </a:tc>
                <a:tc>
                  <a:txBody>
                    <a:bodyPr/>
                    <a:lstStyle/>
                    <a:p>
                      <a:pPr algn="ctr" fontAlgn="b"/>
                      <a:r>
                        <a:rPr lang="es-PE" sz="1050" u="none" strike="noStrike" dirty="0">
                          <a:effectLst/>
                          <a:latin typeface="Poppins" panose="020B0604020202020204" charset="0"/>
                          <a:cs typeface="Poppins" panose="020B0604020202020204" charset="0"/>
                        </a:rPr>
                        <a:t>La Libertad</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4">
                        <a:lumMod val="20000"/>
                        <a:lumOff val="80000"/>
                      </a:schemeClr>
                    </a:solidFill>
                  </a:tcPr>
                </a:tc>
                <a:tc vMerge="1">
                  <a:txBody>
                    <a:bodyPr/>
                    <a:lstStyle/>
                    <a:p>
                      <a:endParaRPr lang="es-PE"/>
                    </a:p>
                  </a:txBody>
                  <a:tcPr/>
                </a:tc>
                <a:tc vMerge="1">
                  <a:txBody>
                    <a:bodyPr/>
                    <a:lstStyle/>
                    <a:p>
                      <a:endParaRPr lang="es-PE"/>
                    </a:p>
                  </a:txBody>
                  <a:tcPr/>
                </a:tc>
                <a:extLst>
                  <a:ext uri="{0D108BD9-81ED-4DB2-BD59-A6C34878D82A}">
                    <a16:rowId xmlns:a16="http://schemas.microsoft.com/office/drawing/2014/main" val="10005"/>
                  </a:ext>
                </a:extLst>
              </a:tr>
              <a:tr h="167972">
                <a:tc vMerge="1">
                  <a:txBody>
                    <a:bodyPr/>
                    <a:lstStyle/>
                    <a:p>
                      <a:endParaRPr lang="es-PE"/>
                    </a:p>
                  </a:txBody>
                  <a:tcPr/>
                </a:tc>
                <a:tc>
                  <a:txBody>
                    <a:bodyPr/>
                    <a:lstStyle/>
                    <a:p>
                      <a:pPr algn="l" fontAlgn="b"/>
                      <a:r>
                        <a:rPr lang="es-PE" sz="1050" u="none" strike="noStrike" dirty="0">
                          <a:effectLst/>
                          <a:latin typeface="Poppins" panose="020B0604020202020204" charset="0"/>
                          <a:cs typeface="Poppins" panose="020B0604020202020204" charset="0"/>
                        </a:rPr>
                        <a:t>06</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4">
                        <a:lumMod val="20000"/>
                        <a:lumOff val="80000"/>
                      </a:schemeClr>
                    </a:solidFill>
                  </a:tcPr>
                </a:tc>
                <a:tc>
                  <a:txBody>
                    <a:bodyPr/>
                    <a:lstStyle/>
                    <a:p>
                      <a:pPr algn="ctr" fontAlgn="b"/>
                      <a:r>
                        <a:rPr lang="es-PE" sz="1050" u="none" strike="noStrike" dirty="0">
                          <a:effectLst/>
                          <a:latin typeface="Poppins" panose="020B0604020202020204" charset="0"/>
                          <a:cs typeface="Poppins" panose="020B0604020202020204" charset="0"/>
                        </a:rPr>
                        <a:t>Amazonas</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4">
                        <a:lumMod val="20000"/>
                        <a:lumOff val="80000"/>
                      </a:schemeClr>
                    </a:solidFill>
                  </a:tcPr>
                </a:tc>
                <a:tc vMerge="1">
                  <a:txBody>
                    <a:bodyPr/>
                    <a:lstStyle/>
                    <a:p>
                      <a:endParaRPr lang="es-PE"/>
                    </a:p>
                  </a:txBody>
                  <a:tcPr/>
                </a:tc>
                <a:tc vMerge="1">
                  <a:txBody>
                    <a:bodyPr/>
                    <a:lstStyle/>
                    <a:p>
                      <a:endParaRPr lang="es-PE"/>
                    </a:p>
                  </a:txBody>
                  <a:tcPr/>
                </a:tc>
                <a:extLst>
                  <a:ext uri="{0D108BD9-81ED-4DB2-BD59-A6C34878D82A}">
                    <a16:rowId xmlns:a16="http://schemas.microsoft.com/office/drawing/2014/main" val="10006"/>
                  </a:ext>
                </a:extLst>
              </a:tr>
              <a:tr h="167972">
                <a:tc rowSpan="6">
                  <a:txBody>
                    <a:bodyPr/>
                    <a:lstStyle/>
                    <a:p>
                      <a:pPr algn="ctr" fontAlgn="ctr"/>
                      <a:r>
                        <a:rPr lang="es-PE" sz="1400" b="0" u="none" strike="noStrike" dirty="0">
                          <a:effectLst/>
                          <a:latin typeface="Poppins" panose="020B0604020202020204" charset="0"/>
                          <a:cs typeface="Poppins" panose="020B0604020202020204" charset="0"/>
                        </a:rPr>
                        <a:t>02 </a:t>
                      </a:r>
                      <a:endParaRPr lang="es-PE" sz="1400" b="0" i="0" u="none" strike="noStrike" dirty="0">
                        <a:solidFill>
                          <a:srgbClr val="000000"/>
                        </a:solidFill>
                        <a:effectLst/>
                        <a:latin typeface="Poppins" panose="020B0604020202020204" charset="0"/>
                        <a:cs typeface="Poppins" panose="020B0604020202020204" charset="0"/>
                      </a:endParaRPr>
                    </a:p>
                  </a:txBody>
                  <a:tcPr marL="7854" marR="7854" marT="7854" marB="0" anchor="ctr">
                    <a:solidFill>
                      <a:schemeClr val="accent2">
                        <a:lumMod val="20000"/>
                        <a:lumOff val="80000"/>
                      </a:schemeClr>
                    </a:solidFill>
                  </a:tcPr>
                </a:tc>
                <a:tc>
                  <a:txBody>
                    <a:bodyPr/>
                    <a:lstStyle/>
                    <a:p>
                      <a:pPr algn="l" fontAlgn="b"/>
                      <a:r>
                        <a:rPr lang="es-PE" sz="1050" u="none" strike="noStrike" dirty="0">
                          <a:effectLst/>
                          <a:latin typeface="Poppins" panose="020B0604020202020204" charset="0"/>
                          <a:cs typeface="Poppins" panose="020B0604020202020204" charset="0"/>
                        </a:rPr>
                        <a:t>07</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2">
                        <a:lumMod val="20000"/>
                        <a:lumOff val="80000"/>
                      </a:schemeClr>
                    </a:solidFill>
                  </a:tcPr>
                </a:tc>
                <a:tc>
                  <a:txBody>
                    <a:bodyPr/>
                    <a:lstStyle/>
                    <a:p>
                      <a:pPr algn="ctr" fontAlgn="b"/>
                      <a:r>
                        <a:rPr lang="es-PE" sz="1050" u="none" strike="noStrike" dirty="0">
                          <a:effectLst/>
                          <a:latin typeface="Poppins" panose="020B0604020202020204" charset="0"/>
                          <a:cs typeface="Poppins" panose="020B0604020202020204" charset="0"/>
                        </a:rPr>
                        <a:t>Cajamarca</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2">
                        <a:lumMod val="20000"/>
                        <a:lumOff val="80000"/>
                      </a:schemeClr>
                    </a:solidFill>
                  </a:tcPr>
                </a:tc>
                <a:tc rowSpan="6">
                  <a:txBody>
                    <a:bodyPr/>
                    <a:lstStyle/>
                    <a:p>
                      <a:pPr algn="ctr" fontAlgn="b"/>
                      <a:r>
                        <a:rPr lang="es-ES" sz="1200" u="none" strike="noStrike" dirty="0">
                          <a:effectLst/>
                          <a:latin typeface="Poppins" panose="020B0604020202020204" charset="0"/>
                          <a:cs typeface="Poppins" panose="020B0604020202020204" charset="0"/>
                        </a:rPr>
                        <a:t>María Del Carmen Flores Rojas</a:t>
                      </a:r>
                      <a:endParaRPr lang="es-ES" sz="1200" b="0" i="0" u="none" strike="noStrike" dirty="0">
                        <a:solidFill>
                          <a:srgbClr val="000000"/>
                        </a:solidFill>
                        <a:effectLst/>
                        <a:latin typeface="Poppins" panose="020B0604020202020204" charset="0"/>
                        <a:cs typeface="Poppins" panose="020B0604020202020204" charset="0"/>
                      </a:endParaRPr>
                    </a:p>
                    <a:p>
                      <a:pPr algn="ctr" fontAlgn="b"/>
                      <a:r>
                        <a:rPr lang="es-PE" sz="1200" u="none" strike="noStrike" dirty="0">
                          <a:effectLst/>
                          <a:latin typeface="Poppins" panose="020B0604020202020204" charset="0"/>
                          <a:cs typeface="Poppins" panose="020B0604020202020204" charset="0"/>
                        </a:rPr>
                        <a:t>Sylvia Teresa</a:t>
                      </a:r>
                      <a:r>
                        <a:rPr lang="es-PE" sz="1200" u="none" strike="noStrike" baseline="0" dirty="0">
                          <a:effectLst/>
                          <a:latin typeface="Poppins" panose="020B0604020202020204" charset="0"/>
                          <a:cs typeface="Poppins" panose="020B0604020202020204" charset="0"/>
                        </a:rPr>
                        <a:t> Rivera Rojas</a:t>
                      </a:r>
                      <a:endParaRPr lang="es-PE" sz="120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2">
                        <a:lumMod val="20000"/>
                        <a:lumOff val="80000"/>
                      </a:schemeClr>
                    </a:solidFill>
                  </a:tcPr>
                </a:tc>
                <a:tc rowSpan="3">
                  <a:txBody>
                    <a:bodyPr/>
                    <a:lstStyle/>
                    <a:p>
                      <a:pPr algn="ctr" fontAlgn="b"/>
                      <a:r>
                        <a:rPr lang="es-ES" sz="1050" u="none" strike="noStrike" dirty="0">
                          <a:effectLst/>
                          <a:latin typeface="Poppins" panose="020B0604020202020204" charset="0"/>
                          <a:cs typeface="Poppins" panose="020B0604020202020204" charset="0"/>
                        </a:rPr>
                        <a:t>MFLORES@minedu.gob.pe</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2">
                        <a:lumMod val="20000"/>
                        <a:lumOff val="80000"/>
                      </a:schemeClr>
                    </a:solidFill>
                  </a:tcPr>
                </a:tc>
                <a:extLst>
                  <a:ext uri="{0D108BD9-81ED-4DB2-BD59-A6C34878D82A}">
                    <a16:rowId xmlns:a16="http://schemas.microsoft.com/office/drawing/2014/main" val="10007"/>
                  </a:ext>
                </a:extLst>
              </a:tr>
              <a:tr h="167972">
                <a:tc vMerge="1">
                  <a:txBody>
                    <a:bodyPr/>
                    <a:lstStyle/>
                    <a:p>
                      <a:endParaRPr lang="es-PE"/>
                    </a:p>
                  </a:txBody>
                  <a:tcPr/>
                </a:tc>
                <a:tc>
                  <a:txBody>
                    <a:bodyPr/>
                    <a:lstStyle/>
                    <a:p>
                      <a:pPr algn="l" fontAlgn="b"/>
                      <a:r>
                        <a:rPr lang="es-PE" sz="1050" u="none" strike="noStrike" dirty="0">
                          <a:effectLst/>
                          <a:latin typeface="Poppins" panose="020B0604020202020204" charset="0"/>
                          <a:cs typeface="Poppins" panose="020B0604020202020204" charset="0"/>
                        </a:rPr>
                        <a:t>08</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2">
                        <a:lumMod val="20000"/>
                        <a:lumOff val="80000"/>
                      </a:schemeClr>
                    </a:solidFill>
                  </a:tcPr>
                </a:tc>
                <a:tc>
                  <a:txBody>
                    <a:bodyPr/>
                    <a:lstStyle/>
                    <a:p>
                      <a:pPr algn="ctr" fontAlgn="b"/>
                      <a:r>
                        <a:rPr lang="es-PE" sz="1050" u="none" strike="noStrike" dirty="0">
                          <a:effectLst/>
                          <a:latin typeface="Poppins" panose="020B0604020202020204" charset="0"/>
                          <a:cs typeface="Poppins" panose="020B0604020202020204" charset="0"/>
                        </a:rPr>
                        <a:t>Ucayali</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2">
                        <a:lumMod val="20000"/>
                        <a:lumOff val="80000"/>
                      </a:schemeClr>
                    </a:solidFill>
                  </a:tcPr>
                </a:tc>
                <a:tc vMerge="1">
                  <a:txBody>
                    <a:bodyPr/>
                    <a:lstStyle/>
                    <a:p>
                      <a:endParaRPr lang="es-PE"/>
                    </a:p>
                  </a:txBody>
                  <a:tcPr/>
                </a:tc>
                <a:tc vMerge="1">
                  <a:txBody>
                    <a:bodyPr/>
                    <a:lstStyle/>
                    <a:p>
                      <a:endParaRPr lang="es-PE"/>
                    </a:p>
                  </a:txBody>
                  <a:tcPr/>
                </a:tc>
                <a:extLst>
                  <a:ext uri="{0D108BD9-81ED-4DB2-BD59-A6C34878D82A}">
                    <a16:rowId xmlns:a16="http://schemas.microsoft.com/office/drawing/2014/main" val="10008"/>
                  </a:ext>
                </a:extLst>
              </a:tr>
              <a:tr h="167972">
                <a:tc vMerge="1">
                  <a:txBody>
                    <a:bodyPr/>
                    <a:lstStyle/>
                    <a:p>
                      <a:endParaRPr lang="es-PE"/>
                    </a:p>
                  </a:txBody>
                  <a:tcPr/>
                </a:tc>
                <a:tc>
                  <a:txBody>
                    <a:bodyPr/>
                    <a:lstStyle/>
                    <a:p>
                      <a:pPr algn="l" fontAlgn="b"/>
                      <a:r>
                        <a:rPr lang="es-PE" sz="1050" u="none" strike="noStrike" dirty="0">
                          <a:effectLst/>
                          <a:latin typeface="Poppins" panose="020B0604020202020204" charset="0"/>
                          <a:cs typeface="Poppins" panose="020B0604020202020204" charset="0"/>
                        </a:rPr>
                        <a:t>09</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2">
                        <a:lumMod val="20000"/>
                        <a:lumOff val="80000"/>
                      </a:schemeClr>
                    </a:solidFill>
                  </a:tcPr>
                </a:tc>
                <a:tc>
                  <a:txBody>
                    <a:bodyPr/>
                    <a:lstStyle/>
                    <a:p>
                      <a:pPr algn="ctr" fontAlgn="b"/>
                      <a:r>
                        <a:rPr lang="es-PE" sz="1050" u="none" strike="noStrike" dirty="0">
                          <a:effectLst/>
                          <a:latin typeface="Poppins" panose="020B0604020202020204" charset="0"/>
                          <a:cs typeface="Poppins" panose="020B0604020202020204" charset="0"/>
                        </a:rPr>
                        <a:t>Huancavelica</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2">
                        <a:lumMod val="20000"/>
                        <a:lumOff val="80000"/>
                      </a:schemeClr>
                    </a:solidFill>
                  </a:tcPr>
                </a:tc>
                <a:tc vMerge="1">
                  <a:txBody>
                    <a:bodyPr/>
                    <a:lstStyle/>
                    <a:p>
                      <a:endParaRPr lang="es-PE"/>
                    </a:p>
                  </a:txBody>
                  <a:tcPr/>
                </a:tc>
                <a:tc vMerge="1">
                  <a:txBody>
                    <a:bodyPr/>
                    <a:lstStyle/>
                    <a:p>
                      <a:endParaRPr lang="es-PE"/>
                    </a:p>
                  </a:txBody>
                  <a:tcPr/>
                </a:tc>
                <a:extLst>
                  <a:ext uri="{0D108BD9-81ED-4DB2-BD59-A6C34878D82A}">
                    <a16:rowId xmlns:a16="http://schemas.microsoft.com/office/drawing/2014/main" val="10009"/>
                  </a:ext>
                </a:extLst>
              </a:tr>
              <a:tr h="167972">
                <a:tc vMerge="1">
                  <a:txBody>
                    <a:bodyPr/>
                    <a:lstStyle/>
                    <a:p>
                      <a:pPr algn="ctr" fontAlgn="ctr"/>
                      <a:endParaRPr lang="es-PE" sz="1400" b="0" i="0" u="none" strike="noStrike" dirty="0">
                        <a:solidFill>
                          <a:srgbClr val="000000"/>
                        </a:solidFill>
                        <a:effectLst/>
                        <a:latin typeface="Poppins" panose="020B0604020202020204" charset="0"/>
                        <a:cs typeface="Poppins" panose="020B0604020202020204" charset="0"/>
                      </a:endParaRPr>
                    </a:p>
                  </a:txBody>
                  <a:tcPr marL="7854" marR="7854" marT="7854" marB="0" anchor="ctr">
                    <a:solidFill>
                      <a:schemeClr val="accent5">
                        <a:lumMod val="20000"/>
                        <a:lumOff val="80000"/>
                      </a:schemeClr>
                    </a:solidFill>
                  </a:tcPr>
                </a:tc>
                <a:tc>
                  <a:txBody>
                    <a:bodyPr/>
                    <a:lstStyle/>
                    <a:p>
                      <a:pPr algn="l" fontAlgn="b"/>
                      <a:r>
                        <a:rPr lang="es-PE" sz="1050" u="none" strike="noStrike" dirty="0">
                          <a:effectLst/>
                          <a:latin typeface="Poppins" panose="020B0604020202020204" charset="0"/>
                          <a:cs typeface="Poppins" panose="020B0604020202020204" charset="0"/>
                        </a:rPr>
                        <a:t>10</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2">
                        <a:lumMod val="20000"/>
                        <a:lumOff val="80000"/>
                      </a:schemeClr>
                    </a:solidFill>
                  </a:tcPr>
                </a:tc>
                <a:tc>
                  <a:txBody>
                    <a:bodyPr/>
                    <a:lstStyle/>
                    <a:p>
                      <a:pPr algn="ctr" fontAlgn="b"/>
                      <a:r>
                        <a:rPr lang="es-PE" sz="1050" u="none" strike="noStrike" dirty="0">
                          <a:effectLst/>
                          <a:latin typeface="Poppins" panose="020B0604020202020204" charset="0"/>
                          <a:cs typeface="Poppins" panose="020B0604020202020204" charset="0"/>
                        </a:rPr>
                        <a:t>Junín</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2">
                        <a:lumMod val="20000"/>
                        <a:lumOff val="80000"/>
                      </a:schemeClr>
                    </a:solidFill>
                  </a:tcPr>
                </a:tc>
                <a:tc vMerge="1">
                  <a:txBody>
                    <a:bodyPr/>
                    <a:lstStyle/>
                    <a:p>
                      <a:pPr algn="ctr" fontAlgn="b"/>
                      <a:endParaRPr lang="es-PE" sz="120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2">
                        <a:lumMod val="20000"/>
                        <a:lumOff val="80000"/>
                      </a:schemeClr>
                    </a:solidFill>
                  </a:tcPr>
                </a:tc>
                <a:tc rowSpan="3">
                  <a:txBody>
                    <a:bodyPr/>
                    <a:lstStyle/>
                    <a:p>
                      <a:pPr algn="ctr" fontAlgn="b"/>
                      <a:r>
                        <a:rPr lang="es-PE" sz="1050" u="none" strike="noStrike" dirty="0">
                          <a:effectLst/>
                          <a:latin typeface="Poppins" panose="020B0604020202020204" charset="0"/>
                          <a:cs typeface="Poppins" panose="020B0604020202020204" charset="0"/>
                        </a:rPr>
                        <a:t>SRIVERAR@minedu.gob.pe</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2">
                        <a:lumMod val="20000"/>
                        <a:lumOff val="80000"/>
                      </a:schemeClr>
                    </a:solidFill>
                  </a:tcPr>
                </a:tc>
                <a:extLst>
                  <a:ext uri="{0D108BD9-81ED-4DB2-BD59-A6C34878D82A}">
                    <a16:rowId xmlns:a16="http://schemas.microsoft.com/office/drawing/2014/main" val="10010"/>
                  </a:ext>
                </a:extLst>
              </a:tr>
              <a:tr h="167972">
                <a:tc vMerge="1">
                  <a:txBody>
                    <a:bodyPr/>
                    <a:lstStyle/>
                    <a:p>
                      <a:endParaRPr lang="es-PE"/>
                    </a:p>
                  </a:txBody>
                  <a:tcPr/>
                </a:tc>
                <a:tc>
                  <a:txBody>
                    <a:bodyPr/>
                    <a:lstStyle/>
                    <a:p>
                      <a:pPr algn="l" fontAlgn="b"/>
                      <a:r>
                        <a:rPr lang="es-PE" sz="1050" u="none" strike="noStrike" dirty="0">
                          <a:effectLst/>
                          <a:latin typeface="Poppins" panose="020B0604020202020204" charset="0"/>
                          <a:cs typeface="Poppins" panose="020B0604020202020204" charset="0"/>
                        </a:rPr>
                        <a:t>11</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2">
                        <a:lumMod val="20000"/>
                        <a:lumOff val="80000"/>
                      </a:schemeClr>
                    </a:solidFill>
                  </a:tcPr>
                </a:tc>
                <a:tc>
                  <a:txBody>
                    <a:bodyPr/>
                    <a:lstStyle/>
                    <a:p>
                      <a:pPr algn="ctr" fontAlgn="b"/>
                      <a:r>
                        <a:rPr lang="es-PE" sz="1050" u="none" strike="noStrike" dirty="0">
                          <a:effectLst/>
                          <a:latin typeface="Poppins" panose="020B0604020202020204" charset="0"/>
                          <a:cs typeface="Poppins" panose="020B0604020202020204" charset="0"/>
                        </a:rPr>
                        <a:t>Pasco</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2">
                        <a:lumMod val="20000"/>
                        <a:lumOff val="80000"/>
                      </a:schemeClr>
                    </a:solidFill>
                  </a:tcPr>
                </a:tc>
                <a:tc vMerge="1">
                  <a:txBody>
                    <a:bodyPr/>
                    <a:lstStyle/>
                    <a:p>
                      <a:endParaRPr lang="es-PE"/>
                    </a:p>
                  </a:txBody>
                  <a:tcPr/>
                </a:tc>
                <a:tc vMerge="1">
                  <a:txBody>
                    <a:bodyPr/>
                    <a:lstStyle/>
                    <a:p>
                      <a:endParaRPr lang="es-PE"/>
                    </a:p>
                  </a:txBody>
                  <a:tcPr/>
                </a:tc>
                <a:extLst>
                  <a:ext uri="{0D108BD9-81ED-4DB2-BD59-A6C34878D82A}">
                    <a16:rowId xmlns:a16="http://schemas.microsoft.com/office/drawing/2014/main" val="10011"/>
                  </a:ext>
                </a:extLst>
              </a:tr>
              <a:tr h="167972">
                <a:tc vMerge="1">
                  <a:txBody>
                    <a:bodyPr/>
                    <a:lstStyle/>
                    <a:p>
                      <a:endParaRPr lang="es-PE"/>
                    </a:p>
                  </a:txBody>
                  <a:tcPr/>
                </a:tc>
                <a:tc>
                  <a:txBody>
                    <a:bodyPr/>
                    <a:lstStyle/>
                    <a:p>
                      <a:pPr algn="l" fontAlgn="b"/>
                      <a:r>
                        <a:rPr lang="es-PE" sz="1050" u="none" strike="noStrike" dirty="0">
                          <a:effectLst/>
                          <a:latin typeface="Poppins" panose="020B0604020202020204" charset="0"/>
                          <a:cs typeface="Poppins" panose="020B0604020202020204" charset="0"/>
                        </a:rPr>
                        <a:t>12</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2">
                        <a:lumMod val="20000"/>
                        <a:lumOff val="80000"/>
                      </a:schemeClr>
                    </a:solidFill>
                  </a:tcPr>
                </a:tc>
                <a:tc>
                  <a:txBody>
                    <a:bodyPr/>
                    <a:lstStyle/>
                    <a:p>
                      <a:pPr algn="ctr" fontAlgn="b"/>
                      <a:r>
                        <a:rPr lang="es-PE" sz="1050" u="none" strike="noStrike" dirty="0">
                          <a:effectLst/>
                          <a:latin typeface="Poppins" panose="020B0604020202020204" charset="0"/>
                          <a:cs typeface="Poppins" panose="020B0604020202020204" charset="0"/>
                        </a:rPr>
                        <a:t>Huánuco</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2">
                        <a:lumMod val="20000"/>
                        <a:lumOff val="80000"/>
                      </a:schemeClr>
                    </a:solidFill>
                  </a:tcPr>
                </a:tc>
                <a:tc vMerge="1">
                  <a:txBody>
                    <a:bodyPr/>
                    <a:lstStyle/>
                    <a:p>
                      <a:endParaRPr lang="es-PE"/>
                    </a:p>
                  </a:txBody>
                  <a:tcPr/>
                </a:tc>
                <a:tc vMerge="1">
                  <a:txBody>
                    <a:bodyPr/>
                    <a:lstStyle/>
                    <a:p>
                      <a:endParaRPr lang="es-PE"/>
                    </a:p>
                  </a:txBody>
                  <a:tcPr/>
                </a:tc>
                <a:extLst>
                  <a:ext uri="{0D108BD9-81ED-4DB2-BD59-A6C34878D82A}">
                    <a16:rowId xmlns:a16="http://schemas.microsoft.com/office/drawing/2014/main" val="10012"/>
                  </a:ext>
                </a:extLst>
              </a:tr>
              <a:tr h="167972">
                <a:tc rowSpan="6">
                  <a:txBody>
                    <a:bodyPr/>
                    <a:lstStyle/>
                    <a:p>
                      <a:pPr algn="ctr" fontAlgn="ctr"/>
                      <a:r>
                        <a:rPr lang="es-PE" sz="1400" b="0" u="none" strike="noStrike" dirty="0">
                          <a:effectLst/>
                          <a:latin typeface="Poppins" panose="020B0604020202020204" charset="0"/>
                          <a:cs typeface="Poppins" panose="020B0604020202020204" charset="0"/>
                        </a:rPr>
                        <a:t>03</a:t>
                      </a:r>
                      <a:endParaRPr lang="es-PE" sz="1400" b="0" i="0" u="none" strike="noStrike" dirty="0">
                        <a:solidFill>
                          <a:srgbClr val="000000"/>
                        </a:solidFill>
                        <a:effectLst/>
                        <a:latin typeface="Poppins" panose="020B0604020202020204" charset="0"/>
                        <a:cs typeface="Poppins" panose="020B0604020202020204" charset="0"/>
                      </a:endParaRPr>
                    </a:p>
                  </a:txBody>
                  <a:tcPr marL="7854" marR="7854" marT="7854" marB="0" anchor="ctr">
                    <a:solidFill>
                      <a:schemeClr val="accent2">
                        <a:lumMod val="40000"/>
                        <a:lumOff val="60000"/>
                      </a:schemeClr>
                    </a:solidFill>
                  </a:tcPr>
                </a:tc>
                <a:tc>
                  <a:txBody>
                    <a:bodyPr/>
                    <a:lstStyle/>
                    <a:p>
                      <a:pPr algn="l" fontAlgn="b"/>
                      <a:r>
                        <a:rPr lang="es-PE" sz="1050" u="none" strike="noStrike" dirty="0">
                          <a:effectLst/>
                          <a:latin typeface="Poppins" panose="020B0604020202020204" charset="0"/>
                          <a:cs typeface="Poppins" panose="020B0604020202020204" charset="0"/>
                        </a:rPr>
                        <a:t>13</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6">
                        <a:lumMod val="40000"/>
                        <a:lumOff val="60000"/>
                      </a:schemeClr>
                    </a:solidFill>
                  </a:tcPr>
                </a:tc>
                <a:tc>
                  <a:txBody>
                    <a:bodyPr/>
                    <a:lstStyle/>
                    <a:p>
                      <a:pPr algn="ctr" fontAlgn="b"/>
                      <a:r>
                        <a:rPr lang="es-PE" sz="1050" u="none" strike="noStrike" dirty="0">
                          <a:effectLst/>
                          <a:latin typeface="Poppins" panose="020B0604020202020204" charset="0"/>
                          <a:cs typeface="Poppins" panose="020B0604020202020204" charset="0"/>
                        </a:rPr>
                        <a:t>Ayacucho</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6">
                        <a:lumMod val="40000"/>
                        <a:lumOff val="60000"/>
                      </a:schemeClr>
                    </a:solidFill>
                  </a:tcPr>
                </a:tc>
                <a:tc rowSpan="6">
                  <a:txBody>
                    <a:bodyPr/>
                    <a:lstStyle/>
                    <a:p>
                      <a:pPr algn="ctr" fontAlgn="b"/>
                      <a:r>
                        <a:rPr lang="es-PE" sz="1200" u="none" strike="noStrike" dirty="0">
                          <a:effectLst/>
                          <a:latin typeface="Poppins" panose="020B0604020202020204" charset="0"/>
                          <a:cs typeface="Poppins" panose="020B0604020202020204" charset="0"/>
                        </a:rPr>
                        <a:t>Jesús </a:t>
                      </a:r>
                      <a:r>
                        <a:rPr lang="es-PE" sz="1200" u="none" strike="noStrike" dirty="0" err="1">
                          <a:effectLst/>
                          <a:latin typeface="Poppins" panose="020B0604020202020204" charset="0"/>
                          <a:cs typeface="Poppins" panose="020B0604020202020204" charset="0"/>
                        </a:rPr>
                        <a:t>Edinson</a:t>
                      </a:r>
                      <a:r>
                        <a:rPr lang="es-PE" sz="1200" u="none" strike="noStrike" dirty="0">
                          <a:effectLst/>
                          <a:latin typeface="Poppins" panose="020B0604020202020204" charset="0"/>
                          <a:cs typeface="Poppins" panose="020B0604020202020204" charset="0"/>
                        </a:rPr>
                        <a:t> Zegarra Rojas </a:t>
                      </a:r>
                      <a:endParaRPr lang="es-PE" sz="1200" b="0" i="0" u="none" strike="noStrike" dirty="0">
                        <a:solidFill>
                          <a:srgbClr val="000000"/>
                        </a:solidFill>
                        <a:effectLst/>
                        <a:latin typeface="Poppins" panose="020B0604020202020204" charset="0"/>
                        <a:cs typeface="Poppins" panose="020B0604020202020204" charset="0"/>
                      </a:endParaRPr>
                    </a:p>
                    <a:p>
                      <a:pPr algn="ctr" fontAlgn="b"/>
                      <a:r>
                        <a:rPr lang="es-PE" sz="1200" u="none" strike="noStrike" dirty="0">
                          <a:effectLst/>
                          <a:latin typeface="Poppins" panose="020B0604020202020204" charset="0"/>
                          <a:cs typeface="Poppins" panose="020B0604020202020204" charset="0"/>
                        </a:rPr>
                        <a:t>Daniel </a:t>
                      </a:r>
                      <a:r>
                        <a:rPr lang="es-PE" sz="1200" u="none" strike="noStrike" dirty="0" err="1">
                          <a:effectLst/>
                          <a:latin typeface="Poppins" panose="020B0604020202020204" charset="0"/>
                          <a:cs typeface="Poppins" panose="020B0604020202020204" charset="0"/>
                        </a:rPr>
                        <a:t>Sangama</a:t>
                      </a:r>
                      <a:r>
                        <a:rPr lang="es-PE" sz="1200" u="none" strike="noStrike" dirty="0">
                          <a:effectLst/>
                          <a:latin typeface="Poppins" panose="020B0604020202020204" charset="0"/>
                          <a:cs typeface="Poppins" panose="020B0604020202020204" charset="0"/>
                        </a:rPr>
                        <a:t> Panduro</a:t>
                      </a:r>
                      <a:endParaRPr lang="es-PE" sz="120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6">
                        <a:lumMod val="40000"/>
                        <a:lumOff val="60000"/>
                      </a:schemeClr>
                    </a:solidFill>
                  </a:tcPr>
                </a:tc>
                <a:tc rowSpan="3">
                  <a:txBody>
                    <a:bodyPr/>
                    <a:lstStyle/>
                    <a:p>
                      <a:pPr algn="ctr" fontAlgn="b"/>
                      <a:r>
                        <a:rPr lang="pt-BR" sz="1050" u="none" strike="noStrike" dirty="0">
                          <a:effectLst/>
                          <a:latin typeface="Poppins" panose="020B0604020202020204" charset="0"/>
                          <a:cs typeface="Poppins" panose="020B0604020202020204" charset="0"/>
                        </a:rPr>
                        <a:t>EZEGARRA@minedu.gob.pe</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6">
                        <a:lumMod val="40000"/>
                        <a:lumOff val="60000"/>
                      </a:schemeClr>
                    </a:solidFill>
                  </a:tcPr>
                </a:tc>
                <a:extLst>
                  <a:ext uri="{0D108BD9-81ED-4DB2-BD59-A6C34878D82A}">
                    <a16:rowId xmlns:a16="http://schemas.microsoft.com/office/drawing/2014/main" val="10013"/>
                  </a:ext>
                </a:extLst>
              </a:tr>
              <a:tr h="167972">
                <a:tc vMerge="1">
                  <a:txBody>
                    <a:bodyPr/>
                    <a:lstStyle/>
                    <a:p>
                      <a:endParaRPr lang="es-PE"/>
                    </a:p>
                  </a:txBody>
                  <a:tcPr/>
                </a:tc>
                <a:tc>
                  <a:txBody>
                    <a:bodyPr/>
                    <a:lstStyle/>
                    <a:p>
                      <a:pPr algn="l" fontAlgn="b"/>
                      <a:r>
                        <a:rPr lang="es-PE" sz="1050" u="none" strike="noStrike" dirty="0">
                          <a:effectLst/>
                          <a:latin typeface="Poppins" panose="020B0604020202020204" charset="0"/>
                          <a:cs typeface="Poppins" panose="020B0604020202020204" charset="0"/>
                        </a:rPr>
                        <a:t>14</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6">
                        <a:lumMod val="40000"/>
                        <a:lumOff val="60000"/>
                      </a:schemeClr>
                    </a:solidFill>
                  </a:tcPr>
                </a:tc>
                <a:tc>
                  <a:txBody>
                    <a:bodyPr/>
                    <a:lstStyle/>
                    <a:p>
                      <a:pPr algn="ctr" fontAlgn="b"/>
                      <a:r>
                        <a:rPr lang="es-PE" sz="1050" u="none" strike="noStrike" dirty="0">
                          <a:effectLst/>
                          <a:latin typeface="Poppins" panose="020B0604020202020204" charset="0"/>
                          <a:cs typeface="Poppins" panose="020B0604020202020204" charset="0"/>
                        </a:rPr>
                        <a:t>San Martín</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6">
                        <a:lumMod val="40000"/>
                        <a:lumOff val="60000"/>
                      </a:schemeClr>
                    </a:solidFill>
                  </a:tcPr>
                </a:tc>
                <a:tc vMerge="1">
                  <a:txBody>
                    <a:bodyPr/>
                    <a:lstStyle/>
                    <a:p>
                      <a:endParaRPr lang="es-PE"/>
                    </a:p>
                  </a:txBody>
                  <a:tcPr/>
                </a:tc>
                <a:tc vMerge="1">
                  <a:txBody>
                    <a:bodyPr/>
                    <a:lstStyle/>
                    <a:p>
                      <a:endParaRPr lang="es-PE"/>
                    </a:p>
                  </a:txBody>
                  <a:tcPr/>
                </a:tc>
                <a:extLst>
                  <a:ext uri="{0D108BD9-81ED-4DB2-BD59-A6C34878D82A}">
                    <a16:rowId xmlns:a16="http://schemas.microsoft.com/office/drawing/2014/main" val="10014"/>
                  </a:ext>
                </a:extLst>
              </a:tr>
              <a:tr h="167972">
                <a:tc vMerge="1">
                  <a:txBody>
                    <a:bodyPr/>
                    <a:lstStyle/>
                    <a:p>
                      <a:endParaRPr lang="es-PE"/>
                    </a:p>
                  </a:txBody>
                  <a:tcPr/>
                </a:tc>
                <a:tc>
                  <a:txBody>
                    <a:bodyPr/>
                    <a:lstStyle/>
                    <a:p>
                      <a:pPr algn="l" fontAlgn="b"/>
                      <a:r>
                        <a:rPr lang="es-PE" sz="1050" u="none" strike="noStrike" dirty="0">
                          <a:effectLst/>
                          <a:latin typeface="Poppins" panose="020B0604020202020204" charset="0"/>
                          <a:cs typeface="Poppins" panose="020B0604020202020204" charset="0"/>
                        </a:rPr>
                        <a:t>15</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6">
                        <a:lumMod val="40000"/>
                        <a:lumOff val="60000"/>
                      </a:schemeClr>
                    </a:solidFill>
                  </a:tcPr>
                </a:tc>
                <a:tc>
                  <a:txBody>
                    <a:bodyPr/>
                    <a:lstStyle/>
                    <a:p>
                      <a:pPr algn="ctr" fontAlgn="b"/>
                      <a:r>
                        <a:rPr lang="es-PE" sz="1050" u="none" strike="noStrike" dirty="0">
                          <a:effectLst/>
                          <a:latin typeface="Poppins" panose="020B0604020202020204" charset="0"/>
                          <a:cs typeface="Poppins" panose="020B0604020202020204" charset="0"/>
                        </a:rPr>
                        <a:t>Madre de Dios</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6">
                        <a:lumMod val="40000"/>
                        <a:lumOff val="60000"/>
                      </a:schemeClr>
                    </a:solidFill>
                  </a:tcPr>
                </a:tc>
                <a:tc vMerge="1">
                  <a:txBody>
                    <a:bodyPr/>
                    <a:lstStyle/>
                    <a:p>
                      <a:endParaRPr lang="es-PE"/>
                    </a:p>
                  </a:txBody>
                  <a:tcPr/>
                </a:tc>
                <a:tc vMerge="1">
                  <a:txBody>
                    <a:bodyPr/>
                    <a:lstStyle/>
                    <a:p>
                      <a:endParaRPr lang="es-PE"/>
                    </a:p>
                  </a:txBody>
                  <a:tcPr/>
                </a:tc>
                <a:extLst>
                  <a:ext uri="{0D108BD9-81ED-4DB2-BD59-A6C34878D82A}">
                    <a16:rowId xmlns:a16="http://schemas.microsoft.com/office/drawing/2014/main" val="10015"/>
                  </a:ext>
                </a:extLst>
              </a:tr>
              <a:tr h="167972">
                <a:tc vMerge="1">
                  <a:txBody>
                    <a:bodyPr/>
                    <a:lstStyle/>
                    <a:p>
                      <a:pPr algn="ctr" fontAlgn="ctr"/>
                      <a:endParaRPr lang="es-PE" sz="1400" b="0" i="0" u="none" strike="noStrike" dirty="0">
                        <a:solidFill>
                          <a:srgbClr val="000000"/>
                        </a:solidFill>
                        <a:effectLst/>
                        <a:latin typeface="Poppins" panose="020B0604020202020204" charset="0"/>
                        <a:cs typeface="Poppins" panose="020B0604020202020204" charset="0"/>
                      </a:endParaRPr>
                    </a:p>
                  </a:txBody>
                  <a:tcPr marL="7854" marR="7854" marT="7854" marB="0" anchor="ctr">
                    <a:solidFill>
                      <a:schemeClr val="accent6">
                        <a:lumMod val="60000"/>
                        <a:lumOff val="40000"/>
                      </a:schemeClr>
                    </a:solidFill>
                  </a:tcPr>
                </a:tc>
                <a:tc>
                  <a:txBody>
                    <a:bodyPr/>
                    <a:lstStyle/>
                    <a:p>
                      <a:pPr algn="l" fontAlgn="b"/>
                      <a:r>
                        <a:rPr lang="es-PE" sz="1050" u="none" strike="noStrike" dirty="0">
                          <a:effectLst/>
                          <a:latin typeface="Poppins" panose="020B0604020202020204" charset="0"/>
                          <a:cs typeface="Poppins" panose="020B0604020202020204" charset="0"/>
                        </a:rPr>
                        <a:t>16</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6">
                        <a:lumMod val="60000"/>
                        <a:lumOff val="40000"/>
                      </a:schemeClr>
                    </a:solidFill>
                  </a:tcPr>
                </a:tc>
                <a:tc>
                  <a:txBody>
                    <a:bodyPr/>
                    <a:lstStyle/>
                    <a:p>
                      <a:pPr algn="ctr" fontAlgn="b"/>
                      <a:r>
                        <a:rPr lang="es-PE" sz="1050" u="none" strike="noStrike" dirty="0">
                          <a:effectLst/>
                          <a:latin typeface="Poppins" panose="020B0604020202020204" charset="0"/>
                          <a:cs typeface="Poppins" panose="020B0604020202020204" charset="0"/>
                        </a:rPr>
                        <a:t>Loreto</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6">
                        <a:lumMod val="40000"/>
                        <a:lumOff val="60000"/>
                      </a:schemeClr>
                    </a:solidFill>
                  </a:tcPr>
                </a:tc>
                <a:tc vMerge="1">
                  <a:txBody>
                    <a:bodyPr/>
                    <a:lstStyle/>
                    <a:p>
                      <a:pPr algn="ctr" fontAlgn="b"/>
                      <a:endParaRPr lang="es-PE" sz="120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6">
                        <a:lumMod val="40000"/>
                        <a:lumOff val="60000"/>
                      </a:schemeClr>
                    </a:solidFill>
                  </a:tcPr>
                </a:tc>
                <a:tc rowSpan="3">
                  <a:txBody>
                    <a:bodyPr/>
                    <a:lstStyle/>
                    <a:p>
                      <a:pPr algn="ctr" fontAlgn="b"/>
                      <a:r>
                        <a:rPr lang="es-PE" sz="1050" u="none" strike="noStrike" dirty="0">
                          <a:effectLst/>
                          <a:latin typeface="Poppins" panose="020B0604020202020204" charset="0"/>
                          <a:cs typeface="Poppins" panose="020B0604020202020204" charset="0"/>
                        </a:rPr>
                        <a:t>DSANGAMA@minedu.gob.pe</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6">
                        <a:lumMod val="40000"/>
                        <a:lumOff val="60000"/>
                      </a:schemeClr>
                    </a:solidFill>
                  </a:tcPr>
                </a:tc>
                <a:extLst>
                  <a:ext uri="{0D108BD9-81ED-4DB2-BD59-A6C34878D82A}">
                    <a16:rowId xmlns:a16="http://schemas.microsoft.com/office/drawing/2014/main" val="10016"/>
                  </a:ext>
                </a:extLst>
              </a:tr>
              <a:tr h="167972">
                <a:tc vMerge="1">
                  <a:txBody>
                    <a:bodyPr/>
                    <a:lstStyle/>
                    <a:p>
                      <a:endParaRPr lang="es-PE"/>
                    </a:p>
                  </a:txBody>
                  <a:tcPr/>
                </a:tc>
                <a:tc>
                  <a:txBody>
                    <a:bodyPr/>
                    <a:lstStyle/>
                    <a:p>
                      <a:pPr algn="l" fontAlgn="b"/>
                      <a:r>
                        <a:rPr lang="es-PE" sz="1050" u="none" strike="noStrike" dirty="0">
                          <a:effectLst/>
                          <a:latin typeface="Poppins" panose="020B0604020202020204" charset="0"/>
                          <a:cs typeface="Poppins" panose="020B0604020202020204" charset="0"/>
                        </a:rPr>
                        <a:t>17</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6">
                        <a:lumMod val="60000"/>
                        <a:lumOff val="40000"/>
                      </a:schemeClr>
                    </a:solidFill>
                  </a:tcPr>
                </a:tc>
                <a:tc>
                  <a:txBody>
                    <a:bodyPr/>
                    <a:lstStyle/>
                    <a:p>
                      <a:pPr algn="ctr" fontAlgn="b"/>
                      <a:r>
                        <a:rPr lang="es-PE" sz="1050" u="none" strike="noStrike" dirty="0">
                          <a:effectLst/>
                          <a:latin typeface="Poppins" panose="020B0604020202020204" charset="0"/>
                          <a:cs typeface="Poppins" panose="020B0604020202020204" charset="0"/>
                        </a:rPr>
                        <a:t>Lima Metropolitana</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6">
                        <a:lumMod val="40000"/>
                        <a:lumOff val="60000"/>
                      </a:schemeClr>
                    </a:solidFill>
                  </a:tcPr>
                </a:tc>
                <a:tc vMerge="1">
                  <a:txBody>
                    <a:bodyPr/>
                    <a:lstStyle/>
                    <a:p>
                      <a:endParaRPr lang="es-PE"/>
                    </a:p>
                  </a:txBody>
                  <a:tcPr/>
                </a:tc>
                <a:tc vMerge="1">
                  <a:txBody>
                    <a:bodyPr/>
                    <a:lstStyle/>
                    <a:p>
                      <a:endParaRPr lang="es-PE"/>
                    </a:p>
                  </a:txBody>
                  <a:tcPr/>
                </a:tc>
                <a:extLst>
                  <a:ext uri="{0D108BD9-81ED-4DB2-BD59-A6C34878D82A}">
                    <a16:rowId xmlns:a16="http://schemas.microsoft.com/office/drawing/2014/main" val="10017"/>
                  </a:ext>
                </a:extLst>
              </a:tr>
              <a:tr h="167972">
                <a:tc vMerge="1">
                  <a:txBody>
                    <a:bodyPr/>
                    <a:lstStyle/>
                    <a:p>
                      <a:endParaRPr lang="es-PE"/>
                    </a:p>
                  </a:txBody>
                  <a:tcPr/>
                </a:tc>
                <a:tc>
                  <a:txBody>
                    <a:bodyPr/>
                    <a:lstStyle/>
                    <a:p>
                      <a:pPr algn="l" fontAlgn="b"/>
                      <a:r>
                        <a:rPr lang="es-PE" sz="1050" u="none" strike="noStrike" dirty="0">
                          <a:effectLst/>
                          <a:latin typeface="Poppins" panose="020B0604020202020204" charset="0"/>
                          <a:cs typeface="Poppins" panose="020B0604020202020204" charset="0"/>
                        </a:rPr>
                        <a:t>18</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6">
                        <a:lumMod val="60000"/>
                        <a:lumOff val="40000"/>
                      </a:schemeClr>
                    </a:solidFill>
                  </a:tcPr>
                </a:tc>
                <a:tc>
                  <a:txBody>
                    <a:bodyPr/>
                    <a:lstStyle/>
                    <a:p>
                      <a:pPr algn="ctr" fontAlgn="b"/>
                      <a:r>
                        <a:rPr lang="es-PE" sz="1050" u="none" strike="noStrike" dirty="0">
                          <a:effectLst/>
                          <a:latin typeface="Poppins" panose="020B0604020202020204" charset="0"/>
                          <a:cs typeface="Poppins" panose="020B0604020202020204" charset="0"/>
                        </a:rPr>
                        <a:t>Callao</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chemeClr val="accent6">
                        <a:lumMod val="40000"/>
                        <a:lumOff val="60000"/>
                      </a:schemeClr>
                    </a:solidFill>
                  </a:tcPr>
                </a:tc>
                <a:tc vMerge="1">
                  <a:txBody>
                    <a:bodyPr/>
                    <a:lstStyle/>
                    <a:p>
                      <a:endParaRPr lang="es-PE"/>
                    </a:p>
                  </a:txBody>
                  <a:tcPr/>
                </a:tc>
                <a:tc vMerge="1">
                  <a:txBody>
                    <a:bodyPr/>
                    <a:lstStyle/>
                    <a:p>
                      <a:endParaRPr lang="es-PE"/>
                    </a:p>
                  </a:txBody>
                  <a:tcPr/>
                </a:tc>
                <a:extLst>
                  <a:ext uri="{0D108BD9-81ED-4DB2-BD59-A6C34878D82A}">
                    <a16:rowId xmlns:a16="http://schemas.microsoft.com/office/drawing/2014/main" val="10018"/>
                  </a:ext>
                </a:extLst>
              </a:tr>
              <a:tr h="167972">
                <a:tc rowSpan="8">
                  <a:txBody>
                    <a:bodyPr/>
                    <a:lstStyle/>
                    <a:p>
                      <a:pPr algn="ctr" fontAlgn="ctr"/>
                      <a:r>
                        <a:rPr lang="es-PE" sz="1400" b="0" u="none" strike="noStrike" dirty="0">
                          <a:effectLst/>
                          <a:latin typeface="Poppins" panose="020B0604020202020204" charset="0"/>
                          <a:cs typeface="Poppins" panose="020B0604020202020204" charset="0"/>
                        </a:rPr>
                        <a:t>04</a:t>
                      </a:r>
                      <a:endParaRPr lang="es-PE" sz="1400" b="0" i="0" u="none" strike="noStrike" dirty="0">
                        <a:solidFill>
                          <a:srgbClr val="000000"/>
                        </a:solidFill>
                        <a:effectLst/>
                        <a:latin typeface="Poppins" panose="020B0604020202020204" charset="0"/>
                        <a:cs typeface="Poppins" panose="020B0604020202020204" charset="0"/>
                      </a:endParaRPr>
                    </a:p>
                  </a:txBody>
                  <a:tcPr marL="7854" marR="7854" marT="7854" marB="0" anchor="ctr">
                    <a:solidFill>
                      <a:schemeClr val="accent5">
                        <a:lumMod val="60000"/>
                        <a:lumOff val="40000"/>
                      </a:schemeClr>
                    </a:solidFill>
                  </a:tcPr>
                </a:tc>
                <a:tc>
                  <a:txBody>
                    <a:bodyPr/>
                    <a:lstStyle/>
                    <a:p>
                      <a:pPr algn="l" fontAlgn="b"/>
                      <a:r>
                        <a:rPr lang="es-PE" sz="1050" u="none" strike="noStrike" dirty="0">
                          <a:effectLst/>
                          <a:latin typeface="Poppins" panose="020B0604020202020204" charset="0"/>
                          <a:cs typeface="Poppins" panose="020B0604020202020204" charset="0"/>
                        </a:rPr>
                        <a:t>19</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rgbClr val="CC99FF"/>
                    </a:solidFill>
                  </a:tcPr>
                </a:tc>
                <a:tc>
                  <a:txBody>
                    <a:bodyPr/>
                    <a:lstStyle/>
                    <a:p>
                      <a:pPr algn="ctr" fontAlgn="b"/>
                      <a:r>
                        <a:rPr lang="es-PE" sz="1050" u="none" strike="noStrike" dirty="0">
                          <a:effectLst/>
                          <a:latin typeface="Poppins" panose="020B0604020202020204" charset="0"/>
                          <a:cs typeface="Poppins" panose="020B0604020202020204" charset="0"/>
                        </a:rPr>
                        <a:t>Ica</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rgbClr val="CC99FF"/>
                    </a:solidFill>
                  </a:tcPr>
                </a:tc>
                <a:tc rowSpan="8">
                  <a:txBody>
                    <a:bodyPr/>
                    <a:lstStyle/>
                    <a:p>
                      <a:pPr algn="ctr" fontAlgn="b"/>
                      <a:r>
                        <a:rPr lang="es-PE" sz="1200" u="none" strike="noStrike" dirty="0">
                          <a:effectLst/>
                          <a:latin typeface="Poppins" panose="020B0604020202020204" charset="0"/>
                          <a:cs typeface="Poppins" panose="020B0604020202020204" charset="0"/>
                        </a:rPr>
                        <a:t>Víctor Armando Vásquez Maza</a:t>
                      </a:r>
                      <a:endParaRPr lang="es-PE" sz="1200" b="0" i="0" u="none" strike="noStrike" dirty="0">
                        <a:solidFill>
                          <a:srgbClr val="000000"/>
                        </a:solidFill>
                        <a:effectLst/>
                        <a:latin typeface="Poppins" panose="020B0604020202020204" charset="0"/>
                        <a:cs typeface="Poppins" panose="020B0604020202020204" charset="0"/>
                      </a:endParaRPr>
                    </a:p>
                    <a:p>
                      <a:pPr algn="ctr" fontAlgn="b"/>
                      <a:r>
                        <a:rPr lang="es-PE" sz="1200" u="none" strike="noStrike" dirty="0">
                          <a:effectLst/>
                          <a:latin typeface="Poppins" panose="020B0604020202020204" charset="0"/>
                          <a:cs typeface="Poppins" panose="020B0604020202020204" charset="0"/>
                        </a:rPr>
                        <a:t>Jenny Julia Isabel Huidobro </a:t>
                      </a:r>
                      <a:r>
                        <a:rPr lang="es-PE" sz="1200" u="none" strike="noStrike" dirty="0" err="1">
                          <a:effectLst/>
                          <a:latin typeface="Poppins" panose="020B0604020202020204" charset="0"/>
                          <a:cs typeface="Poppins" panose="020B0604020202020204" charset="0"/>
                        </a:rPr>
                        <a:t>Tsukayama</a:t>
                      </a:r>
                      <a:endParaRPr lang="es-PE" sz="1200" b="0" i="0" u="none" strike="noStrike" dirty="0">
                        <a:solidFill>
                          <a:srgbClr val="000000"/>
                        </a:solidFill>
                        <a:effectLst/>
                        <a:latin typeface="Poppins" panose="020B0604020202020204" charset="0"/>
                        <a:cs typeface="Poppins" panose="020B0604020202020204" charset="0"/>
                      </a:endParaRPr>
                    </a:p>
                    <a:p>
                      <a:pPr algn="ctr" fontAlgn="b"/>
                      <a:r>
                        <a:rPr lang="es-PE" sz="1200" u="none" strike="noStrike" dirty="0">
                          <a:effectLst/>
                          <a:latin typeface="Poppins" panose="020B0604020202020204" charset="0"/>
                          <a:cs typeface="Poppins" panose="020B0604020202020204" charset="0"/>
                        </a:rPr>
                        <a:t>Amada Estefanía Bermúdez Feijoo</a:t>
                      </a:r>
                      <a:endParaRPr lang="es-PE" sz="120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rgbClr val="CC99FF"/>
                    </a:solidFill>
                  </a:tcPr>
                </a:tc>
                <a:tc rowSpan="3">
                  <a:txBody>
                    <a:bodyPr/>
                    <a:lstStyle/>
                    <a:p>
                      <a:pPr algn="ctr" fontAlgn="b"/>
                      <a:r>
                        <a:rPr lang="es-PE" sz="1050" u="none" strike="noStrike" dirty="0">
                          <a:effectLst/>
                          <a:latin typeface="Poppins" panose="020B0604020202020204" charset="0"/>
                          <a:cs typeface="Poppins" panose="020B0604020202020204" charset="0"/>
                        </a:rPr>
                        <a:t>VVASQUEZM@minedu.gob.pe</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rgbClr val="CC99FF"/>
                    </a:solidFill>
                  </a:tcPr>
                </a:tc>
                <a:extLst>
                  <a:ext uri="{0D108BD9-81ED-4DB2-BD59-A6C34878D82A}">
                    <a16:rowId xmlns:a16="http://schemas.microsoft.com/office/drawing/2014/main" val="10019"/>
                  </a:ext>
                </a:extLst>
              </a:tr>
              <a:tr h="167972">
                <a:tc vMerge="1">
                  <a:txBody>
                    <a:bodyPr/>
                    <a:lstStyle/>
                    <a:p>
                      <a:endParaRPr lang="es-PE"/>
                    </a:p>
                  </a:txBody>
                  <a:tcPr/>
                </a:tc>
                <a:tc>
                  <a:txBody>
                    <a:bodyPr/>
                    <a:lstStyle/>
                    <a:p>
                      <a:pPr algn="l" fontAlgn="b"/>
                      <a:r>
                        <a:rPr lang="es-PE" sz="1050" u="none" strike="noStrike" dirty="0">
                          <a:effectLst/>
                          <a:latin typeface="Poppins" panose="020B0604020202020204" charset="0"/>
                          <a:cs typeface="Poppins" panose="020B0604020202020204" charset="0"/>
                        </a:rPr>
                        <a:t>20</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rgbClr val="CC99FF"/>
                    </a:solidFill>
                  </a:tcPr>
                </a:tc>
                <a:tc>
                  <a:txBody>
                    <a:bodyPr/>
                    <a:lstStyle/>
                    <a:p>
                      <a:pPr algn="ctr" fontAlgn="b"/>
                      <a:r>
                        <a:rPr lang="es-PE" sz="1050" u="none" strike="noStrike" dirty="0">
                          <a:effectLst/>
                          <a:latin typeface="Poppins" panose="020B0604020202020204" charset="0"/>
                          <a:cs typeface="Poppins" panose="020B0604020202020204" charset="0"/>
                        </a:rPr>
                        <a:t>Lima Provincia</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rgbClr val="CC99FF"/>
                    </a:solidFill>
                  </a:tcPr>
                </a:tc>
                <a:tc vMerge="1">
                  <a:txBody>
                    <a:bodyPr/>
                    <a:lstStyle/>
                    <a:p>
                      <a:endParaRPr lang="es-PE"/>
                    </a:p>
                  </a:txBody>
                  <a:tcPr/>
                </a:tc>
                <a:tc vMerge="1">
                  <a:txBody>
                    <a:bodyPr/>
                    <a:lstStyle/>
                    <a:p>
                      <a:endParaRPr lang="es-PE"/>
                    </a:p>
                  </a:txBody>
                  <a:tcPr/>
                </a:tc>
                <a:extLst>
                  <a:ext uri="{0D108BD9-81ED-4DB2-BD59-A6C34878D82A}">
                    <a16:rowId xmlns:a16="http://schemas.microsoft.com/office/drawing/2014/main" val="10020"/>
                  </a:ext>
                </a:extLst>
              </a:tr>
              <a:tr h="167972">
                <a:tc vMerge="1">
                  <a:txBody>
                    <a:bodyPr/>
                    <a:lstStyle/>
                    <a:p>
                      <a:endParaRPr lang="es-PE"/>
                    </a:p>
                  </a:txBody>
                  <a:tcPr/>
                </a:tc>
                <a:tc>
                  <a:txBody>
                    <a:bodyPr/>
                    <a:lstStyle/>
                    <a:p>
                      <a:pPr algn="l" fontAlgn="b"/>
                      <a:r>
                        <a:rPr lang="es-PE" sz="1050" u="none" strike="noStrike" dirty="0">
                          <a:effectLst/>
                          <a:latin typeface="Poppins" panose="020B0604020202020204" charset="0"/>
                          <a:cs typeface="Poppins" panose="020B0604020202020204" charset="0"/>
                        </a:rPr>
                        <a:t>21</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rgbClr val="CC99FF"/>
                    </a:solidFill>
                  </a:tcPr>
                </a:tc>
                <a:tc>
                  <a:txBody>
                    <a:bodyPr/>
                    <a:lstStyle/>
                    <a:p>
                      <a:pPr algn="ctr" fontAlgn="b"/>
                      <a:r>
                        <a:rPr lang="es-PE" sz="1050" u="none" strike="noStrike" dirty="0">
                          <a:effectLst/>
                          <a:latin typeface="Poppins" panose="020B0604020202020204" charset="0"/>
                          <a:cs typeface="Poppins" panose="020B0604020202020204" charset="0"/>
                        </a:rPr>
                        <a:t>Puno</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rgbClr val="CC99FF"/>
                    </a:solidFill>
                  </a:tcPr>
                </a:tc>
                <a:tc vMerge="1">
                  <a:txBody>
                    <a:bodyPr/>
                    <a:lstStyle/>
                    <a:p>
                      <a:endParaRPr lang="es-PE"/>
                    </a:p>
                  </a:txBody>
                  <a:tcPr/>
                </a:tc>
                <a:tc vMerge="1">
                  <a:txBody>
                    <a:bodyPr/>
                    <a:lstStyle/>
                    <a:p>
                      <a:endParaRPr lang="es-PE"/>
                    </a:p>
                  </a:txBody>
                  <a:tcPr/>
                </a:tc>
                <a:extLst>
                  <a:ext uri="{0D108BD9-81ED-4DB2-BD59-A6C34878D82A}">
                    <a16:rowId xmlns:a16="http://schemas.microsoft.com/office/drawing/2014/main" val="10021"/>
                  </a:ext>
                </a:extLst>
              </a:tr>
              <a:tr h="167972">
                <a:tc vMerge="1">
                  <a:txBody>
                    <a:bodyPr/>
                    <a:lstStyle/>
                    <a:p>
                      <a:pPr algn="ctr" fontAlgn="ctr"/>
                      <a:endParaRPr lang="es-PE" sz="1400" b="0" i="0" u="none" strike="noStrike" dirty="0">
                        <a:solidFill>
                          <a:srgbClr val="000000"/>
                        </a:solidFill>
                        <a:effectLst/>
                        <a:latin typeface="Poppins" panose="020B0604020202020204" charset="0"/>
                        <a:cs typeface="Poppins" panose="020B0604020202020204" charset="0"/>
                      </a:endParaRPr>
                    </a:p>
                  </a:txBody>
                  <a:tcPr marL="7854" marR="7854" marT="7854" marB="0" anchor="ctr">
                    <a:solidFill>
                      <a:srgbClr val="FADCF6"/>
                    </a:solidFill>
                  </a:tcPr>
                </a:tc>
                <a:tc>
                  <a:txBody>
                    <a:bodyPr/>
                    <a:lstStyle/>
                    <a:p>
                      <a:pPr algn="l" fontAlgn="b"/>
                      <a:r>
                        <a:rPr lang="es-PE" sz="1050" u="none" strike="noStrike" dirty="0">
                          <a:effectLst/>
                          <a:latin typeface="Poppins" panose="020B0604020202020204" charset="0"/>
                          <a:cs typeface="Poppins" panose="020B0604020202020204" charset="0"/>
                        </a:rPr>
                        <a:t>22</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rgbClr val="CC99FF"/>
                    </a:solidFill>
                  </a:tcPr>
                </a:tc>
                <a:tc>
                  <a:txBody>
                    <a:bodyPr/>
                    <a:lstStyle/>
                    <a:p>
                      <a:pPr algn="ctr" fontAlgn="b"/>
                      <a:r>
                        <a:rPr lang="es-PE" sz="1050" u="none" strike="noStrike" dirty="0">
                          <a:effectLst/>
                          <a:latin typeface="Poppins" panose="020B0604020202020204" charset="0"/>
                          <a:cs typeface="Poppins" panose="020B0604020202020204" charset="0"/>
                        </a:rPr>
                        <a:t>Tacna</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rgbClr val="CC99FF"/>
                    </a:solidFill>
                  </a:tcPr>
                </a:tc>
                <a:tc vMerge="1">
                  <a:txBody>
                    <a:bodyPr/>
                    <a:lstStyle/>
                    <a:p>
                      <a:pPr algn="ctr" fontAlgn="b"/>
                      <a:endParaRPr lang="es-PE" sz="120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rgbClr val="CC99FF"/>
                    </a:solidFill>
                  </a:tcPr>
                </a:tc>
                <a:tc rowSpan="3">
                  <a:txBody>
                    <a:bodyPr/>
                    <a:lstStyle/>
                    <a:p>
                      <a:pPr algn="ctr" fontAlgn="b"/>
                      <a:r>
                        <a:rPr lang="es-PE" sz="1050" u="none" strike="noStrike" dirty="0">
                          <a:effectLst/>
                          <a:latin typeface="Poppins" panose="020B0604020202020204" charset="0"/>
                          <a:cs typeface="Poppins" panose="020B0604020202020204" charset="0"/>
                        </a:rPr>
                        <a:t>JHUIDOBRO@minedu.gob.pe</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rgbClr val="CC99FF"/>
                    </a:solidFill>
                  </a:tcPr>
                </a:tc>
                <a:extLst>
                  <a:ext uri="{0D108BD9-81ED-4DB2-BD59-A6C34878D82A}">
                    <a16:rowId xmlns:a16="http://schemas.microsoft.com/office/drawing/2014/main" val="10022"/>
                  </a:ext>
                </a:extLst>
              </a:tr>
              <a:tr h="167972">
                <a:tc vMerge="1">
                  <a:txBody>
                    <a:bodyPr/>
                    <a:lstStyle/>
                    <a:p>
                      <a:endParaRPr lang="es-PE"/>
                    </a:p>
                  </a:txBody>
                  <a:tcPr/>
                </a:tc>
                <a:tc>
                  <a:txBody>
                    <a:bodyPr/>
                    <a:lstStyle/>
                    <a:p>
                      <a:pPr algn="l" fontAlgn="b"/>
                      <a:r>
                        <a:rPr lang="es-PE" sz="1050" u="none" strike="noStrike" dirty="0">
                          <a:effectLst/>
                          <a:latin typeface="Poppins" panose="020B0604020202020204" charset="0"/>
                          <a:cs typeface="Poppins" panose="020B0604020202020204" charset="0"/>
                        </a:rPr>
                        <a:t>23</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rgbClr val="CC99FF"/>
                    </a:solidFill>
                  </a:tcPr>
                </a:tc>
                <a:tc>
                  <a:txBody>
                    <a:bodyPr/>
                    <a:lstStyle/>
                    <a:p>
                      <a:pPr algn="ctr" fontAlgn="b"/>
                      <a:r>
                        <a:rPr lang="es-PE" sz="1050" u="none" strike="noStrike" dirty="0">
                          <a:effectLst/>
                          <a:latin typeface="Poppins" panose="020B0604020202020204" charset="0"/>
                          <a:cs typeface="Poppins" panose="020B0604020202020204" charset="0"/>
                        </a:rPr>
                        <a:t>Cuzco</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rgbClr val="CC99FF"/>
                    </a:solidFill>
                  </a:tcPr>
                </a:tc>
                <a:tc vMerge="1">
                  <a:txBody>
                    <a:bodyPr/>
                    <a:lstStyle/>
                    <a:p>
                      <a:endParaRPr lang="es-PE"/>
                    </a:p>
                  </a:txBody>
                  <a:tcPr/>
                </a:tc>
                <a:tc vMerge="1">
                  <a:txBody>
                    <a:bodyPr/>
                    <a:lstStyle/>
                    <a:p>
                      <a:endParaRPr lang="es-PE"/>
                    </a:p>
                  </a:txBody>
                  <a:tcPr/>
                </a:tc>
                <a:extLst>
                  <a:ext uri="{0D108BD9-81ED-4DB2-BD59-A6C34878D82A}">
                    <a16:rowId xmlns:a16="http://schemas.microsoft.com/office/drawing/2014/main" val="10023"/>
                  </a:ext>
                </a:extLst>
              </a:tr>
              <a:tr h="167972">
                <a:tc vMerge="1">
                  <a:txBody>
                    <a:bodyPr/>
                    <a:lstStyle/>
                    <a:p>
                      <a:endParaRPr lang="es-PE"/>
                    </a:p>
                  </a:txBody>
                  <a:tcPr/>
                </a:tc>
                <a:tc>
                  <a:txBody>
                    <a:bodyPr/>
                    <a:lstStyle/>
                    <a:p>
                      <a:pPr algn="l" fontAlgn="b"/>
                      <a:r>
                        <a:rPr lang="es-PE" sz="1050" u="none" strike="noStrike" dirty="0">
                          <a:effectLst/>
                          <a:latin typeface="Poppins" panose="020B0604020202020204" charset="0"/>
                          <a:cs typeface="Poppins" panose="020B0604020202020204" charset="0"/>
                        </a:rPr>
                        <a:t>24</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rgbClr val="CC99FF"/>
                    </a:solidFill>
                  </a:tcPr>
                </a:tc>
                <a:tc>
                  <a:txBody>
                    <a:bodyPr/>
                    <a:lstStyle/>
                    <a:p>
                      <a:pPr algn="ctr" fontAlgn="b"/>
                      <a:r>
                        <a:rPr lang="es-PE" sz="1050" u="none" strike="noStrike" dirty="0">
                          <a:effectLst/>
                          <a:latin typeface="Poppins" panose="020B0604020202020204" charset="0"/>
                          <a:cs typeface="Poppins" panose="020B0604020202020204" charset="0"/>
                        </a:rPr>
                        <a:t>Apurímac</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rgbClr val="CC99FF"/>
                    </a:solidFill>
                  </a:tcPr>
                </a:tc>
                <a:tc vMerge="1">
                  <a:txBody>
                    <a:bodyPr/>
                    <a:lstStyle/>
                    <a:p>
                      <a:endParaRPr lang="es-PE"/>
                    </a:p>
                  </a:txBody>
                  <a:tcPr/>
                </a:tc>
                <a:tc vMerge="1">
                  <a:txBody>
                    <a:bodyPr/>
                    <a:lstStyle/>
                    <a:p>
                      <a:endParaRPr lang="es-PE"/>
                    </a:p>
                  </a:txBody>
                  <a:tcPr/>
                </a:tc>
                <a:extLst>
                  <a:ext uri="{0D108BD9-81ED-4DB2-BD59-A6C34878D82A}">
                    <a16:rowId xmlns:a16="http://schemas.microsoft.com/office/drawing/2014/main" val="10024"/>
                  </a:ext>
                </a:extLst>
              </a:tr>
              <a:tr h="167972">
                <a:tc vMerge="1">
                  <a:txBody>
                    <a:bodyPr/>
                    <a:lstStyle/>
                    <a:p>
                      <a:pPr algn="ctr" fontAlgn="ctr"/>
                      <a:endParaRPr lang="es-PE" sz="1400" b="0" i="0" u="none" strike="noStrike" dirty="0">
                        <a:solidFill>
                          <a:srgbClr val="000000"/>
                        </a:solidFill>
                        <a:effectLst/>
                        <a:latin typeface="Poppins" panose="020B0604020202020204" charset="0"/>
                        <a:cs typeface="Poppins" panose="020B0604020202020204" charset="0"/>
                      </a:endParaRPr>
                    </a:p>
                  </a:txBody>
                  <a:tcPr marL="7854" marR="7854" marT="7854" marB="0" anchor="ctr">
                    <a:solidFill>
                      <a:srgbClr val="CC99FF"/>
                    </a:solidFill>
                  </a:tcPr>
                </a:tc>
                <a:tc>
                  <a:txBody>
                    <a:bodyPr/>
                    <a:lstStyle/>
                    <a:p>
                      <a:pPr algn="l" fontAlgn="b"/>
                      <a:r>
                        <a:rPr lang="es-PE" sz="1100" u="none" strike="noStrike" dirty="0">
                          <a:effectLst/>
                          <a:latin typeface="Poppins" panose="020B0604020202020204" charset="0"/>
                          <a:cs typeface="Poppins" panose="020B0604020202020204" charset="0"/>
                        </a:rPr>
                        <a:t>25</a:t>
                      </a:r>
                      <a:endParaRPr lang="es-PE" sz="110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rgbClr val="CC99FF"/>
                    </a:solidFill>
                  </a:tcPr>
                </a:tc>
                <a:tc>
                  <a:txBody>
                    <a:bodyPr/>
                    <a:lstStyle/>
                    <a:p>
                      <a:pPr algn="ctr" fontAlgn="b"/>
                      <a:r>
                        <a:rPr lang="es-PE" sz="1100" u="none" strike="noStrike" dirty="0">
                          <a:effectLst/>
                          <a:latin typeface="Poppins" panose="020B0604020202020204" charset="0"/>
                          <a:cs typeface="Poppins" panose="020B0604020202020204" charset="0"/>
                        </a:rPr>
                        <a:t>Arequipa</a:t>
                      </a:r>
                      <a:endParaRPr lang="es-PE" sz="110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rgbClr val="CC99FF"/>
                    </a:solidFill>
                  </a:tcPr>
                </a:tc>
                <a:tc vMerge="1">
                  <a:txBody>
                    <a:bodyPr/>
                    <a:lstStyle/>
                    <a:p>
                      <a:pPr algn="ctr" fontAlgn="b"/>
                      <a:endParaRPr lang="es-PE" sz="120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rgbClr val="CC99FF"/>
                    </a:solidFill>
                  </a:tcPr>
                </a:tc>
                <a:tc rowSpan="2">
                  <a:txBody>
                    <a:bodyPr/>
                    <a:lstStyle/>
                    <a:p>
                      <a:pPr algn="ctr" fontAlgn="b"/>
                      <a:r>
                        <a:rPr lang="pt-BR" sz="1050" u="none" strike="noStrike" dirty="0">
                          <a:effectLst/>
                          <a:latin typeface="Poppins" panose="020B0604020202020204" charset="0"/>
                          <a:cs typeface="Poppins" panose="020B0604020202020204" charset="0"/>
                        </a:rPr>
                        <a:t>ABERMUDEZ@minedu.gob.pe</a:t>
                      </a:r>
                      <a:endParaRPr lang="es-PE" sz="105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rgbClr val="CC99FF"/>
                    </a:solidFill>
                  </a:tcPr>
                </a:tc>
                <a:extLst>
                  <a:ext uri="{0D108BD9-81ED-4DB2-BD59-A6C34878D82A}">
                    <a16:rowId xmlns:a16="http://schemas.microsoft.com/office/drawing/2014/main" val="10025"/>
                  </a:ext>
                </a:extLst>
              </a:tr>
              <a:tr h="110721">
                <a:tc vMerge="1">
                  <a:txBody>
                    <a:bodyPr/>
                    <a:lstStyle/>
                    <a:p>
                      <a:endParaRPr lang="es-PE"/>
                    </a:p>
                  </a:txBody>
                  <a:tcPr/>
                </a:tc>
                <a:tc>
                  <a:txBody>
                    <a:bodyPr/>
                    <a:lstStyle/>
                    <a:p>
                      <a:pPr algn="l" fontAlgn="b"/>
                      <a:r>
                        <a:rPr lang="es-PE" sz="1100" u="none" strike="noStrike" dirty="0">
                          <a:effectLst/>
                          <a:latin typeface="Poppins" panose="020B0604020202020204" charset="0"/>
                          <a:cs typeface="Poppins" panose="020B0604020202020204" charset="0"/>
                        </a:rPr>
                        <a:t>26</a:t>
                      </a:r>
                      <a:endParaRPr lang="es-PE" sz="110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rgbClr val="CC99FF"/>
                    </a:solidFill>
                  </a:tcPr>
                </a:tc>
                <a:tc>
                  <a:txBody>
                    <a:bodyPr/>
                    <a:lstStyle/>
                    <a:p>
                      <a:pPr algn="ctr" fontAlgn="b"/>
                      <a:r>
                        <a:rPr lang="es-PE" sz="1100" u="none" strike="noStrike" dirty="0">
                          <a:effectLst/>
                          <a:latin typeface="Poppins" panose="020B0604020202020204" charset="0"/>
                          <a:cs typeface="Poppins" panose="020B0604020202020204" charset="0"/>
                        </a:rPr>
                        <a:t>Moquegua</a:t>
                      </a:r>
                      <a:endParaRPr lang="es-PE" sz="1100" b="0" i="0" u="none" strike="noStrike" dirty="0">
                        <a:solidFill>
                          <a:srgbClr val="000000"/>
                        </a:solidFill>
                        <a:effectLst/>
                        <a:latin typeface="Poppins" panose="020B0604020202020204" charset="0"/>
                        <a:cs typeface="Poppins" panose="020B0604020202020204" charset="0"/>
                      </a:endParaRPr>
                    </a:p>
                  </a:txBody>
                  <a:tcPr marL="7854" marR="7854" marT="7854" marB="0" anchor="b">
                    <a:solidFill>
                      <a:srgbClr val="CC99FF"/>
                    </a:solidFill>
                  </a:tcPr>
                </a:tc>
                <a:tc vMerge="1">
                  <a:txBody>
                    <a:bodyPr/>
                    <a:lstStyle/>
                    <a:p>
                      <a:endParaRPr lang="es-PE"/>
                    </a:p>
                  </a:txBody>
                  <a:tcPr/>
                </a:tc>
                <a:tc vMerge="1">
                  <a:txBody>
                    <a:bodyPr/>
                    <a:lstStyle/>
                    <a:p>
                      <a:endParaRPr lang="es-PE"/>
                    </a:p>
                  </a:txBody>
                  <a:tcPr/>
                </a:tc>
                <a:extLst>
                  <a:ext uri="{0D108BD9-81ED-4DB2-BD59-A6C34878D82A}">
                    <a16:rowId xmlns:a16="http://schemas.microsoft.com/office/drawing/2014/main" val="10026"/>
                  </a:ext>
                </a:extLst>
              </a:tr>
            </a:tbl>
          </a:graphicData>
        </a:graphic>
      </p:graphicFrame>
    </p:spTree>
    <p:extLst>
      <p:ext uri="{BB962C8B-B14F-4D97-AF65-F5344CB8AC3E}">
        <p14:creationId xmlns:p14="http://schemas.microsoft.com/office/powerpoint/2010/main" val="40077810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A4C7CE-D1BA-187E-BBE8-C0E59026BB1F}"/>
              </a:ext>
            </a:extLst>
          </p:cNvPr>
          <p:cNvSpPr>
            <a:spLocks noGrp="1"/>
          </p:cNvSpPr>
          <p:nvPr>
            <p:ph type="title"/>
          </p:nvPr>
        </p:nvSpPr>
        <p:spPr>
          <a:xfrm>
            <a:off x="4304712" y="3434477"/>
            <a:ext cx="7427743" cy="2303223"/>
          </a:xfrm>
        </p:spPr>
        <p:txBody>
          <a:bodyPr>
            <a:normAutofit/>
          </a:bodyPr>
          <a:lstStyle/>
          <a:p>
            <a:r>
              <a:rPr lang="es-ES" sz="5400" b="1" dirty="0">
                <a:solidFill>
                  <a:schemeClr val="bg1"/>
                </a:solidFill>
                <a:latin typeface="Poppins"/>
                <a:cs typeface="Poppins"/>
              </a:rPr>
              <a:t>Compromisos</a:t>
            </a:r>
            <a:endParaRPr lang="es-PE" sz="5400" b="1" dirty="0">
              <a:solidFill>
                <a:schemeClr val="bg1"/>
              </a:solidFill>
              <a:latin typeface="Poppins"/>
              <a:cs typeface="Poppins"/>
            </a:endParaRPr>
          </a:p>
        </p:txBody>
      </p:sp>
      <p:sp>
        <p:nvSpPr>
          <p:cNvPr id="4" name="Título 1">
            <a:extLst>
              <a:ext uri="{FF2B5EF4-FFF2-40B4-BE49-F238E27FC236}">
                <a16:creationId xmlns:a16="http://schemas.microsoft.com/office/drawing/2014/main" id="{489B4C8C-FA80-8A26-EBAE-6E4F40DCA541}"/>
              </a:ext>
            </a:extLst>
          </p:cNvPr>
          <p:cNvSpPr txBox="1">
            <a:spLocks/>
          </p:cNvSpPr>
          <p:nvPr/>
        </p:nvSpPr>
        <p:spPr>
          <a:xfrm>
            <a:off x="1688122" y="4313663"/>
            <a:ext cx="2378611" cy="132556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s-PE" sz="9600" b="1" dirty="0">
                <a:solidFill>
                  <a:prstClr val="white"/>
                </a:solidFill>
                <a:latin typeface="Poppins" pitchFamily="2" charset="77"/>
                <a:cs typeface="Poppins" pitchFamily="2" charset="77"/>
              </a:rPr>
              <a:t>4</a:t>
            </a:r>
            <a:r>
              <a:rPr lang="es-PE" sz="4800" dirty="0">
                <a:solidFill>
                  <a:srgbClr val="E2EEFF"/>
                </a:solidFill>
                <a:latin typeface="Poppins" pitchFamily="2" charset="77"/>
                <a:cs typeface="Poppins" pitchFamily="2" charset="77"/>
              </a:rPr>
              <a:t>º</a:t>
            </a:r>
            <a:endParaRPr lang="es-PE" sz="9600" b="1" dirty="0">
              <a:solidFill>
                <a:prstClr val="white"/>
              </a:solidFill>
              <a:latin typeface="Poppins" pitchFamily="2" charset="77"/>
              <a:cs typeface="Poppins" pitchFamily="2" charset="77"/>
            </a:endParaRPr>
          </a:p>
        </p:txBody>
      </p:sp>
      <p:cxnSp>
        <p:nvCxnSpPr>
          <p:cNvPr id="5" name="Google Shape;58;p13">
            <a:extLst>
              <a:ext uri="{FF2B5EF4-FFF2-40B4-BE49-F238E27FC236}">
                <a16:creationId xmlns:a16="http://schemas.microsoft.com/office/drawing/2014/main" id="{CE90D336-6368-73DE-81B8-9522B90B5B85}"/>
              </a:ext>
            </a:extLst>
          </p:cNvPr>
          <p:cNvCxnSpPr>
            <a:cxnSpLocks/>
          </p:cNvCxnSpPr>
          <p:nvPr/>
        </p:nvCxnSpPr>
        <p:spPr>
          <a:xfrm>
            <a:off x="4501662" y="6102714"/>
            <a:ext cx="6893169" cy="0"/>
          </a:xfrm>
          <a:prstGeom prst="straightConnector1">
            <a:avLst/>
          </a:prstGeom>
          <a:noFill/>
          <a:ln w="12700" cap="flat" cmpd="sng">
            <a:solidFill>
              <a:srgbClr val="FFFFFF"/>
            </a:solidFill>
            <a:prstDash val="solid"/>
            <a:round/>
            <a:headEnd type="none" w="sm" len="sm"/>
            <a:tailEnd type="none" w="sm" len="sm"/>
          </a:ln>
        </p:spPr>
      </p:cxnSp>
      <p:sp>
        <p:nvSpPr>
          <p:cNvPr id="8" name="Redondear rectángulo de esquina del mismo lado 7">
            <a:extLst>
              <a:ext uri="{FF2B5EF4-FFF2-40B4-BE49-F238E27FC236}">
                <a16:creationId xmlns:a16="http://schemas.microsoft.com/office/drawing/2014/main" id="{245AC189-81AD-4209-7FB8-4DC394FA3CB1}"/>
              </a:ext>
            </a:extLst>
          </p:cNvPr>
          <p:cNvSpPr/>
          <p:nvPr/>
        </p:nvSpPr>
        <p:spPr>
          <a:xfrm rot="10800000">
            <a:off x="0" y="0"/>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solidFill>
                <a:prstClr val="white"/>
              </a:solidFill>
            </a:endParaRPr>
          </a:p>
        </p:txBody>
      </p:sp>
      <p:pic>
        <p:nvPicPr>
          <p:cNvPr id="12" name="Google Shape;115;p3"/>
          <p:cNvPicPr preferRelativeResize="0"/>
          <p:nvPr/>
        </p:nvPicPr>
        <p:blipFill rotWithShape="1">
          <a:blip r:embed="rId3">
            <a:alphaModFix/>
          </a:blip>
          <a:srcRect/>
          <a:stretch/>
        </p:blipFill>
        <p:spPr>
          <a:xfrm>
            <a:off x="9793990" y="218031"/>
            <a:ext cx="2061273" cy="454311"/>
          </a:xfrm>
          <a:prstGeom prst="rect">
            <a:avLst/>
          </a:prstGeom>
          <a:noFill/>
          <a:ln>
            <a:noFill/>
          </a:ln>
        </p:spPr>
      </p:pic>
      <p:pic>
        <p:nvPicPr>
          <p:cNvPr id="14" name="Imagen 13">
            <a:extLst>
              <a:ext uri="{FF2B5EF4-FFF2-40B4-BE49-F238E27FC236}">
                <a16:creationId xmlns:a16="http://schemas.microsoft.com/office/drawing/2014/main" id="{F3267EAA-3ADB-46AF-974C-9FA213467D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7015" y="230261"/>
            <a:ext cx="2055388" cy="496604"/>
          </a:xfrm>
          <a:prstGeom prst="rect">
            <a:avLst/>
          </a:prstGeom>
        </p:spPr>
      </p:pic>
    </p:spTree>
    <p:extLst>
      <p:ext uri="{BB962C8B-B14F-4D97-AF65-F5344CB8AC3E}">
        <p14:creationId xmlns:p14="http://schemas.microsoft.com/office/powerpoint/2010/main" val="42827403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4858" y="298964"/>
            <a:ext cx="2519351" cy="554257"/>
          </a:xfrm>
          <a:prstGeom prst="rect">
            <a:avLst/>
          </a:prstGeom>
        </p:spPr>
      </p:pic>
      <p:pic>
        <p:nvPicPr>
          <p:cNvPr id="5" name="Imagen 4">
            <a:extLst>
              <a:ext uri="{FF2B5EF4-FFF2-40B4-BE49-F238E27FC236}">
                <a16:creationId xmlns:a16="http://schemas.microsoft.com/office/drawing/2014/main" id="{F3267EAA-3ADB-46AF-974C-9FA213467D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56617"/>
            <a:ext cx="2055388" cy="496604"/>
          </a:xfrm>
          <a:prstGeom prst="rect">
            <a:avLst/>
          </a:prstGeom>
        </p:spPr>
      </p:pic>
      <p:sp>
        <p:nvSpPr>
          <p:cNvPr id="6" name="Título 1">
            <a:extLst>
              <a:ext uri="{FF2B5EF4-FFF2-40B4-BE49-F238E27FC236}">
                <a16:creationId xmlns:a16="http://schemas.microsoft.com/office/drawing/2014/main" id="{3BE35040-3ACF-ED2D-1579-A7E41597D7A8}"/>
              </a:ext>
            </a:extLst>
          </p:cNvPr>
          <p:cNvSpPr txBox="1">
            <a:spLocks/>
          </p:cNvSpPr>
          <p:nvPr/>
        </p:nvSpPr>
        <p:spPr>
          <a:xfrm>
            <a:off x="901574" y="1046681"/>
            <a:ext cx="10515600" cy="95916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3600" b="1" dirty="0">
                <a:solidFill>
                  <a:srgbClr val="002060"/>
                </a:solidFill>
                <a:latin typeface="Poppins" pitchFamily="2" charset="77"/>
                <a:cs typeface="Poppins" pitchFamily="2" charset="77"/>
              </a:rPr>
              <a:t>Compromisos para los siguientes pasos:</a:t>
            </a:r>
            <a:endParaRPr lang="es-PE" sz="3600" b="1" dirty="0">
              <a:solidFill>
                <a:srgbClr val="002060"/>
              </a:solidFill>
              <a:latin typeface="Poppins" pitchFamily="2" charset="77"/>
              <a:cs typeface="Poppins" pitchFamily="2" charset="77"/>
            </a:endParaRPr>
          </a:p>
        </p:txBody>
      </p:sp>
      <p:cxnSp>
        <p:nvCxnSpPr>
          <p:cNvPr id="12" name="Google Shape;58;p13">
            <a:extLst>
              <a:ext uri="{FF2B5EF4-FFF2-40B4-BE49-F238E27FC236}">
                <a16:creationId xmlns:a16="http://schemas.microsoft.com/office/drawing/2014/main" id="{087A9F95-DF16-CB2B-C5ED-CCA6DC137F14}"/>
              </a:ext>
            </a:extLst>
          </p:cNvPr>
          <p:cNvCxnSpPr>
            <a:cxnSpLocks/>
          </p:cNvCxnSpPr>
          <p:nvPr/>
        </p:nvCxnSpPr>
        <p:spPr>
          <a:xfrm flipV="1">
            <a:off x="1890445" y="1705510"/>
            <a:ext cx="8907694" cy="20548"/>
          </a:xfrm>
          <a:prstGeom prst="straightConnector1">
            <a:avLst/>
          </a:prstGeom>
          <a:noFill/>
          <a:ln w="19050" cap="flat" cmpd="sng">
            <a:solidFill>
              <a:srgbClr val="E30412"/>
            </a:solidFill>
            <a:prstDash val="solid"/>
            <a:round/>
            <a:headEnd type="none" w="sm" len="sm"/>
            <a:tailEnd type="none" w="sm" len="sm"/>
          </a:ln>
        </p:spPr>
      </p:cxnSp>
      <p:pic>
        <p:nvPicPr>
          <p:cNvPr id="8" name="Imagen 7"/>
          <p:cNvPicPr>
            <a:picLocks noChangeAspect="1"/>
          </p:cNvPicPr>
          <p:nvPr/>
        </p:nvPicPr>
        <p:blipFill>
          <a:blip r:embed="rId5"/>
          <a:stretch>
            <a:fillRect/>
          </a:stretch>
        </p:blipFill>
        <p:spPr>
          <a:xfrm>
            <a:off x="10105413" y="2967863"/>
            <a:ext cx="1118240" cy="1287671"/>
          </a:xfrm>
          <a:prstGeom prst="rect">
            <a:avLst/>
          </a:prstGeom>
        </p:spPr>
      </p:pic>
      <p:sp>
        <p:nvSpPr>
          <p:cNvPr id="9" name="Rectángulo 8"/>
          <p:cNvSpPr/>
          <p:nvPr/>
        </p:nvSpPr>
        <p:spPr>
          <a:xfrm>
            <a:off x="3959926" y="2966494"/>
            <a:ext cx="5833534" cy="149013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s-ES" dirty="0"/>
          </a:p>
          <a:p>
            <a:pPr algn="ctr"/>
            <a:r>
              <a:rPr lang="es-ES" dirty="0"/>
              <a:t>Enlace </a:t>
            </a:r>
            <a:r>
              <a:rPr lang="es-ES" dirty="0" err="1"/>
              <a:t>Jamboard</a:t>
            </a:r>
            <a:r>
              <a:rPr lang="es-ES" dirty="0"/>
              <a:t>:</a:t>
            </a:r>
          </a:p>
          <a:p>
            <a:pPr algn="ctr"/>
            <a:r>
              <a:rPr lang="es-ES" dirty="0">
                <a:hlinkClick r:id="rId6"/>
              </a:rPr>
              <a:t>https://jamboard.google.com/d/1ymDktWufN40QPxPT2vO8lmcz3S8S5O2etMXi0P03ddA/viewer?pli=1&amp;f=0</a:t>
            </a:r>
            <a:endParaRPr lang="es-ES" dirty="0"/>
          </a:p>
          <a:p>
            <a:pPr algn="ctr"/>
            <a:endParaRPr lang="es-ES" dirty="0"/>
          </a:p>
          <a:p>
            <a:pPr algn="ctr"/>
            <a:endParaRPr lang="es-ES" dirty="0"/>
          </a:p>
        </p:txBody>
      </p:sp>
      <p:pic>
        <p:nvPicPr>
          <p:cNvPr id="2050" name="Picture 2" descr="Hablamos de Compromiso? - Garrido Fresh Mentori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26058" y="2967863"/>
            <a:ext cx="2151676" cy="1490133"/>
          </a:xfrm>
          <a:prstGeom prst="rect">
            <a:avLst/>
          </a:prstGeom>
          <a:noFill/>
          <a:extLst>
            <a:ext uri="{909E8E84-426E-40DD-AFC4-6F175D3DCCD1}">
              <a14:hiddenFill xmlns:a14="http://schemas.microsoft.com/office/drawing/2010/main">
                <a:solidFill>
                  <a:srgbClr val="FFFFFF"/>
                </a:solidFill>
              </a14:hiddenFill>
            </a:ext>
          </a:extLst>
        </p:spPr>
      </p:pic>
      <p:sp>
        <p:nvSpPr>
          <p:cNvPr id="15" name="CuadroTexto 14"/>
          <p:cNvSpPr txBox="1"/>
          <p:nvPr/>
        </p:nvSpPr>
        <p:spPr>
          <a:xfrm>
            <a:off x="5314221" y="4817108"/>
            <a:ext cx="6102953" cy="1200329"/>
          </a:xfrm>
          <a:prstGeom prst="rect">
            <a:avLst/>
          </a:prstGeom>
          <a:noFill/>
        </p:spPr>
        <p:txBody>
          <a:bodyPr wrap="none" rtlCol="0">
            <a:spAutoFit/>
          </a:bodyPr>
          <a:lstStyle/>
          <a:p>
            <a:pPr marL="285750" indent="-285750">
              <a:buFont typeface="Wingdings" panose="05000000000000000000" pitchFamily="2" charset="2"/>
              <a:buChar char="q"/>
            </a:pPr>
            <a:r>
              <a:rPr lang="es-PE" dirty="0">
                <a:latin typeface="Poppins" panose="020B0604020202020204" charset="0"/>
                <a:cs typeface="Poppins" panose="020B0604020202020204" charset="0"/>
              </a:rPr>
              <a:t>Confirmación de las IIEE focalizadas a través de oficio </a:t>
            </a:r>
          </a:p>
          <a:p>
            <a:pPr marL="285750" indent="-285750">
              <a:buFont typeface="Wingdings" panose="05000000000000000000" pitchFamily="2" charset="2"/>
              <a:buChar char="q"/>
            </a:pPr>
            <a:r>
              <a:rPr lang="es-PE" dirty="0">
                <a:latin typeface="Poppins" panose="020B0604020202020204" charset="0"/>
                <a:cs typeface="Poppins" panose="020B0604020202020204" charset="0"/>
              </a:rPr>
              <a:t>Participar de la ATA 07 de marzo</a:t>
            </a:r>
          </a:p>
          <a:p>
            <a:pPr marL="285750" indent="-285750">
              <a:buFont typeface="Wingdings" panose="05000000000000000000" pitchFamily="2" charset="2"/>
              <a:buChar char="q"/>
            </a:pPr>
            <a:r>
              <a:rPr lang="es-PE" dirty="0">
                <a:latin typeface="Poppins" panose="020B0604020202020204" charset="0"/>
                <a:cs typeface="Poppins" panose="020B0604020202020204" charset="0"/>
              </a:rPr>
              <a:t>Enviar las listas de especialistas TOE de las UGEL</a:t>
            </a:r>
          </a:p>
          <a:p>
            <a:pPr marL="285750" indent="-285750">
              <a:buFont typeface="Wingdings" panose="05000000000000000000" pitchFamily="2" charset="2"/>
              <a:buChar char="q"/>
            </a:pPr>
            <a:r>
              <a:rPr lang="es-PE" dirty="0">
                <a:latin typeface="Poppins" panose="020B0604020202020204" charset="0"/>
                <a:cs typeface="Poppins" panose="020B0604020202020204" charset="0"/>
              </a:rPr>
              <a:t>Otros…</a:t>
            </a:r>
          </a:p>
        </p:txBody>
      </p:sp>
    </p:spTree>
    <p:extLst>
      <p:ext uri="{BB962C8B-B14F-4D97-AF65-F5344CB8AC3E}">
        <p14:creationId xmlns:p14="http://schemas.microsoft.com/office/powerpoint/2010/main" val="30648057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A4C7CE-D1BA-187E-BBE8-C0E59026BB1F}"/>
              </a:ext>
            </a:extLst>
          </p:cNvPr>
          <p:cNvSpPr>
            <a:spLocks noGrp="1"/>
          </p:cNvSpPr>
          <p:nvPr>
            <p:ph type="title"/>
          </p:nvPr>
        </p:nvSpPr>
        <p:spPr>
          <a:xfrm>
            <a:off x="3564468" y="3434477"/>
            <a:ext cx="8542866" cy="2303223"/>
          </a:xfrm>
        </p:spPr>
        <p:txBody>
          <a:bodyPr>
            <a:normAutofit/>
          </a:bodyPr>
          <a:lstStyle/>
          <a:p>
            <a:r>
              <a:rPr lang="es-ES" sz="4900" b="1" dirty="0">
                <a:solidFill>
                  <a:schemeClr val="bg1"/>
                </a:solidFill>
                <a:latin typeface="Poppins"/>
                <a:cs typeface="Poppins"/>
              </a:rPr>
              <a:t>¿Cómo están nuestras niñas, niños y adolescentes ?</a:t>
            </a:r>
            <a:endParaRPr lang="es-PE" sz="4900" b="1" dirty="0">
              <a:solidFill>
                <a:schemeClr val="bg1"/>
              </a:solidFill>
              <a:latin typeface="Poppins"/>
              <a:cs typeface="Poppins"/>
            </a:endParaRPr>
          </a:p>
        </p:txBody>
      </p:sp>
      <p:sp>
        <p:nvSpPr>
          <p:cNvPr id="4" name="Título 1">
            <a:extLst>
              <a:ext uri="{FF2B5EF4-FFF2-40B4-BE49-F238E27FC236}">
                <a16:creationId xmlns:a16="http://schemas.microsoft.com/office/drawing/2014/main" id="{489B4C8C-FA80-8A26-EBAE-6E4F40DCA541}"/>
              </a:ext>
            </a:extLst>
          </p:cNvPr>
          <p:cNvSpPr txBox="1">
            <a:spLocks/>
          </p:cNvSpPr>
          <p:nvPr/>
        </p:nvSpPr>
        <p:spPr>
          <a:xfrm>
            <a:off x="1061588" y="4322129"/>
            <a:ext cx="2378611" cy="132556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s-PE" sz="9600" b="1" dirty="0">
                <a:solidFill>
                  <a:prstClr val="white"/>
                </a:solidFill>
                <a:latin typeface="Poppins" pitchFamily="2" charset="77"/>
                <a:cs typeface="Poppins" pitchFamily="2" charset="77"/>
              </a:rPr>
              <a:t>1</a:t>
            </a:r>
            <a:r>
              <a:rPr lang="es-PE" sz="4800" dirty="0">
                <a:solidFill>
                  <a:srgbClr val="E2EEFF"/>
                </a:solidFill>
                <a:latin typeface="Poppins" pitchFamily="2" charset="77"/>
                <a:cs typeface="Poppins" pitchFamily="2" charset="77"/>
              </a:rPr>
              <a:t>º</a:t>
            </a:r>
            <a:endParaRPr lang="es-PE" sz="9600" b="1" dirty="0">
              <a:solidFill>
                <a:prstClr val="white"/>
              </a:solidFill>
              <a:latin typeface="Poppins" pitchFamily="2" charset="77"/>
              <a:cs typeface="Poppins" pitchFamily="2" charset="77"/>
            </a:endParaRPr>
          </a:p>
        </p:txBody>
      </p:sp>
      <p:cxnSp>
        <p:nvCxnSpPr>
          <p:cNvPr id="5" name="Google Shape;58;p13">
            <a:extLst>
              <a:ext uri="{FF2B5EF4-FFF2-40B4-BE49-F238E27FC236}">
                <a16:creationId xmlns:a16="http://schemas.microsoft.com/office/drawing/2014/main" id="{CE90D336-6368-73DE-81B8-9522B90B5B85}"/>
              </a:ext>
            </a:extLst>
          </p:cNvPr>
          <p:cNvCxnSpPr>
            <a:cxnSpLocks/>
          </p:cNvCxnSpPr>
          <p:nvPr/>
        </p:nvCxnSpPr>
        <p:spPr>
          <a:xfrm>
            <a:off x="3748129" y="5737700"/>
            <a:ext cx="6893169" cy="0"/>
          </a:xfrm>
          <a:prstGeom prst="straightConnector1">
            <a:avLst/>
          </a:prstGeom>
          <a:noFill/>
          <a:ln w="12700" cap="flat" cmpd="sng">
            <a:solidFill>
              <a:srgbClr val="FFFFFF"/>
            </a:solidFill>
            <a:prstDash val="solid"/>
            <a:round/>
            <a:headEnd type="none" w="sm" len="sm"/>
            <a:tailEnd type="none" w="sm" len="sm"/>
          </a:ln>
        </p:spPr>
      </p:cxnSp>
      <p:sp>
        <p:nvSpPr>
          <p:cNvPr id="8" name="Redondear rectángulo de esquina del mismo lado 7">
            <a:extLst>
              <a:ext uri="{FF2B5EF4-FFF2-40B4-BE49-F238E27FC236}">
                <a16:creationId xmlns:a16="http://schemas.microsoft.com/office/drawing/2014/main" id="{245AC189-81AD-4209-7FB8-4DC394FA3CB1}"/>
              </a:ext>
            </a:extLst>
          </p:cNvPr>
          <p:cNvSpPr/>
          <p:nvPr/>
        </p:nvSpPr>
        <p:spPr>
          <a:xfrm rot="10800000">
            <a:off x="0" y="0"/>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solidFill>
                <a:prstClr val="white"/>
              </a:solidFill>
            </a:endParaRPr>
          </a:p>
        </p:txBody>
      </p:sp>
      <p:pic>
        <p:nvPicPr>
          <p:cNvPr id="10" name="Imagen 9">
            <a:extLst>
              <a:ext uri="{FF2B5EF4-FFF2-40B4-BE49-F238E27FC236}">
                <a16:creationId xmlns:a16="http://schemas.microsoft.com/office/drawing/2014/main" id="{179D0B85-B969-D519-B120-8916D3383AF7}"/>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734940" y="215991"/>
            <a:ext cx="1981546" cy="429859"/>
          </a:xfrm>
          <a:prstGeom prst="rect">
            <a:avLst/>
          </a:prstGeom>
        </p:spPr>
      </p:pic>
      <p:pic>
        <p:nvPicPr>
          <p:cNvPr id="11" name="Imagen 10">
            <a:extLst>
              <a:ext uri="{FF2B5EF4-FFF2-40B4-BE49-F238E27FC236}">
                <a16:creationId xmlns:a16="http://schemas.microsoft.com/office/drawing/2014/main" id="{15363952-9E21-44E5-9BA6-23D512B9C4B7}"/>
              </a:ext>
            </a:extLst>
          </p:cNvPr>
          <p:cNvPicPr>
            <a:picLocks noChangeAspect="1"/>
          </p:cNvPicPr>
          <p:nvPr/>
        </p:nvPicPr>
        <p:blipFill>
          <a:blip r:embed="rId5">
            <a:extLst>
              <a:ext uri="{BEBA8EAE-BF5A-486C-A8C5-ECC9F3942E4B}">
                <a14:imgProps xmlns:a14="http://schemas.microsoft.com/office/drawing/2010/main">
                  <a14:imgLayer r:embed="rId6">
                    <a14:imgEffect>
                      <a14:saturation sat="0"/>
                    </a14:imgEffect>
                  </a14:imgLayer>
                </a14:imgProps>
              </a:ext>
            </a:extLst>
          </a:blip>
          <a:stretch>
            <a:fillRect/>
          </a:stretch>
        </p:blipFill>
        <p:spPr>
          <a:xfrm>
            <a:off x="5920602" y="109738"/>
            <a:ext cx="1065384" cy="642363"/>
          </a:xfrm>
          <a:prstGeom prst="rect">
            <a:avLst/>
          </a:prstGeom>
        </p:spPr>
      </p:pic>
      <p:pic>
        <p:nvPicPr>
          <p:cNvPr id="13" name="Imagen 12">
            <a:extLst>
              <a:ext uri="{FF2B5EF4-FFF2-40B4-BE49-F238E27FC236}">
                <a16:creationId xmlns:a16="http://schemas.microsoft.com/office/drawing/2014/main" id="{1DFB3DAB-D70D-44DB-9831-2B2E7AC2299B}"/>
              </a:ext>
            </a:extLst>
          </p:cNvPr>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Lst>
          </a:blip>
          <a:stretch>
            <a:fillRect/>
          </a:stretch>
        </p:blipFill>
        <p:spPr>
          <a:xfrm>
            <a:off x="9906016" y="215991"/>
            <a:ext cx="1779139" cy="429859"/>
          </a:xfrm>
          <a:prstGeom prst="rect">
            <a:avLst/>
          </a:prstGeom>
        </p:spPr>
      </p:pic>
    </p:spTree>
    <p:extLst>
      <p:ext uri="{BB962C8B-B14F-4D97-AF65-F5344CB8AC3E}">
        <p14:creationId xmlns:p14="http://schemas.microsoft.com/office/powerpoint/2010/main" val="37344996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4F69AD6-AE95-632B-A515-4DDF5D42F722}"/>
              </a:ext>
            </a:extLst>
          </p:cNvPr>
          <p:cNvSpPr>
            <a:spLocks noGrp="1"/>
          </p:cNvSpPr>
          <p:nvPr>
            <p:ph type="ctrTitle"/>
          </p:nvPr>
        </p:nvSpPr>
        <p:spPr>
          <a:xfrm>
            <a:off x="1524000" y="2862839"/>
            <a:ext cx="9144000" cy="1132322"/>
          </a:xfrm>
        </p:spPr>
        <p:txBody>
          <a:bodyPr anchor="ctr"/>
          <a:lstStyle/>
          <a:p>
            <a:r>
              <a:rPr lang="es-PE" b="1" dirty="0">
                <a:solidFill>
                  <a:schemeClr val="bg1"/>
                </a:solidFill>
                <a:latin typeface="Poppins" pitchFamily="2" charset="77"/>
                <a:cs typeface="Poppins" pitchFamily="2" charset="77"/>
              </a:rPr>
              <a:t>GRACIAS</a:t>
            </a:r>
          </a:p>
        </p:txBody>
      </p:sp>
      <p:cxnSp>
        <p:nvCxnSpPr>
          <p:cNvPr id="7" name="Google Shape;58;p13">
            <a:extLst>
              <a:ext uri="{FF2B5EF4-FFF2-40B4-BE49-F238E27FC236}">
                <a16:creationId xmlns:a16="http://schemas.microsoft.com/office/drawing/2014/main" id="{1E209F4C-1C48-EB82-A1E8-4A0A040CB6D8}"/>
              </a:ext>
            </a:extLst>
          </p:cNvPr>
          <p:cNvCxnSpPr>
            <a:cxnSpLocks/>
          </p:cNvCxnSpPr>
          <p:nvPr/>
        </p:nvCxnSpPr>
        <p:spPr>
          <a:xfrm>
            <a:off x="3790650" y="4155710"/>
            <a:ext cx="4610700" cy="0"/>
          </a:xfrm>
          <a:prstGeom prst="straightConnector1">
            <a:avLst/>
          </a:prstGeom>
          <a:noFill/>
          <a:ln w="12700" cap="flat" cmpd="sng">
            <a:solidFill>
              <a:srgbClr val="FFFFFF"/>
            </a:solidFill>
            <a:prstDash val="solid"/>
            <a:round/>
            <a:headEnd type="none" w="sm" len="sm"/>
            <a:tailEnd type="none" w="sm" len="sm"/>
          </a:ln>
        </p:spPr>
      </p:cxnSp>
      <p:pic>
        <p:nvPicPr>
          <p:cNvPr id="9" name="Imagen 8">
            <a:extLst>
              <a:ext uri="{FF2B5EF4-FFF2-40B4-BE49-F238E27FC236}">
                <a16:creationId xmlns:a16="http://schemas.microsoft.com/office/drawing/2014/main" id="{9D1CF895-8449-D5DA-07B9-3D92EFEF0C73}"/>
              </a:ext>
            </a:extLst>
          </p:cNvPr>
          <p:cNvPicPr>
            <a:picLocks noChangeAspect="1"/>
          </p:cNvPicPr>
          <p:nvPr/>
        </p:nvPicPr>
        <p:blipFill>
          <a:blip r:embed="rId3"/>
          <a:stretch>
            <a:fillRect/>
          </a:stretch>
        </p:blipFill>
        <p:spPr>
          <a:xfrm>
            <a:off x="757819" y="215991"/>
            <a:ext cx="2552248" cy="553662"/>
          </a:xfrm>
          <a:prstGeom prst="rect">
            <a:avLst/>
          </a:prstGeom>
        </p:spPr>
      </p:pic>
      <p:pic>
        <p:nvPicPr>
          <p:cNvPr id="6" name="Imagen 5">
            <a:extLst>
              <a:ext uri="{FF2B5EF4-FFF2-40B4-BE49-F238E27FC236}">
                <a16:creationId xmlns:a16="http://schemas.microsoft.com/office/drawing/2014/main" id="{ACC97F5E-BA08-47AD-8BCB-9D437696D22A}"/>
              </a:ext>
            </a:extLst>
          </p:cNvPr>
          <p:cNvPicPr>
            <a:picLocks noChangeAspect="1"/>
          </p:cNvPicPr>
          <p:nvPr/>
        </p:nvPicPr>
        <p:blipFill>
          <a:blip r:embed="rId4"/>
          <a:stretch>
            <a:fillRect/>
          </a:stretch>
        </p:blipFill>
        <p:spPr>
          <a:xfrm>
            <a:off x="9206554" y="215991"/>
            <a:ext cx="2429896" cy="587089"/>
          </a:xfrm>
          <a:prstGeom prst="rect">
            <a:avLst/>
          </a:prstGeom>
        </p:spPr>
      </p:pic>
    </p:spTree>
    <p:extLst>
      <p:ext uri="{BB962C8B-B14F-4D97-AF65-F5344CB8AC3E}">
        <p14:creationId xmlns:p14="http://schemas.microsoft.com/office/powerpoint/2010/main" val="10889516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4858" y="298964"/>
            <a:ext cx="2519351" cy="554257"/>
          </a:xfrm>
          <a:prstGeom prst="rect">
            <a:avLst/>
          </a:prstGeom>
        </p:spPr>
      </p:pic>
      <p:pic>
        <p:nvPicPr>
          <p:cNvPr id="5" name="Imagen 4">
            <a:extLst>
              <a:ext uri="{FF2B5EF4-FFF2-40B4-BE49-F238E27FC236}">
                <a16:creationId xmlns:a16="http://schemas.microsoft.com/office/drawing/2014/main" id="{F3267EAA-3ADB-46AF-974C-9FA213467D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56617"/>
            <a:ext cx="2055388" cy="496604"/>
          </a:xfrm>
          <a:prstGeom prst="rect">
            <a:avLst/>
          </a:prstGeom>
        </p:spPr>
      </p:pic>
      <p:sp>
        <p:nvSpPr>
          <p:cNvPr id="6" name="Título 1">
            <a:extLst>
              <a:ext uri="{FF2B5EF4-FFF2-40B4-BE49-F238E27FC236}">
                <a16:creationId xmlns:a16="http://schemas.microsoft.com/office/drawing/2014/main" id="{3BE35040-3ACF-ED2D-1579-A7E41597D7A8}"/>
              </a:ext>
            </a:extLst>
          </p:cNvPr>
          <p:cNvSpPr txBox="1">
            <a:spLocks/>
          </p:cNvSpPr>
          <p:nvPr/>
        </p:nvSpPr>
        <p:spPr>
          <a:xfrm>
            <a:off x="901574" y="1046681"/>
            <a:ext cx="10515600" cy="959168"/>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4000" b="1" dirty="0">
                <a:solidFill>
                  <a:srgbClr val="002060"/>
                </a:solidFill>
                <a:latin typeface="Poppins" pitchFamily="2" charset="77"/>
                <a:cs typeface="Poppins" pitchFamily="2" charset="77"/>
              </a:rPr>
              <a:t>Reflexionemos</a:t>
            </a:r>
            <a:endParaRPr lang="es-PE" sz="4000" b="1" dirty="0">
              <a:solidFill>
                <a:srgbClr val="002060"/>
              </a:solidFill>
              <a:latin typeface="Poppins" pitchFamily="2" charset="77"/>
              <a:cs typeface="Poppins" pitchFamily="2" charset="77"/>
            </a:endParaRPr>
          </a:p>
        </p:txBody>
      </p:sp>
      <p:cxnSp>
        <p:nvCxnSpPr>
          <p:cNvPr id="12" name="Google Shape;58;p13">
            <a:extLst>
              <a:ext uri="{FF2B5EF4-FFF2-40B4-BE49-F238E27FC236}">
                <a16:creationId xmlns:a16="http://schemas.microsoft.com/office/drawing/2014/main" id="{087A9F95-DF16-CB2B-C5ED-CCA6DC137F14}"/>
              </a:ext>
            </a:extLst>
          </p:cNvPr>
          <p:cNvCxnSpPr>
            <a:cxnSpLocks/>
          </p:cNvCxnSpPr>
          <p:nvPr/>
        </p:nvCxnSpPr>
        <p:spPr>
          <a:xfrm>
            <a:off x="4419600" y="1659467"/>
            <a:ext cx="3513667" cy="8466"/>
          </a:xfrm>
          <a:prstGeom prst="straightConnector1">
            <a:avLst/>
          </a:prstGeom>
          <a:noFill/>
          <a:ln w="19050" cap="flat" cmpd="sng">
            <a:solidFill>
              <a:srgbClr val="E30412"/>
            </a:solidFill>
            <a:prstDash val="solid"/>
            <a:round/>
            <a:headEnd type="none" w="sm" len="sm"/>
            <a:tailEnd type="none" w="sm" len="sm"/>
          </a:ln>
        </p:spPr>
      </p:cxnSp>
      <p:sp>
        <p:nvSpPr>
          <p:cNvPr id="13" name="Marcador de contenido 2">
            <a:extLst>
              <a:ext uri="{FF2B5EF4-FFF2-40B4-BE49-F238E27FC236}">
                <a16:creationId xmlns:a16="http://schemas.microsoft.com/office/drawing/2014/main" id="{F67C9CA3-A0F6-6F1E-CB6B-43550926E633}"/>
              </a:ext>
            </a:extLst>
          </p:cNvPr>
          <p:cNvSpPr txBox="1">
            <a:spLocks/>
          </p:cNvSpPr>
          <p:nvPr/>
        </p:nvSpPr>
        <p:spPr>
          <a:xfrm>
            <a:off x="2983043" y="2454961"/>
            <a:ext cx="7451294" cy="158929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spcAft>
                <a:spcPts val="1200"/>
              </a:spcAft>
              <a:buClr>
                <a:srgbClr val="E30412"/>
              </a:buClr>
              <a:buNone/>
            </a:pPr>
            <a:r>
              <a:rPr lang="es-ES" sz="3200" b="1" dirty="0">
                <a:solidFill>
                  <a:srgbClr val="002060"/>
                </a:solidFill>
                <a:latin typeface="Poppins" pitchFamily="2" charset="77"/>
                <a:ea typeface="+mj-ea"/>
                <a:cs typeface="Poppins" pitchFamily="2" charset="77"/>
              </a:rPr>
              <a:t>1. ¿Qué necesidades de orientación en relación a su bienestar presentan las niñas, niños y adolescentes?</a:t>
            </a:r>
          </a:p>
          <a:p>
            <a:pPr marL="0" indent="0" algn="ctr">
              <a:lnSpc>
                <a:spcPct val="100000"/>
              </a:lnSpc>
              <a:spcBef>
                <a:spcPts val="0"/>
              </a:spcBef>
              <a:spcAft>
                <a:spcPts val="1200"/>
              </a:spcAft>
              <a:buClr>
                <a:srgbClr val="E30412"/>
              </a:buClr>
              <a:buNone/>
            </a:pPr>
            <a:endParaRPr lang="es-ES" sz="1800" dirty="0">
              <a:latin typeface="Poppins" pitchFamily="2" charset="77"/>
              <a:cs typeface="Poppins" pitchFamily="2" charset="77"/>
            </a:endParaRPr>
          </a:p>
          <a:p>
            <a:pPr marL="0" indent="0" algn="ctr">
              <a:lnSpc>
                <a:spcPct val="100000"/>
              </a:lnSpc>
              <a:spcBef>
                <a:spcPts val="0"/>
              </a:spcBef>
              <a:spcAft>
                <a:spcPts val="1200"/>
              </a:spcAft>
              <a:buClr>
                <a:srgbClr val="E30412"/>
              </a:buClr>
              <a:buFont typeface="Arial" panose="020B0604020202020204" pitchFamily="34" charset="0"/>
              <a:buNone/>
            </a:pPr>
            <a:endParaRPr lang="es-ES" sz="1800" b="1" dirty="0">
              <a:latin typeface="Poppins" pitchFamily="2" charset="77"/>
              <a:cs typeface="Poppins" pitchFamily="2" charset="77"/>
            </a:endParaRPr>
          </a:p>
        </p:txBody>
      </p:sp>
      <p:pic>
        <p:nvPicPr>
          <p:cNvPr id="4" name="Imagen 3"/>
          <p:cNvPicPr>
            <a:picLocks noChangeAspect="1"/>
          </p:cNvPicPr>
          <p:nvPr/>
        </p:nvPicPr>
        <p:blipFill>
          <a:blip r:embed="rId5"/>
          <a:stretch>
            <a:fillRect/>
          </a:stretch>
        </p:blipFill>
        <p:spPr>
          <a:xfrm>
            <a:off x="5284039" y="6175104"/>
            <a:ext cx="615758" cy="615758"/>
          </a:xfrm>
          <a:prstGeom prst="rect">
            <a:avLst/>
          </a:prstGeom>
        </p:spPr>
      </p:pic>
      <p:sp>
        <p:nvSpPr>
          <p:cNvPr id="2" name="Rectángulo 1"/>
          <p:cNvSpPr/>
          <p:nvPr/>
        </p:nvSpPr>
        <p:spPr>
          <a:xfrm>
            <a:off x="5899797" y="6267540"/>
            <a:ext cx="6096000" cy="430887"/>
          </a:xfrm>
          <a:prstGeom prst="rect">
            <a:avLst/>
          </a:prstGeom>
        </p:spPr>
        <p:txBody>
          <a:bodyPr>
            <a:spAutoFit/>
          </a:bodyPr>
          <a:lstStyle/>
          <a:p>
            <a:r>
              <a:rPr lang="es-PE" sz="1100" dirty="0"/>
              <a:t>https://jamboard.google.com/d/1ymDktWufN40QPxPT2vO8lmcz3S8S5O2etMXi0P03ddA/edit?usp=sharing</a:t>
            </a:r>
          </a:p>
        </p:txBody>
      </p:sp>
      <p:pic>
        <p:nvPicPr>
          <p:cNvPr id="3" name="Imagen 2"/>
          <p:cNvPicPr>
            <a:picLocks noChangeAspect="1"/>
          </p:cNvPicPr>
          <p:nvPr/>
        </p:nvPicPr>
        <p:blipFill>
          <a:blip r:embed="rId6"/>
          <a:stretch>
            <a:fillRect/>
          </a:stretch>
        </p:blipFill>
        <p:spPr>
          <a:xfrm>
            <a:off x="714393" y="2065123"/>
            <a:ext cx="2441454" cy="2368973"/>
          </a:xfrm>
          <a:prstGeom prst="rect">
            <a:avLst/>
          </a:prstGeom>
        </p:spPr>
      </p:pic>
    </p:spTree>
    <p:extLst>
      <p:ext uri="{BB962C8B-B14F-4D97-AF65-F5344CB8AC3E}">
        <p14:creationId xmlns:p14="http://schemas.microsoft.com/office/powerpoint/2010/main" val="25927704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Freeform 1"/>
          <p:cNvSpPr>
            <a:spLocks noChangeArrowheads="1"/>
          </p:cNvSpPr>
          <p:nvPr/>
        </p:nvSpPr>
        <p:spPr bwMode="auto">
          <a:xfrm>
            <a:off x="7429264" y="5171005"/>
            <a:ext cx="4329735" cy="870199"/>
          </a:xfrm>
          <a:custGeom>
            <a:avLst/>
            <a:gdLst>
              <a:gd name="T0" fmla="*/ 15264 w 15691"/>
              <a:gd name="T1" fmla="*/ 0 h 4036"/>
              <a:gd name="T2" fmla="*/ 427 w 15691"/>
              <a:gd name="T3" fmla="*/ 0 h 4036"/>
              <a:gd name="T4" fmla="*/ 427 w 15691"/>
              <a:gd name="T5" fmla="*/ 0 h 4036"/>
              <a:gd name="T6" fmla="*/ 0 w 15691"/>
              <a:gd name="T7" fmla="*/ 426 h 4036"/>
              <a:gd name="T8" fmla="*/ 0 w 15691"/>
              <a:gd name="T9" fmla="*/ 3609 h 4036"/>
              <a:gd name="T10" fmla="*/ 0 w 15691"/>
              <a:gd name="T11" fmla="*/ 3609 h 4036"/>
              <a:gd name="T12" fmla="*/ 427 w 15691"/>
              <a:gd name="T13" fmla="*/ 4035 h 4036"/>
              <a:gd name="T14" fmla="*/ 15264 w 15691"/>
              <a:gd name="T15" fmla="*/ 4035 h 4036"/>
              <a:gd name="T16" fmla="*/ 15264 w 15691"/>
              <a:gd name="T17" fmla="*/ 4035 h 4036"/>
              <a:gd name="T18" fmla="*/ 15690 w 15691"/>
              <a:gd name="T19" fmla="*/ 3609 h 4036"/>
              <a:gd name="T20" fmla="*/ 15690 w 15691"/>
              <a:gd name="T21" fmla="*/ 426 h 4036"/>
              <a:gd name="T22" fmla="*/ 15690 w 15691"/>
              <a:gd name="T23" fmla="*/ 426 h 4036"/>
              <a:gd name="T24" fmla="*/ 15264 w 15691"/>
              <a:gd name="T25" fmla="*/ 0 h 4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91" h="4036">
                <a:moveTo>
                  <a:pt x="15264" y="0"/>
                </a:moveTo>
                <a:lnTo>
                  <a:pt x="427" y="0"/>
                </a:lnTo>
                <a:lnTo>
                  <a:pt x="427" y="0"/>
                </a:lnTo>
                <a:cubicBezTo>
                  <a:pt x="191" y="0"/>
                  <a:pt x="0" y="191"/>
                  <a:pt x="0" y="426"/>
                </a:cubicBezTo>
                <a:lnTo>
                  <a:pt x="0" y="3609"/>
                </a:lnTo>
                <a:lnTo>
                  <a:pt x="0" y="3609"/>
                </a:lnTo>
                <a:cubicBezTo>
                  <a:pt x="0" y="3844"/>
                  <a:pt x="191" y="4035"/>
                  <a:pt x="427" y="4035"/>
                </a:cubicBezTo>
                <a:lnTo>
                  <a:pt x="15264" y="4035"/>
                </a:lnTo>
                <a:lnTo>
                  <a:pt x="15264" y="4035"/>
                </a:lnTo>
                <a:cubicBezTo>
                  <a:pt x="15499" y="4035"/>
                  <a:pt x="15690" y="3844"/>
                  <a:pt x="15690" y="3609"/>
                </a:cubicBezTo>
                <a:lnTo>
                  <a:pt x="15690" y="426"/>
                </a:lnTo>
                <a:lnTo>
                  <a:pt x="15690" y="426"/>
                </a:lnTo>
                <a:cubicBezTo>
                  <a:pt x="15690" y="191"/>
                  <a:pt x="15499" y="0"/>
                  <a:pt x="15264" y="0"/>
                </a:cubicBezTo>
              </a:path>
            </a:pathLst>
          </a:custGeom>
          <a:noFill/>
          <a:ln w="28575">
            <a:solidFill>
              <a:schemeClr val="tx1">
                <a:lumMod val="50000"/>
              </a:schemeClr>
            </a:solidFill>
          </a:ln>
          <a:effectLst/>
        </p:spPr>
        <p:txBody>
          <a:bodyPr wrap="none" anchor="ctr"/>
          <a:lstStyle/>
          <a:p>
            <a:pPr>
              <a:defRPr/>
            </a:pPr>
            <a:endParaRPr lang="en-US" dirty="0"/>
          </a:p>
        </p:txBody>
      </p:sp>
      <p:sp>
        <p:nvSpPr>
          <p:cNvPr id="4" name="Redondear rectángulo de esquina del mismo lado 3">
            <a:extLst>
              <a:ext uri="{FF2B5EF4-FFF2-40B4-BE49-F238E27FC236}">
                <a16:creationId xmlns:a16="http://schemas.microsoft.com/office/drawing/2014/main" id="{6DD21BAC-7DC9-CF35-C7C4-82DF33465054}"/>
              </a:ext>
            </a:extLst>
          </p:cNvPr>
          <p:cNvSpPr/>
          <p:nvPr/>
        </p:nvSpPr>
        <p:spPr>
          <a:xfrm rot="10800000">
            <a:off x="0" y="0"/>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cxnSp>
        <p:nvCxnSpPr>
          <p:cNvPr id="8" name="Google Shape;58;p13">
            <a:extLst>
              <a:ext uri="{FF2B5EF4-FFF2-40B4-BE49-F238E27FC236}">
                <a16:creationId xmlns:a16="http://schemas.microsoft.com/office/drawing/2014/main" id="{087A9F95-DF16-CB2B-C5ED-CCA6DC137F14}"/>
              </a:ext>
            </a:extLst>
          </p:cNvPr>
          <p:cNvCxnSpPr>
            <a:cxnSpLocks/>
          </p:cNvCxnSpPr>
          <p:nvPr/>
        </p:nvCxnSpPr>
        <p:spPr>
          <a:xfrm flipV="1">
            <a:off x="849625" y="1431561"/>
            <a:ext cx="5754130" cy="9298"/>
          </a:xfrm>
          <a:prstGeom prst="straightConnector1">
            <a:avLst/>
          </a:prstGeom>
          <a:noFill/>
          <a:ln w="19050" cap="flat" cmpd="sng">
            <a:solidFill>
              <a:srgbClr val="E30412"/>
            </a:solidFill>
            <a:prstDash val="solid"/>
            <a:round/>
            <a:headEnd type="none" w="sm" len="sm"/>
            <a:tailEnd type="none" w="sm" len="sm"/>
          </a:ln>
        </p:spPr>
      </p:cxnSp>
      <p:pic>
        <p:nvPicPr>
          <p:cNvPr id="13" name="Imagen 12">
            <a:extLst>
              <a:ext uri="{FF2B5EF4-FFF2-40B4-BE49-F238E27FC236}">
                <a16:creationId xmlns:a16="http://schemas.microsoft.com/office/drawing/2014/main" id="{4B0976B6-A8C1-49EB-903C-CA1BB69E0F3F}"/>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272182" y="244754"/>
            <a:ext cx="1779139" cy="429859"/>
          </a:xfrm>
          <a:prstGeom prst="rect">
            <a:avLst/>
          </a:prstGeom>
        </p:spPr>
      </p:pic>
      <p:sp>
        <p:nvSpPr>
          <p:cNvPr id="29" name="TextBox 19"/>
          <p:cNvSpPr txBox="1">
            <a:spLocks noChangeArrowheads="1"/>
          </p:cNvSpPr>
          <p:nvPr/>
        </p:nvSpPr>
        <p:spPr bwMode="auto">
          <a:xfrm>
            <a:off x="6603755" y="4705675"/>
            <a:ext cx="131252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s-PE" altLang="en-US" b="1" dirty="0">
                <a:solidFill>
                  <a:schemeClr val="bg1"/>
                </a:solidFill>
                <a:latin typeface="+mn-lt"/>
                <a:cs typeface="Poppins SemiBold"/>
              </a:rPr>
              <a:t>12 a 17 años </a:t>
            </a:r>
            <a:endParaRPr lang="en-US" altLang="en-US" b="1" dirty="0">
              <a:solidFill>
                <a:schemeClr val="bg1"/>
              </a:solidFill>
              <a:latin typeface="+mn-lt"/>
              <a:cs typeface="Poppins SemiBold"/>
            </a:endParaRPr>
          </a:p>
        </p:txBody>
      </p:sp>
      <p:sp>
        <p:nvSpPr>
          <p:cNvPr id="35" name="Título 1">
            <a:extLst>
              <a:ext uri="{FF2B5EF4-FFF2-40B4-BE49-F238E27FC236}">
                <a16:creationId xmlns:a16="http://schemas.microsoft.com/office/drawing/2014/main" id="{3BE35040-3ACF-ED2D-1579-A7E41597D7A8}"/>
              </a:ext>
            </a:extLst>
          </p:cNvPr>
          <p:cNvSpPr>
            <a:spLocks noGrp="1"/>
          </p:cNvSpPr>
          <p:nvPr>
            <p:ph type="title"/>
          </p:nvPr>
        </p:nvSpPr>
        <p:spPr>
          <a:xfrm>
            <a:off x="849625" y="721533"/>
            <a:ext cx="7657185" cy="812634"/>
          </a:xfrm>
        </p:spPr>
        <p:txBody>
          <a:bodyPr>
            <a:noAutofit/>
          </a:bodyPr>
          <a:lstStyle/>
          <a:p>
            <a:r>
              <a:rPr lang="es-PE" sz="4000" b="1" dirty="0">
                <a:solidFill>
                  <a:srgbClr val="002060"/>
                </a:solidFill>
                <a:latin typeface="Poppins" pitchFamily="2" charset="77"/>
                <a:cs typeface="Poppins" pitchFamily="2" charset="77"/>
              </a:rPr>
              <a:t>Algunas estadísticas…</a:t>
            </a:r>
          </a:p>
        </p:txBody>
      </p:sp>
      <p:grpSp>
        <p:nvGrpSpPr>
          <p:cNvPr id="37" name="Grupo 36"/>
          <p:cNvGrpSpPr/>
          <p:nvPr/>
        </p:nvGrpSpPr>
        <p:grpSpPr>
          <a:xfrm>
            <a:off x="326284" y="2273079"/>
            <a:ext cx="5305511" cy="3830011"/>
            <a:chOff x="750710" y="2574059"/>
            <a:chExt cx="5592487" cy="3573082"/>
          </a:xfrm>
        </p:grpSpPr>
        <p:grpSp>
          <p:nvGrpSpPr>
            <p:cNvPr id="7" name="Grupo 6"/>
            <p:cNvGrpSpPr/>
            <p:nvPr/>
          </p:nvGrpSpPr>
          <p:grpSpPr>
            <a:xfrm>
              <a:off x="750710" y="2574059"/>
              <a:ext cx="5592487" cy="3573082"/>
              <a:chOff x="6373972" y="1881756"/>
              <a:chExt cx="5592487" cy="3573082"/>
            </a:xfrm>
          </p:grpSpPr>
          <p:sp>
            <p:nvSpPr>
              <p:cNvPr id="26" name="Freeform 1"/>
              <p:cNvSpPr>
                <a:spLocks noChangeArrowheads="1"/>
              </p:cNvSpPr>
              <p:nvPr/>
            </p:nvSpPr>
            <p:spPr bwMode="auto">
              <a:xfrm>
                <a:off x="7788998" y="4461576"/>
                <a:ext cx="4177459" cy="957200"/>
              </a:xfrm>
              <a:custGeom>
                <a:avLst/>
                <a:gdLst>
                  <a:gd name="T0" fmla="*/ 15264 w 15691"/>
                  <a:gd name="T1" fmla="*/ 0 h 4036"/>
                  <a:gd name="T2" fmla="*/ 427 w 15691"/>
                  <a:gd name="T3" fmla="*/ 0 h 4036"/>
                  <a:gd name="T4" fmla="*/ 427 w 15691"/>
                  <a:gd name="T5" fmla="*/ 0 h 4036"/>
                  <a:gd name="T6" fmla="*/ 0 w 15691"/>
                  <a:gd name="T7" fmla="*/ 426 h 4036"/>
                  <a:gd name="T8" fmla="*/ 0 w 15691"/>
                  <a:gd name="T9" fmla="*/ 3609 h 4036"/>
                  <a:gd name="T10" fmla="*/ 0 w 15691"/>
                  <a:gd name="T11" fmla="*/ 3609 h 4036"/>
                  <a:gd name="T12" fmla="*/ 427 w 15691"/>
                  <a:gd name="T13" fmla="*/ 4035 h 4036"/>
                  <a:gd name="T14" fmla="*/ 15264 w 15691"/>
                  <a:gd name="T15" fmla="*/ 4035 h 4036"/>
                  <a:gd name="T16" fmla="*/ 15264 w 15691"/>
                  <a:gd name="T17" fmla="*/ 4035 h 4036"/>
                  <a:gd name="T18" fmla="*/ 15690 w 15691"/>
                  <a:gd name="T19" fmla="*/ 3609 h 4036"/>
                  <a:gd name="T20" fmla="*/ 15690 w 15691"/>
                  <a:gd name="T21" fmla="*/ 426 h 4036"/>
                  <a:gd name="T22" fmla="*/ 15690 w 15691"/>
                  <a:gd name="T23" fmla="*/ 426 h 4036"/>
                  <a:gd name="T24" fmla="*/ 15264 w 15691"/>
                  <a:gd name="T25" fmla="*/ 0 h 4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91" h="4036">
                    <a:moveTo>
                      <a:pt x="15264" y="0"/>
                    </a:moveTo>
                    <a:lnTo>
                      <a:pt x="427" y="0"/>
                    </a:lnTo>
                    <a:lnTo>
                      <a:pt x="427" y="0"/>
                    </a:lnTo>
                    <a:cubicBezTo>
                      <a:pt x="191" y="0"/>
                      <a:pt x="0" y="191"/>
                      <a:pt x="0" y="426"/>
                    </a:cubicBezTo>
                    <a:lnTo>
                      <a:pt x="0" y="3609"/>
                    </a:lnTo>
                    <a:lnTo>
                      <a:pt x="0" y="3609"/>
                    </a:lnTo>
                    <a:cubicBezTo>
                      <a:pt x="0" y="3844"/>
                      <a:pt x="191" y="4035"/>
                      <a:pt x="427" y="4035"/>
                    </a:cubicBezTo>
                    <a:lnTo>
                      <a:pt x="15264" y="4035"/>
                    </a:lnTo>
                    <a:lnTo>
                      <a:pt x="15264" y="4035"/>
                    </a:lnTo>
                    <a:cubicBezTo>
                      <a:pt x="15499" y="4035"/>
                      <a:pt x="15690" y="3844"/>
                      <a:pt x="15690" y="3609"/>
                    </a:cubicBezTo>
                    <a:lnTo>
                      <a:pt x="15690" y="426"/>
                    </a:lnTo>
                    <a:lnTo>
                      <a:pt x="15690" y="426"/>
                    </a:lnTo>
                    <a:cubicBezTo>
                      <a:pt x="15690" y="191"/>
                      <a:pt x="15499" y="0"/>
                      <a:pt x="15264" y="0"/>
                    </a:cubicBezTo>
                  </a:path>
                </a:pathLst>
              </a:custGeom>
              <a:solidFill>
                <a:schemeClr val="bg1"/>
              </a:solidFill>
              <a:ln w="28575">
                <a:solidFill>
                  <a:schemeClr val="tx1">
                    <a:lumMod val="50000"/>
                  </a:schemeClr>
                </a:solidFill>
              </a:ln>
              <a:effectLst/>
            </p:spPr>
            <p:txBody>
              <a:bodyPr wrap="none" anchor="ctr"/>
              <a:lstStyle/>
              <a:p>
                <a:pPr>
                  <a:defRPr/>
                </a:pPr>
                <a:endParaRPr lang="en-US" sz="3200"/>
              </a:p>
            </p:txBody>
          </p:sp>
          <p:sp>
            <p:nvSpPr>
              <p:cNvPr id="20" name="Freeform 1"/>
              <p:cNvSpPr>
                <a:spLocks noChangeArrowheads="1"/>
              </p:cNvSpPr>
              <p:nvPr/>
            </p:nvSpPr>
            <p:spPr bwMode="auto">
              <a:xfrm>
                <a:off x="7762136" y="1881756"/>
                <a:ext cx="4204323" cy="905024"/>
              </a:xfrm>
              <a:custGeom>
                <a:avLst/>
                <a:gdLst>
                  <a:gd name="T0" fmla="*/ 15264 w 15691"/>
                  <a:gd name="T1" fmla="*/ 0 h 4036"/>
                  <a:gd name="T2" fmla="*/ 427 w 15691"/>
                  <a:gd name="T3" fmla="*/ 0 h 4036"/>
                  <a:gd name="T4" fmla="*/ 427 w 15691"/>
                  <a:gd name="T5" fmla="*/ 0 h 4036"/>
                  <a:gd name="T6" fmla="*/ 0 w 15691"/>
                  <a:gd name="T7" fmla="*/ 426 h 4036"/>
                  <a:gd name="T8" fmla="*/ 0 w 15691"/>
                  <a:gd name="T9" fmla="*/ 3609 h 4036"/>
                  <a:gd name="T10" fmla="*/ 0 w 15691"/>
                  <a:gd name="T11" fmla="*/ 3609 h 4036"/>
                  <a:gd name="T12" fmla="*/ 427 w 15691"/>
                  <a:gd name="T13" fmla="*/ 4035 h 4036"/>
                  <a:gd name="T14" fmla="*/ 15264 w 15691"/>
                  <a:gd name="T15" fmla="*/ 4035 h 4036"/>
                  <a:gd name="T16" fmla="*/ 15264 w 15691"/>
                  <a:gd name="T17" fmla="*/ 4035 h 4036"/>
                  <a:gd name="T18" fmla="*/ 15690 w 15691"/>
                  <a:gd name="T19" fmla="*/ 3609 h 4036"/>
                  <a:gd name="T20" fmla="*/ 15690 w 15691"/>
                  <a:gd name="T21" fmla="*/ 426 h 4036"/>
                  <a:gd name="T22" fmla="*/ 15690 w 15691"/>
                  <a:gd name="T23" fmla="*/ 426 h 4036"/>
                  <a:gd name="T24" fmla="*/ 15264 w 15691"/>
                  <a:gd name="T25" fmla="*/ 0 h 4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91" h="4036">
                    <a:moveTo>
                      <a:pt x="15264" y="0"/>
                    </a:moveTo>
                    <a:lnTo>
                      <a:pt x="427" y="0"/>
                    </a:lnTo>
                    <a:lnTo>
                      <a:pt x="427" y="0"/>
                    </a:lnTo>
                    <a:cubicBezTo>
                      <a:pt x="191" y="0"/>
                      <a:pt x="0" y="191"/>
                      <a:pt x="0" y="426"/>
                    </a:cubicBezTo>
                    <a:lnTo>
                      <a:pt x="0" y="3609"/>
                    </a:lnTo>
                    <a:lnTo>
                      <a:pt x="0" y="3609"/>
                    </a:lnTo>
                    <a:cubicBezTo>
                      <a:pt x="0" y="3844"/>
                      <a:pt x="191" y="4035"/>
                      <a:pt x="427" y="4035"/>
                    </a:cubicBezTo>
                    <a:lnTo>
                      <a:pt x="15264" y="4035"/>
                    </a:lnTo>
                    <a:lnTo>
                      <a:pt x="15264" y="4035"/>
                    </a:lnTo>
                    <a:cubicBezTo>
                      <a:pt x="15499" y="4035"/>
                      <a:pt x="15690" y="3844"/>
                      <a:pt x="15690" y="3609"/>
                    </a:cubicBezTo>
                    <a:lnTo>
                      <a:pt x="15690" y="426"/>
                    </a:lnTo>
                    <a:lnTo>
                      <a:pt x="15690" y="426"/>
                    </a:lnTo>
                    <a:cubicBezTo>
                      <a:pt x="15690" y="191"/>
                      <a:pt x="15499" y="0"/>
                      <a:pt x="15264" y="0"/>
                    </a:cubicBezTo>
                  </a:path>
                </a:pathLst>
              </a:custGeom>
              <a:solidFill>
                <a:schemeClr val="bg1"/>
              </a:solidFill>
              <a:ln w="28575">
                <a:solidFill>
                  <a:schemeClr val="tx1">
                    <a:lumMod val="50000"/>
                  </a:schemeClr>
                </a:solidFill>
              </a:ln>
              <a:effectLst/>
            </p:spPr>
            <p:txBody>
              <a:bodyPr wrap="none" anchor="ctr"/>
              <a:lstStyle/>
              <a:p>
                <a:pPr>
                  <a:defRPr/>
                </a:pPr>
                <a:endParaRPr lang="en-US" sz="3200"/>
              </a:p>
            </p:txBody>
          </p:sp>
          <p:grpSp>
            <p:nvGrpSpPr>
              <p:cNvPr id="6" name="Grupo 5"/>
              <p:cNvGrpSpPr/>
              <p:nvPr/>
            </p:nvGrpSpPr>
            <p:grpSpPr>
              <a:xfrm>
                <a:off x="6373972" y="1890744"/>
                <a:ext cx="5592487" cy="3564094"/>
                <a:chOff x="6373972" y="1890744"/>
                <a:chExt cx="5592487" cy="3564094"/>
              </a:xfrm>
            </p:grpSpPr>
            <p:sp>
              <p:nvSpPr>
                <p:cNvPr id="22" name="Subtitle 2"/>
                <p:cNvSpPr txBox="1"/>
                <p:nvPr/>
              </p:nvSpPr>
              <p:spPr>
                <a:xfrm>
                  <a:off x="8023286" y="3271676"/>
                  <a:ext cx="3701568" cy="822622"/>
                </a:xfrm>
                <a:prstGeom prst="rect">
                  <a:avLst/>
                </a:prstGeom>
              </p:spPr>
              <p:txBody>
                <a:bodyPr wrap="square" lIns="45708" tIns="22854" rIns="45708">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r>
                    <a:rPr lang="es-ES" sz="1600" b="1" dirty="0">
                      <a:solidFill>
                        <a:srgbClr val="FF0000"/>
                      </a:solidFill>
                      <a:latin typeface="Poppins" panose="020B0604020202020204" charset="0"/>
                      <a:cs typeface="Poppins" panose="020B0604020202020204" charset="0"/>
                    </a:rPr>
                    <a:t>45% </a:t>
                  </a:r>
                  <a:r>
                    <a:rPr lang="es-ES" sz="1400" dirty="0">
                      <a:solidFill>
                        <a:schemeClr val="tx1">
                          <a:lumMod val="50000"/>
                        </a:schemeClr>
                      </a:solidFill>
                      <a:latin typeface="Poppins" panose="020B0604020202020204" charset="0"/>
                      <a:cs typeface="Poppins" panose="020B0604020202020204" charset="0"/>
                    </a:rPr>
                    <a:t>estudiantes de 1° secundaria  reportan síntomas de ansiedad y depresión (MINEDU).</a:t>
                  </a:r>
                </a:p>
              </p:txBody>
            </p:sp>
            <p:sp>
              <p:nvSpPr>
                <p:cNvPr id="23" name="Subtitle 2"/>
                <p:cNvSpPr txBox="1"/>
                <p:nvPr/>
              </p:nvSpPr>
              <p:spPr>
                <a:xfrm>
                  <a:off x="8170553" y="1986781"/>
                  <a:ext cx="3737212" cy="788166"/>
                </a:xfrm>
                <a:prstGeom prst="rect">
                  <a:avLst/>
                </a:prstGeom>
              </p:spPr>
              <p:txBody>
                <a:bodyPr wrap="square" lIns="45708" tIns="22854" rIns="45708">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r>
                    <a:rPr lang="es-ES" sz="1600" b="1" dirty="0">
                      <a:solidFill>
                        <a:srgbClr val="FF0000"/>
                      </a:solidFill>
                      <a:latin typeface="Poppins" panose="020B0604020202020204" charset="0"/>
                      <a:cs typeface="Poppins" panose="020B0604020202020204" charset="0"/>
                    </a:rPr>
                    <a:t>33.6% </a:t>
                  </a:r>
                  <a:r>
                    <a:rPr lang="es-ES" sz="1400" dirty="0">
                      <a:solidFill>
                        <a:schemeClr val="tx1">
                          <a:lumMod val="50000"/>
                        </a:schemeClr>
                      </a:solidFill>
                      <a:latin typeface="Poppins" panose="020B0604020202020204" charset="0"/>
                      <a:cs typeface="Poppins" panose="020B0604020202020204" charset="0"/>
                    </a:rPr>
                    <a:t>de estudiantes presentan problemas conductuales o emocionales </a:t>
                  </a:r>
                  <a:r>
                    <a:rPr lang="es-ES" sz="1200" dirty="0">
                      <a:solidFill>
                        <a:schemeClr val="tx1">
                          <a:lumMod val="50000"/>
                        </a:schemeClr>
                      </a:solidFill>
                      <a:latin typeface="Poppins" panose="020B0604020202020204" charset="0"/>
                      <a:cs typeface="Poppins" panose="020B0604020202020204" charset="0"/>
                    </a:rPr>
                    <a:t>(MINSA-UNICEF)</a:t>
                  </a:r>
                </a:p>
              </p:txBody>
            </p:sp>
            <p:grpSp>
              <p:nvGrpSpPr>
                <p:cNvPr id="5" name="Grupo 4"/>
                <p:cNvGrpSpPr/>
                <p:nvPr/>
              </p:nvGrpSpPr>
              <p:grpSpPr>
                <a:xfrm>
                  <a:off x="6373972" y="1890744"/>
                  <a:ext cx="5592487" cy="3564094"/>
                  <a:chOff x="6262322" y="1853887"/>
                  <a:chExt cx="5592487" cy="3564094"/>
                </a:xfrm>
              </p:grpSpPr>
              <p:sp>
                <p:nvSpPr>
                  <p:cNvPr id="21" name="Freeform 1"/>
                  <p:cNvSpPr>
                    <a:spLocks noChangeArrowheads="1"/>
                  </p:cNvSpPr>
                  <p:nvPr/>
                </p:nvSpPr>
                <p:spPr bwMode="auto">
                  <a:xfrm>
                    <a:off x="7689902" y="3172200"/>
                    <a:ext cx="4164907" cy="830243"/>
                  </a:xfrm>
                  <a:custGeom>
                    <a:avLst/>
                    <a:gdLst>
                      <a:gd name="T0" fmla="*/ 15264 w 15691"/>
                      <a:gd name="T1" fmla="*/ 0 h 4036"/>
                      <a:gd name="T2" fmla="*/ 427 w 15691"/>
                      <a:gd name="T3" fmla="*/ 0 h 4036"/>
                      <a:gd name="T4" fmla="*/ 427 w 15691"/>
                      <a:gd name="T5" fmla="*/ 0 h 4036"/>
                      <a:gd name="T6" fmla="*/ 0 w 15691"/>
                      <a:gd name="T7" fmla="*/ 426 h 4036"/>
                      <a:gd name="T8" fmla="*/ 0 w 15691"/>
                      <a:gd name="T9" fmla="*/ 3609 h 4036"/>
                      <a:gd name="T10" fmla="*/ 0 w 15691"/>
                      <a:gd name="T11" fmla="*/ 3609 h 4036"/>
                      <a:gd name="T12" fmla="*/ 427 w 15691"/>
                      <a:gd name="T13" fmla="*/ 4035 h 4036"/>
                      <a:gd name="T14" fmla="*/ 15264 w 15691"/>
                      <a:gd name="T15" fmla="*/ 4035 h 4036"/>
                      <a:gd name="T16" fmla="*/ 15264 w 15691"/>
                      <a:gd name="T17" fmla="*/ 4035 h 4036"/>
                      <a:gd name="T18" fmla="*/ 15690 w 15691"/>
                      <a:gd name="T19" fmla="*/ 3609 h 4036"/>
                      <a:gd name="T20" fmla="*/ 15690 w 15691"/>
                      <a:gd name="T21" fmla="*/ 426 h 4036"/>
                      <a:gd name="T22" fmla="*/ 15690 w 15691"/>
                      <a:gd name="T23" fmla="*/ 426 h 4036"/>
                      <a:gd name="T24" fmla="*/ 15264 w 15691"/>
                      <a:gd name="T25" fmla="*/ 0 h 4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91" h="4036">
                        <a:moveTo>
                          <a:pt x="15264" y="0"/>
                        </a:moveTo>
                        <a:lnTo>
                          <a:pt x="427" y="0"/>
                        </a:lnTo>
                        <a:lnTo>
                          <a:pt x="427" y="0"/>
                        </a:lnTo>
                        <a:cubicBezTo>
                          <a:pt x="191" y="0"/>
                          <a:pt x="0" y="191"/>
                          <a:pt x="0" y="426"/>
                        </a:cubicBezTo>
                        <a:lnTo>
                          <a:pt x="0" y="3609"/>
                        </a:lnTo>
                        <a:lnTo>
                          <a:pt x="0" y="3609"/>
                        </a:lnTo>
                        <a:cubicBezTo>
                          <a:pt x="0" y="3844"/>
                          <a:pt x="191" y="4035"/>
                          <a:pt x="427" y="4035"/>
                        </a:cubicBezTo>
                        <a:lnTo>
                          <a:pt x="15264" y="4035"/>
                        </a:lnTo>
                        <a:lnTo>
                          <a:pt x="15264" y="4035"/>
                        </a:lnTo>
                        <a:cubicBezTo>
                          <a:pt x="15499" y="4035"/>
                          <a:pt x="15690" y="3844"/>
                          <a:pt x="15690" y="3609"/>
                        </a:cubicBezTo>
                        <a:lnTo>
                          <a:pt x="15690" y="426"/>
                        </a:lnTo>
                        <a:lnTo>
                          <a:pt x="15690" y="426"/>
                        </a:lnTo>
                        <a:cubicBezTo>
                          <a:pt x="15690" y="191"/>
                          <a:pt x="15499" y="0"/>
                          <a:pt x="15264" y="0"/>
                        </a:cubicBezTo>
                      </a:path>
                    </a:pathLst>
                  </a:custGeom>
                  <a:noFill/>
                  <a:ln w="28575">
                    <a:solidFill>
                      <a:schemeClr val="tx1">
                        <a:lumMod val="50000"/>
                      </a:schemeClr>
                    </a:solidFill>
                  </a:ln>
                  <a:effectLst/>
                </p:spPr>
                <p:txBody>
                  <a:bodyPr wrap="none" anchor="ctr"/>
                  <a:lstStyle/>
                  <a:p>
                    <a:pPr>
                      <a:defRPr/>
                    </a:pPr>
                    <a:endParaRPr lang="en-US" sz="3200"/>
                  </a:p>
                </p:txBody>
              </p:sp>
              <p:sp>
                <p:nvSpPr>
                  <p:cNvPr id="27" name="Freeform 3"/>
                  <p:cNvSpPr>
                    <a:spLocks noChangeArrowheads="1"/>
                  </p:cNvSpPr>
                  <p:nvPr/>
                </p:nvSpPr>
                <p:spPr bwMode="auto">
                  <a:xfrm>
                    <a:off x="6318730" y="4378440"/>
                    <a:ext cx="1682334" cy="1039541"/>
                  </a:xfrm>
                  <a:custGeom>
                    <a:avLst/>
                    <a:gdLst>
                      <a:gd name="T0" fmla="*/ 6120 w 6121"/>
                      <a:gd name="T1" fmla="*/ 2048 h 4035"/>
                      <a:gd name="T2" fmla="*/ 5449 w 6121"/>
                      <a:gd name="T3" fmla="*/ 2689 h 4035"/>
                      <a:gd name="T4" fmla="*/ 4908 w 6121"/>
                      <a:gd name="T5" fmla="*/ 2416 h 4035"/>
                      <a:gd name="T6" fmla="*/ 4717 w 6121"/>
                      <a:gd name="T7" fmla="*/ 2317 h 4035"/>
                      <a:gd name="T8" fmla="*/ 4484 w 6121"/>
                      <a:gd name="T9" fmla="*/ 2551 h 4035"/>
                      <a:gd name="T10" fmla="*/ 4484 w 6121"/>
                      <a:gd name="T11" fmla="*/ 4034 h 4035"/>
                      <a:gd name="T12" fmla="*/ 449 w 6121"/>
                      <a:gd name="T13" fmla="*/ 4034 h 4035"/>
                      <a:gd name="T14" fmla="*/ 0 w 6121"/>
                      <a:gd name="T15" fmla="*/ 3586 h 4035"/>
                      <a:gd name="T16" fmla="*/ 0 w 6121"/>
                      <a:gd name="T17" fmla="*/ 448 h 4035"/>
                      <a:gd name="T18" fmla="*/ 449 w 6121"/>
                      <a:gd name="T19" fmla="*/ 0 h 4035"/>
                      <a:gd name="T20" fmla="*/ 4484 w 6121"/>
                      <a:gd name="T21" fmla="*/ 0 h 4035"/>
                      <a:gd name="T22" fmla="*/ 4484 w 6121"/>
                      <a:gd name="T23" fmla="*/ 1483 h 4035"/>
                      <a:gd name="T24" fmla="*/ 4717 w 6121"/>
                      <a:gd name="T25" fmla="*/ 1717 h 4035"/>
                      <a:gd name="T26" fmla="*/ 4907 w 6121"/>
                      <a:gd name="T27" fmla="*/ 1618 h 4035"/>
                      <a:gd name="T28" fmla="*/ 5470 w 6121"/>
                      <a:gd name="T29" fmla="*/ 1345 h 4035"/>
                      <a:gd name="T30" fmla="*/ 6120 w 6121"/>
                      <a:gd name="T31" fmla="*/ 1985 h 4035"/>
                      <a:gd name="T32" fmla="*/ 6120 w 6121"/>
                      <a:gd name="T33" fmla="*/ 2048 h 4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21" h="4035">
                        <a:moveTo>
                          <a:pt x="6120" y="2048"/>
                        </a:moveTo>
                        <a:cubicBezTo>
                          <a:pt x="6104" y="2405"/>
                          <a:pt x="5809" y="2689"/>
                          <a:pt x="5449" y="2689"/>
                        </a:cubicBezTo>
                        <a:cubicBezTo>
                          <a:pt x="5227" y="2689"/>
                          <a:pt x="5030" y="2582"/>
                          <a:pt x="4908" y="2416"/>
                        </a:cubicBezTo>
                        <a:cubicBezTo>
                          <a:pt x="4863" y="2355"/>
                          <a:pt x="4793" y="2317"/>
                          <a:pt x="4717" y="2317"/>
                        </a:cubicBezTo>
                        <a:cubicBezTo>
                          <a:pt x="4588" y="2317"/>
                          <a:pt x="4484" y="2421"/>
                          <a:pt x="4484" y="2551"/>
                        </a:cubicBezTo>
                        <a:lnTo>
                          <a:pt x="4484" y="4034"/>
                        </a:lnTo>
                        <a:lnTo>
                          <a:pt x="449" y="4034"/>
                        </a:lnTo>
                        <a:cubicBezTo>
                          <a:pt x="201" y="4034"/>
                          <a:pt x="0" y="3834"/>
                          <a:pt x="0" y="3586"/>
                        </a:cubicBezTo>
                        <a:lnTo>
                          <a:pt x="0" y="448"/>
                        </a:lnTo>
                        <a:cubicBezTo>
                          <a:pt x="0" y="200"/>
                          <a:pt x="201" y="0"/>
                          <a:pt x="449" y="0"/>
                        </a:cubicBezTo>
                        <a:lnTo>
                          <a:pt x="4484" y="0"/>
                        </a:lnTo>
                        <a:lnTo>
                          <a:pt x="4484" y="1483"/>
                        </a:lnTo>
                        <a:cubicBezTo>
                          <a:pt x="4484" y="1612"/>
                          <a:pt x="4588" y="1717"/>
                          <a:pt x="4717" y="1717"/>
                        </a:cubicBezTo>
                        <a:cubicBezTo>
                          <a:pt x="4793" y="1717"/>
                          <a:pt x="4862" y="1680"/>
                          <a:pt x="4907" y="1618"/>
                        </a:cubicBezTo>
                        <a:cubicBezTo>
                          <a:pt x="5033" y="1447"/>
                          <a:pt x="5239" y="1338"/>
                          <a:pt x="5470" y="1345"/>
                        </a:cubicBezTo>
                        <a:cubicBezTo>
                          <a:pt x="5816" y="1356"/>
                          <a:pt x="6104" y="1639"/>
                          <a:pt x="6120" y="1985"/>
                        </a:cubicBezTo>
                        <a:lnTo>
                          <a:pt x="6120" y="2048"/>
                        </a:lnTo>
                      </a:path>
                    </a:pathLst>
                  </a:custGeom>
                  <a:solidFill>
                    <a:srgbClr val="EE0011"/>
                  </a:solidFill>
                  <a:ln>
                    <a:noFill/>
                  </a:ln>
                  <a:effectLst/>
                </p:spPr>
                <p:txBody>
                  <a:bodyPr wrap="none" anchor="ctr"/>
                  <a:lstStyle/>
                  <a:p>
                    <a:pPr>
                      <a:defRPr/>
                    </a:pPr>
                    <a:r>
                      <a:rPr lang="en-US" sz="1600" b="1" dirty="0" err="1">
                        <a:solidFill>
                          <a:schemeClr val="bg1"/>
                        </a:solidFill>
                        <a:latin typeface="Poppins" panose="020B0604020202020204" charset="0"/>
                        <a:cs typeface="Poppins" panose="020B0604020202020204" charset="0"/>
                      </a:rPr>
                      <a:t>Embarazo</a:t>
                    </a:r>
                    <a:endParaRPr lang="en-US" sz="1600" b="1" dirty="0">
                      <a:solidFill>
                        <a:schemeClr val="bg1"/>
                      </a:solidFill>
                      <a:latin typeface="Poppins" panose="020B0604020202020204" charset="0"/>
                      <a:cs typeface="Poppins" panose="020B0604020202020204" charset="0"/>
                    </a:endParaRPr>
                  </a:p>
                  <a:p>
                    <a:pPr>
                      <a:defRPr/>
                    </a:pPr>
                    <a:r>
                      <a:rPr lang="en-US" sz="1600" b="1" dirty="0">
                        <a:solidFill>
                          <a:schemeClr val="bg1"/>
                        </a:solidFill>
                        <a:latin typeface="Poppins" panose="020B0604020202020204" charset="0"/>
                        <a:cs typeface="Poppins" panose="020B0604020202020204" charset="0"/>
                      </a:rPr>
                      <a:t> a</a:t>
                    </a:r>
                  </a:p>
                  <a:p>
                    <a:pPr>
                      <a:defRPr/>
                    </a:pPr>
                    <a:r>
                      <a:rPr lang="en-US" sz="1600" b="1" dirty="0" err="1">
                        <a:solidFill>
                          <a:schemeClr val="bg1"/>
                        </a:solidFill>
                        <a:latin typeface="Poppins" panose="020B0604020202020204" charset="0"/>
                        <a:cs typeface="Poppins" panose="020B0604020202020204" charset="0"/>
                      </a:rPr>
                      <a:t>Temprana</a:t>
                    </a:r>
                    <a:endParaRPr lang="en-US" sz="1600" b="1" dirty="0">
                      <a:solidFill>
                        <a:schemeClr val="bg1"/>
                      </a:solidFill>
                      <a:latin typeface="Poppins" panose="020B0604020202020204" charset="0"/>
                      <a:cs typeface="Poppins" panose="020B0604020202020204" charset="0"/>
                    </a:endParaRPr>
                  </a:p>
                  <a:p>
                    <a:pPr>
                      <a:defRPr/>
                    </a:pPr>
                    <a:r>
                      <a:rPr lang="en-US" sz="1600" b="1" dirty="0">
                        <a:solidFill>
                          <a:schemeClr val="bg1"/>
                        </a:solidFill>
                        <a:latin typeface="Poppins" panose="020B0604020202020204" charset="0"/>
                        <a:cs typeface="Poppins" panose="020B0604020202020204" charset="0"/>
                      </a:rPr>
                      <a:t> </a:t>
                    </a:r>
                    <a:r>
                      <a:rPr lang="en-US" sz="1600" b="1" dirty="0" err="1">
                        <a:solidFill>
                          <a:schemeClr val="bg1"/>
                        </a:solidFill>
                        <a:latin typeface="Poppins" panose="020B0604020202020204" charset="0"/>
                        <a:cs typeface="Poppins" panose="020B0604020202020204" charset="0"/>
                      </a:rPr>
                      <a:t>edad</a:t>
                    </a:r>
                    <a:endParaRPr lang="en-US" sz="1600" b="1" dirty="0">
                      <a:solidFill>
                        <a:schemeClr val="bg1"/>
                      </a:solidFill>
                      <a:latin typeface="Poppins" panose="020B0604020202020204" charset="0"/>
                      <a:cs typeface="Poppins" panose="020B0604020202020204" charset="0"/>
                    </a:endParaRPr>
                  </a:p>
                </p:txBody>
              </p:sp>
              <p:sp>
                <p:nvSpPr>
                  <p:cNvPr id="28" name="TextBox 19"/>
                  <p:cNvSpPr txBox="1"/>
                  <p:nvPr/>
                </p:nvSpPr>
                <p:spPr>
                  <a:xfrm>
                    <a:off x="7898570" y="4367302"/>
                    <a:ext cx="3887930" cy="947529"/>
                  </a:xfrm>
                  <a:prstGeom prst="rect">
                    <a:avLst/>
                  </a:prstGeom>
                  <a:noFill/>
                </p:spPr>
                <p:txBody>
                  <a:bodyPr wrap="square" anchor="b">
                    <a:spAutoFit/>
                  </a:bodyPr>
                  <a:lstStyle/>
                  <a:p>
                    <a:pPr>
                      <a:defRPr/>
                    </a:pPr>
                    <a:r>
                      <a:rPr lang="es-ES" sz="1400" dirty="0">
                        <a:solidFill>
                          <a:srgbClr val="000000"/>
                        </a:solidFill>
                        <a:latin typeface="Poppins" panose="020B0604020202020204" charset="0"/>
                        <a:ea typeface="Calibri"/>
                        <a:cs typeface="Poppins" panose="020B0604020202020204" charset="0"/>
                      </a:rPr>
                      <a:t>En 2023 se reportaron </a:t>
                    </a:r>
                    <a:r>
                      <a:rPr lang="es-ES" b="1" dirty="0">
                        <a:solidFill>
                          <a:srgbClr val="FF0000"/>
                        </a:solidFill>
                        <a:latin typeface="Poppins" panose="020B0604020202020204" charset="0"/>
                        <a:ea typeface="Calibri"/>
                        <a:cs typeface="Poppins" panose="020B0604020202020204" charset="0"/>
                      </a:rPr>
                      <a:t>3.429</a:t>
                    </a:r>
                    <a:r>
                      <a:rPr lang="es-ES" sz="1400" b="1" dirty="0">
                        <a:solidFill>
                          <a:srgbClr val="FF0000"/>
                        </a:solidFill>
                        <a:latin typeface="Poppins" panose="020B0604020202020204" charset="0"/>
                        <a:ea typeface="Calibri"/>
                        <a:cs typeface="Poppins" panose="020B0604020202020204" charset="0"/>
                      </a:rPr>
                      <a:t> </a:t>
                    </a:r>
                    <a:r>
                      <a:rPr lang="es-ES" sz="1400" dirty="0">
                        <a:solidFill>
                          <a:srgbClr val="000000"/>
                        </a:solidFill>
                        <a:latin typeface="Poppins" panose="020B0604020202020204" charset="0"/>
                        <a:ea typeface="Calibri"/>
                        <a:cs typeface="Poppins" panose="020B0604020202020204" charset="0"/>
                      </a:rPr>
                      <a:t>casos de embarazos tempranos en Perú. Este grupo de mujeres tiene entre 11 y 19 años. (MINSA)</a:t>
                    </a:r>
                    <a:endParaRPr lang="en-US" sz="1400" dirty="0">
                      <a:solidFill>
                        <a:schemeClr val="tx1">
                          <a:lumMod val="50000"/>
                        </a:schemeClr>
                      </a:solidFill>
                      <a:latin typeface="Poppins" panose="020B0604020202020204" charset="0"/>
                      <a:cs typeface="Poppins" panose="020B0604020202020204" charset="0"/>
                    </a:endParaRPr>
                  </a:p>
                </p:txBody>
              </p:sp>
              <p:sp>
                <p:nvSpPr>
                  <p:cNvPr id="31" name="Freeform 4"/>
                  <p:cNvSpPr>
                    <a:spLocks noChangeArrowheads="1"/>
                  </p:cNvSpPr>
                  <p:nvPr/>
                </p:nvSpPr>
                <p:spPr bwMode="auto">
                  <a:xfrm>
                    <a:off x="6262322" y="1853887"/>
                    <a:ext cx="1700149" cy="896037"/>
                  </a:xfrm>
                  <a:custGeom>
                    <a:avLst/>
                    <a:gdLst>
                      <a:gd name="T0" fmla="*/ 6120 w 6121"/>
                      <a:gd name="T1" fmla="*/ 2048 h 4035"/>
                      <a:gd name="T2" fmla="*/ 5449 w 6121"/>
                      <a:gd name="T3" fmla="*/ 2689 h 4035"/>
                      <a:gd name="T4" fmla="*/ 4908 w 6121"/>
                      <a:gd name="T5" fmla="*/ 2416 h 4035"/>
                      <a:gd name="T6" fmla="*/ 4717 w 6121"/>
                      <a:gd name="T7" fmla="*/ 2317 h 4035"/>
                      <a:gd name="T8" fmla="*/ 4484 w 6121"/>
                      <a:gd name="T9" fmla="*/ 2551 h 4035"/>
                      <a:gd name="T10" fmla="*/ 4484 w 6121"/>
                      <a:gd name="T11" fmla="*/ 4034 h 4035"/>
                      <a:gd name="T12" fmla="*/ 449 w 6121"/>
                      <a:gd name="T13" fmla="*/ 4034 h 4035"/>
                      <a:gd name="T14" fmla="*/ 0 w 6121"/>
                      <a:gd name="T15" fmla="*/ 3586 h 4035"/>
                      <a:gd name="T16" fmla="*/ 0 w 6121"/>
                      <a:gd name="T17" fmla="*/ 448 h 4035"/>
                      <a:gd name="T18" fmla="*/ 449 w 6121"/>
                      <a:gd name="T19" fmla="*/ 0 h 4035"/>
                      <a:gd name="T20" fmla="*/ 4484 w 6121"/>
                      <a:gd name="T21" fmla="*/ 0 h 4035"/>
                      <a:gd name="T22" fmla="*/ 4484 w 6121"/>
                      <a:gd name="T23" fmla="*/ 1483 h 4035"/>
                      <a:gd name="T24" fmla="*/ 4717 w 6121"/>
                      <a:gd name="T25" fmla="*/ 1717 h 4035"/>
                      <a:gd name="T26" fmla="*/ 4907 w 6121"/>
                      <a:gd name="T27" fmla="*/ 1619 h 4035"/>
                      <a:gd name="T28" fmla="*/ 5470 w 6121"/>
                      <a:gd name="T29" fmla="*/ 1345 h 4035"/>
                      <a:gd name="T30" fmla="*/ 6120 w 6121"/>
                      <a:gd name="T31" fmla="*/ 1985 h 4035"/>
                      <a:gd name="T32" fmla="*/ 6120 w 6121"/>
                      <a:gd name="T33" fmla="*/ 2048 h 4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21" h="4035">
                        <a:moveTo>
                          <a:pt x="6120" y="2048"/>
                        </a:moveTo>
                        <a:cubicBezTo>
                          <a:pt x="6104" y="2405"/>
                          <a:pt x="5809" y="2689"/>
                          <a:pt x="5449" y="2689"/>
                        </a:cubicBezTo>
                        <a:cubicBezTo>
                          <a:pt x="5227" y="2689"/>
                          <a:pt x="5030" y="2582"/>
                          <a:pt x="4908" y="2416"/>
                        </a:cubicBezTo>
                        <a:cubicBezTo>
                          <a:pt x="4863" y="2355"/>
                          <a:pt x="4793" y="2317"/>
                          <a:pt x="4717" y="2317"/>
                        </a:cubicBezTo>
                        <a:cubicBezTo>
                          <a:pt x="4588" y="2317"/>
                          <a:pt x="4484" y="2422"/>
                          <a:pt x="4484" y="2551"/>
                        </a:cubicBezTo>
                        <a:lnTo>
                          <a:pt x="4484" y="4034"/>
                        </a:lnTo>
                        <a:lnTo>
                          <a:pt x="449" y="4034"/>
                        </a:lnTo>
                        <a:cubicBezTo>
                          <a:pt x="201" y="4034"/>
                          <a:pt x="0" y="3834"/>
                          <a:pt x="0" y="3586"/>
                        </a:cubicBezTo>
                        <a:lnTo>
                          <a:pt x="0" y="448"/>
                        </a:lnTo>
                        <a:cubicBezTo>
                          <a:pt x="0" y="200"/>
                          <a:pt x="201" y="0"/>
                          <a:pt x="449" y="0"/>
                        </a:cubicBezTo>
                        <a:lnTo>
                          <a:pt x="4484" y="0"/>
                        </a:lnTo>
                        <a:lnTo>
                          <a:pt x="4484" y="1483"/>
                        </a:lnTo>
                        <a:cubicBezTo>
                          <a:pt x="4484" y="1613"/>
                          <a:pt x="4588" y="1717"/>
                          <a:pt x="4717" y="1717"/>
                        </a:cubicBezTo>
                        <a:cubicBezTo>
                          <a:pt x="4793" y="1717"/>
                          <a:pt x="4862" y="1680"/>
                          <a:pt x="4907" y="1619"/>
                        </a:cubicBezTo>
                        <a:cubicBezTo>
                          <a:pt x="5033" y="1447"/>
                          <a:pt x="5239" y="1338"/>
                          <a:pt x="5470" y="1345"/>
                        </a:cubicBezTo>
                        <a:cubicBezTo>
                          <a:pt x="5816" y="1356"/>
                          <a:pt x="6104" y="1639"/>
                          <a:pt x="6120" y="1985"/>
                        </a:cubicBezTo>
                        <a:lnTo>
                          <a:pt x="6120" y="2048"/>
                        </a:lnTo>
                      </a:path>
                    </a:pathLst>
                  </a:custGeom>
                  <a:solidFill>
                    <a:srgbClr val="EE0011"/>
                  </a:solidFill>
                  <a:ln>
                    <a:noFill/>
                  </a:ln>
                  <a:effectLst/>
                </p:spPr>
                <p:txBody>
                  <a:bodyPr wrap="none" anchor="ctr"/>
                  <a:lstStyle/>
                  <a:p>
                    <a:pPr>
                      <a:defRPr/>
                    </a:pPr>
                    <a:endParaRPr lang="en-US" sz="3200"/>
                  </a:p>
                </p:txBody>
              </p:sp>
              <p:sp>
                <p:nvSpPr>
                  <p:cNvPr id="33" name="Freeform 5"/>
                  <p:cNvSpPr>
                    <a:spLocks noChangeArrowheads="1"/>
                  </p:cNvSpPr>
                  <p:nvPr/>
                </p:nvSpPr>
                <p:spPr bwMode="auto">
                  <a:xfrm>
                    <a:off x="6318728" y="3184113"/>
                    <a:ext cx="1686814" cy="896037"/>
                  </a:xfrm>
                  <a:custGeom>
                    <a:avLst/>
                    <a:gdLst>
                      <a:gd name="T0" fmla="*/ 6120 w 6121"/>
                      <a:gd name="T1" fmla="*/ 2048 h 4036"/>
                      <a:gd name="T2" fmla="*/ 5449 w 6121"/>
                      <a:gd name="T3" fmla="*/ 2690 h 4036"/>
                      <a:gd name="T4" fmla="*/ 4908 w 6121"/>
                      <a:gd name="T5" fmla="*/ 2417 h 4036"/>
                      <a:gd name="T6" fmla="*/ 4717 w 6121"/>
                      <a:gd name="T7" fmla="*/ 2317 h 4036"/>
                      <a:gd name="T8" fmla="*/ 4484 w 6121"/>
                      <a:gd name="T9" fmla="*/ 2551 h 4036"/>
                      <a:gd name="T10" fmla="*/ 4484 w 6121"/>
                      <a:gd name="T11" fmla="*/ 4035 h 4036"/>
                      <a:gd name="T12" fmla="*/ 449 w 6121"/>
                      <a:gd name="T13" fmla="*/ 4035 h 4036"/>
                      <a:gd name="T14" fmla="*/ 0 w 6121"/>
                      <a:gd name="T15" fmla="*/ 3587 h 4036"/>
                      <a:gd name="T16" fmla="*/ 0 w 6121"/>
                      <a:gd name="T17" fmla="*/ 449 h 4036"/>
                      <a:gd name="T18" fmla="*/ 449 w 6121"/>
                      <a:gd name="T19" fmla="*/ 0 h 4036"/>
                      <a:gd name="T20" fmla="*/ 4484 w 6121"/>
                      <a:gd name="T21" fmla="*/ 0 h 4036"/>
                      <a:gd name="T22" fmla="*/ 4484 w 6121"/>
                      <a:gd name="T23" fmla="*/ 1484 h 4036"/>
                      <a:gd name="T24" fmla="*/ 4717 w 6121"/>
                      <a:gd name="T25" fmla="*/ 1718 h 4036"/>
                      <a:gd name="T26" fmla="*/ 4907 w 6121"/>
                      <a:gd name="T27" fmla="*/ 1619 h 4036"/>
                      <a:gd name="T28" fmla="*/ 5470 w 6121"/>
                      <a:gd name="T29" fmla="*/ 1345 h 4036"/>
                      <a:gd name="T30" fmla="*/ 6120 w 6121"/>
                      <a:gd name="T31" fmla="*/ 1985 h 4036"/>
                      <a:gd name="T32" fmla="*/ 6120 w 6121"/>
                      <a:gd name="T33" fmla="*/ 2048 h 4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21" h="4036">
                        <a:moveTo>
                          <a:pt x="6120" y="2048"/>
                        </a:moveTo>
                        <a:cubicBezTo>
                          <a:pt x="6104" y="2405"/>
                          <a:pt x="5809" y="2690"/>
                          <a:pt x="5449" y="2690"/>
                        </a:cubicBezTo>
                        <a:cubicBezTo>
                          <a:pt x="5227" y="2690"/>
                          <a:pt x="5030" y="2582"/>
                          <a:pt x="4908" y="2417"/>
                        </a:cubicBezTo>
                        <a:cubicBezTo>
                          <a:pt x="4863" y="2355"/>
                          <a:pt x="4793" y="2317"/>
                          <a:pt x="4717" y="2317"/>
                        </a:cubicBezTo>
                        <a:cubicBezTo>
                          <a:pt x="4588" y="2317"/>
                          <a:pt x="4484" y="2422"/>
                          <a:pt x="4484" y="2551"/>
                        </a:cubicBezTo>
                        <a:lnTo>
                          <a:pt x="4484" y="4035"/>
                        </a:lnTo>
                        <a:lnTo>
                          <a:pt x="449" y="4035"/>
                        </a:lnTo>
                        <a:cubicBezTo>
                          <a:pt x="201" y="4035"/>
                          <a:pt x="0" y="3834"/>
                          <a:pt x="0" y="3587"/>
                        </a:cubicBezTo>
                        <a:lnTo>
                          <a:pt x="0" y="449"/>
                        </a:lnTo>
                        <a:cubicBezTo>
                          <a:pt x="0" y="200"/>
                          <a:pt x="201" y="0"/>
                          <a:pt x="449" y="0"/>
                        </a:cubicBezTo>
                        <a:lnTo>
                          <a:pt x="4484" y="0"/>
                        </a:lnTo>
                        <a:lnTo>
                          <a:pt x="4484" y="1484"/>
                        </a:lnTo>
                        <a:cubicBezTo>
                          <a:pt x="4484" y="1613"/>
                          <a:pt x="4588" y="1718"/>
                          <a:pt x="4717" y="1718"/>
                        </a:cubicBezTo>
                        <a:cubicBezTo>
                          <a:pt x="4793" y="1718"/>
                          <a:pt x="4862" y="1680"/>
                          <a:pt x="4907" y="1619"/>
                        </a:cubicBezTo>
                        <a:cubicBezTo>
                          <a:pt x="5033" y="1447"/>
                          <a:pt x="5239" y="1338"/>
                          <a:pt x="5470" y="1345"/>
                        </a:cubicBezTo>
                        <a:cubicBezTo>
                          <a:pt x="5816" y="1356"/>
                          <a:pt x="6104" y="1639"/>
                          <a:pt x="6120" y="1985"/>
                        </a:cubicBezTo>
                        <a:lnTo>
                          <a:pt x="6120" y="2048"/>
                        </a:lnTo>
                      </a:path>
                    </a:pathLst>
                  </a:custGeom>
                  <a:solidFill>
                    <a:schemeClr val="bg1">
                      <a:lumMod val="65000"/>
                    </a:schemeClr>
                  </a:solidFill>
                  <a:ln>
                    <a:noFill/>
                  </a:ln>
                  <a:effectLst/>
                </p:spPr>
                <p:txBody>
                  <a:bodyPr wrap="none" anchor="ctr"/>
                  <a:lstStyle/>
                  <a:p>
                    <a:pPr>
                      <a:defRPr/>
                    </a:pPr>
                    <a:endParaRPr lang="en-US" sz="3200"/>
                  </a:p>
                </p:txBody>
              </p:sp>
              <p:sp>
                <p:nvSpPr>
                  <p:cNvPr id="34" name="TextBox 12"/>
                  <p:cNvSpPr txBox="1">
                    <a:spLocks noChangeArrowheads="1"/>
                  </p:cNvSpPr>
                  <p:nvPr/>
                </p:nvSpPr>
                <p:spPr bwMode="auto">
                  <a:xfrm>
                    <a:off x="6318730" y="3373200"/>
                    <a:ext cx="1358621" cy="545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1600" b="1" dirty="0">
                        <a:latin typeface="Poppins" panose="020B0604020202020204" charset="0"/>
                        <a:cs typeface="Poppins" panose="020B0604020202020204" charset="0"/>
                      </a:rPr>
                      <a:t>Ansiedad, </a:t>
                    </a:r>
                    <a:r>
                      <a:rPr lang="en-US" altLang="en-US" sz="1600" b="1" dirty="0" err="1">
                        <a:latin typeface="Poppins" panose="020B0604020202020204" charset="0"/>
                        <a:cs typeface="Poppins" panose="020B0604020202020204" charset="0"/>
                      </a:rPr>
                      <a:t>depresión</a:t>
                    </a:r>
                    <a:endParaRPr lang="en-US" altLang="en-US" sz="1600" b="1" dirty="0">
                      <a:latin typeface="Poppins" panose="020B0604020202020204" charset="0"/>
                      <a:cs typeface="Poppins" panose="020B0604020202020204" charset="0"/>
                    </a:endParaRPr>
                  </a:p>
                </p:txBody>
              </p:sp>
            </p:grpSp>
          </p:grpSp>
        </p:grpSp>
        <p:sp>
          <p:nvSpPr>
            <p:cNvPr id="11" name="Rectángulo 10"/>
            <p:cNvSpPr/>
            <p:nvPr/>
          </p:nvSpPr>
          <p:spPr>
            <a:xfrm>
              <a:off x="807116" y="2643029"/>
              <a:ext cx="1643743" cy="545546"/>
            </a:xfrm>
            <a:prstGeom prst="rect">
              <a:avLst/>
            </a:prstGeom>
          </p:spPr>
          <p:txBody>
            <a:bodyPr wrap="square">
              <a:spAutoFit/>
            </a:bodyPr>
            <a:lstStyle/>
            <a:p>
              <a:r>
                <a:rPr lang="es-PE" altLang="en-US" sz="1600" b="1" dirty="0">
                  <a:solidFill>
                    <a:schemeClr val="bg1"/>
                  </a:solidFill>
                  <a:latin typeface="Poppins" panose="020B0604020202020204" charset="0"/>
                  <a:cs typeface="Poppins" panose="020B0604020202020204" charset="0"/>
                </a:rPr>
                <a:t>Problemas emocionales</a:t>
              </a:r>
              <a:endParaRPr lang="en-US" altLang="en-US" sz="1600" b="1" dirty="0">
                <a:solidFill>
                  <a:schemeClr val="bg1"/>
                </a:solidFill>
                <a:latin typeface="Poppins" panose="020B0604020202020204" charset="0"/>
                <a:cs typeface="Poppins" panose="020B0604020202020204" charset="0"/>
              </a:endParaRPr>
            </a:p>
          </p:txBody>
        </p:sp>
      </p:grpSp>
      <p:pic>
        <p:nvPicPr>
          <p:cNvPr id="32" name="Imagen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04858" y="298964"/>
            <a:ext cx="2519351" cy="554257"/>
          </a:xfrm>
          <a:prstGeom prst="rect">
            <a:avLst/>
          </a:prstGeom>
        </p:spPr>
      </p:pic>
      <p:grpSp>
        <p:nvGrpSpPr>
          <p:cNvPr id="38" name="Grupo 37"/>
          <p:cNvGrpSpPr/>
          <p:nvPr/>
        </p:nvGrpSpPr>
        <p:grpSpPr>
          <a:xfrm>
            <a:off x="5985239" y="2273079"/>
            <a:ext cx="5763347" cy="3877799"/>
            <a:chOff x="952585" y="2574060"/>
            <a:chExt cx="5322303" cy="3573081"/>
          </a:xfrm>
        </p:grpSpPr>
        <p:grpSp>
          <p:nvGrpSpPr>
            <p:cNvPr id="39" name="Grupo 38"/>
            <p:cNvGrpSpPr/>
            <p:nvPr/>
          </p:nvGrpSpPr>
          <p:grpSpPr>
            <a:xfrm>
              <a:off x="952585" y="2574060"/>
              <a:ext cx="5322303" cy="3573081"/>
              <a:chOff x="6575847" y="1881757"/>
              <a:chExt cx="5322303" cy="3573081"/>
            </a:xfrm>
          </p:grpSpPr>
          <p:sp>
            <p:nvSpPr>
              <p:cNvPr id="42" name="Freeform 1"/>
              <p:cNvSpPr>
                <a:spLocks noChangeArrowheads="1"/>
              </p:cNvSpPr>
              <p:nvPr/>
            </p:nvSpPr>
            <p:spPr bwMode="auto">
              <a:xfrm>
                <a:off x="7762136" y="1881757"/>
                <a:ext cx="4092671" cy="896037"/>
              </a:xfrm>
              <a:custGeom>
                <a:avLst/>
                <a:gdLst>
                  <a:gd name="T0" fmla="*/ 15264 w 15691"/>
                  <a:gd name="T1" fmla="*/ 0 h 4036"/>
                  <a:gd name="T2" fmla="*/ 427 w 15691"/>
                  <a:gd name="T3" fmla="*/ 0 h 4036"/>
                  <a:gd name="T4" fmla="*/ 427 w 15691"/>
                  <a:gd name="T5" fmla="*/ 0 h 4036"/>
                  <a:gd name="T6" fmla="*/ 0 w 15691"/>
                  <a:gd name="T7" fmla="*/ 426 h 4036"/>
                  <a:gd name="T8" fmla="*/ 0 w 15691"/>
                  <a:gd name="T9" fmla="*/ 3609 h 4036"/>
                  <a:gd name="T10" fmla="*/ 0 w 15691"/>
                  <a:gd name="T11" fmla="*/ 3609 h 4036"/>
                  <a:gd name="T12" fmla="*/ 427 w 15691"/>
                  <a:gd name="T13" fmla="*/ 4035 h 4036"/>
                  <a:gd name="T14" fmla="*/ 15264 w 15691"/>
                  <a:gd name="T15" fmla="*/ 4035 h 4036"/>
                  <a:gd name="T16" fmla="*/ 15264 w 15691"/>
                  <a:gd name="T17" fmla="*/ 4035 h 4036"/>
                  <a:gd name="T18" fmla="*/ 15690 w 15691"/>
                  <a:gd name="T19" fmla="*/ 3609 h 4036"/>
                  <a:gd name="T20" fmla="*/ 15690 w 15691"/>
                  <a:gd name="T21" fmla="*/ 426 h 4036"/>
                  <a:gd name="T22" fmla="*/ 15690 w 15691"/>
                  <a:gd name="T23" fmla="*/ 426 h 4036"/>
                  <a:gd name="T24" fmla="*/ 15264 w 15691"/>
                  <a:gd name="T25" fmla="*/ 0 h 4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91" h="4036">
                    <a:moveTo>
                      <a:pt x="15264" y="0"/>
                    </a:moveTo>
                    <a:lnTo>
                      <a:pt x="427" y="0"/>
                    </a:lnTo>
                    <a:lnTo>
                      <a:pt x="427" y="0"/>
                    </a:lnTo>
                    <a:cubicBezTo>
                      <a:pt x="191" y="0"/>
                      <a:pt x="0" y="191"/>
                      <a:pt x="0" y="426"/>
                    </a:cubicBezTo>
                    <a:lnTo>
                      <a:pt x="0" y="3609"/>
                    </a:lnTo>
                    <a:lnTo>
                      <a:pt x="0" y="3609"/>
                    </a:lnTo>
                    <a:cubicBezTo>
                      <a:pt x="0" y="3844"/>
                      <a:pt x="191" y="4035"/>
                      <a:pt x="427" y="4035"/>
                    </a:cubicBezTo>
                    <a:lnTo>
                      <a:pt x="15264" y="4035"/>
                    </a:lnTo>
                    <a:lnTo>
                      <a:pt x="15264" y="4035"/>
                    </a:lnTo>
                    <a:cubicBezTo>
                      <a:pt x="15499" y="4035"/>
                      <a:pt x="15690" y="3844"/>
                      <a:pt x="15690" y="3609"/>
                    </a:cubicBezTo>
                    <a:lnTo>
                      <a:pt x="15690" y="426"/>
                    </a:lnTo>
                    <a:lnTo>
                      <a:pt x="15690" y="426"/>
                    </a:lnTo>
                    <a:cubicBezTo>
                      <a:pt x="15690" y="191"/>
                      <a:pt x="15499" y="0"/>
                      <a:pt x="15264" y="0"/>
                    </a:cubicBezTo>
                  </a:path>
                </a:pathLst>
              </a:custGeom>
              <a:solidFill>
                <a:schemeClr val="bg1"/>
              </a:solidFill>
              <a:ln w="28575">
                <a:solidFill>
                  <a:schemeClr val="tx1">
                    <a:lumMod val="50000"/>
                  </a:schemeClr>
                </a:solidFill>
              </a:ln>
              <a:effectLst/>
            </p:spPr>
            <p:txBody>
              <a:bodyPr wrap="none" anchor="ctr"/>
              <a:lstStyle/>
              <a:p>
                <a:pPr>
                  <a:defRPr/>
                </a:pPr>
                <a:endParaRPr lang="en-US" sz="3265"/>
              </a:p>
            </p:txBody>
          </p:sp>
          <p:grpSp>
            <p:nvGrpSpPr>
              <p:cNvPr id="43" name="Grupo 42"/>
              <p:cNvGrpSpPr/>
              <p:nvPr/>
            </p:nvGrpSpPr>
            <p:grpSpPr>
              <a:xfrm>
                <a:off x="6575847" y="1890744"/>
                <a:ext cx="5322303" cy="3564094"/>
                <a:chOff x="6575847" y="1890744"/>
                <a:chExt cx="5322303" cy="3564094"/>
              </a:xfrm>
            </p:grpSpPr>
            <p:sp>
              <p:nvSpPr>
                <p:cNvPr id="44" name="Subtitle 2"/>
                <p:cNvSpPr txBox="1"/>
                <p:nvPr/>
              </p:nvSpPr>
              <p:spPr>
                <a:xfrm>
                  <a:off x="7879807" y="3216497"/>
                  <a:ext cx="4018343" cy="852187"/>
                </a:xfrm>
                <a:prstGeom prst="rect">
                  <a:avLst/>
                </a:prstGeom>
              </p:spPr>
              <p:txBody>
                <a:bodyPr wrap="square" lIns="45708" tIns="22854" rIns="45708">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r>
                    <a:rPr lang="es-ES" sz="1600" b="1" dirty="0">
                      <a:solidFill>
                        <a:srgbClr val="FF0000"/>
                      </a:solidFill>
                      <a:latin typeface="Poppins" panose="020B0604020202020204" charset="0"/>
                      <a:cs typeface="Poppins" panose="020B0604020202020204" charset="0"/>
                    </a:rPr>
                    <a:t>21,929</a:t>
                  </a:r>
                  <a:r>
                    <a:rPr lang="es-ES" sz="1600" dirty="0">
                      <a:solidFill>
                        <a:schemeClr val="tx1">
                          <a:lumMod val="50000"/>
                        </a:schemeClr>
                      </a:solidFill>
                      <a:latin typeface="Poppins" panose="020B0604020202020204" charset="0"/>
                      <a:cs typeface="Poppins" panose="020B0604020202020204" charset="0"/>
                    </a:rPr>
                    <a:t> </a:t>
                  </a:r>
                  <a:r>
                    <a:rPr lang="es-ES" sz="1400" dirty="0">
                      <a:solidFill>
                        <a:schemeClr val="tx1">
                          <a:lumMod val="50000"/>
                        </a:schemeClr>
                      </a:solidFill>
                      <a:latin typeface="Poppins" panose="020B0604020202020204" charset="0"/>
                      <a:cs typeface="Poppins" panose="020B0604020202020204" charset="0"/>
                    </a:rPr>
                    <a:t>casos de violencia sexual contra niñas, niños y adolescentes en el año 2023.</a:t>
                  </a:r>
                </a:p>
                <a:p>
                  <a:r>
                    <a:rPr lang="es-ES" sz="1400" dirty="0">
                      <a:solidFill>
                        <a:schemeClr val="tx1">
                          <a:lumMod val="50000"/>
                        </a:schemeClr>
                      </a:solidFill>
                      <a:latin typeface="Poppins" panose="020B0604020202020204" charset="0"/>
                      <a:cs typeface="Poppins" panose="020B0604020202020204" charset="0"/>
                    </a:rPr>
                    <a:t>(MIMP - AURORA)</a:t>
                  </a:r>
                </a:p>
              </p:txBody>
            </p:sp>
            <p:sp>
              <p:nvSpPr>
                <p:cNvPr id="45" name="Subtitle 2"/>
                <p:cNvSpPr txBox="1"/>
                <p:nvPr/>
              </p:nvSpPr>
              <p:spPr>
                <a:xfrm>
                  <a:off x="7977069" y="1986781"/>
                  <a:ext cx="3754962" cy="852187"/>
                </a:xfrm>
                <a:prstGeom prst="rect">
                  <a:avLst/>
                </a:prstGeom>
              </p:spPr>
              <p:txBody>
                <a:bodyPr wrap="square" lIns="45708" tIns="22854" rIns="45708">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r>
                    <a:rPr lang="es-ES" sz="1400" dirty="0">
                      <a:solidFill>
                        <a:schemeClr val="tx1">
                          <a:lumMod val="50000"/>
                        </a:schemeClr>
                      </a:solidFill>
                      <a:latin typeface="Poppins" panose="020B0604020202020204" charset="0"/>
                      <a:cs typeface="Poppins" panose="020B0604020202020204" charset="0"/>
                    </a:rPr>
                    <a:t>En el año 2023, se han reportado </a:t>
                  </a:r>
                  <a:r>
                    <a:rPr lang="es-ES" sz="1600" b="1" dirty="0">
                      <a:solidFill>
                        <a:srgbClr val="FF0000"/>
                      </a:solidFill>
                      <a:latin typeface="Poppins" panose="020B0604020202020204" charset="0"/>
                      <a:cs typeface="Poppins" panose="020B0604020202020204" charset="0"/>
                    </a:rPr>
                    <a:t>19.851</a:t>
                  </a:r>
                  <a:r>
                    <a:rPr lang="es-ES" sz="1400" dirty="0">
                      <a:solidFill>
                        <a:schemeClr val="tx1">
                          <a:lumMod val="50000"/>
                        </a:schemeClr>
                      </a:solidFill>
                      <a:latin typeface="Poppins" panose="020B0604020202020204" charset="0"/>
                      <a:cs typeface="Poppins" panose="020B0604020202020204" charset="0"/>
                    </a:rPr>
                    <a:t> casos de violencia escolar contra estudiantes</a:t>
                  </a:r>
                </a:p>
                <a:p>
                  <a:r>
                    <a:rPr lang="es-ES" sz="1400" dirty="0">
                      <a:solidFill>
                        <a:schemeClr val="tx1">
                          <a:lumMod val="50000"/>
                        </a:schemeClr>
                      </a:solidFill>
                      <a:latin typeface="Poppins" panose="020B0604020202020204" charset="0"/>
                      <a:cs typeface="Poppins" panose="020B0604020202020204" charset="0"/>
                    </a:rPr>
                    <a:t> (</a:t>
                  </a:r>
                  <a:r>
                    <a:rPr lang="es-ES" sz="1200" dirty="0">
                      <a:solidFill>
                        <a:schemeClr val="tx1">
                          <a:lumMod val="50000"/>
                        </a:schemeClr>
                      </a:solidFill>
                      <a:latin typeface="Poppins" panose="020B0604020202020204" charset="0"/>
                      <a:cs typeface="Poppins" panose="020B0604020202020204" charset="0"/>
                    </a:rPr>
                    <a:t>SISEVE - MINED 2024)</a:t>
                  </a:r>
                </a:p>
              </p:txBody>
            </p:sp>
            <p:grpSp>
              <p:nvGrpSpPr>
                <p:cNvPr id="46" name="Grupo 45"/>
                <p:cNvGrpSpPr/>
                <p:nvPr/>
              </p:nvGrpSpPr>
              <p:grpSpPr>
                <a:xfrm>
                  <a:off x="6575847" y="1890744"/>
                  <a:ext cx="5322303" cy="3564094"/>
                  <a:chOff x="6464197" y="1853887"/>
                  <a:chExt cx="5322303" cy="3564094"/>
                </a:xfrm>
              </p:grpSpPr>
              <p:sp>
                <p:nvSpPr>
                  <p:cNvPr id="47" name="Freeform 1"/>
                  <p:cNvSpPr>
                    <a:spLocks noChangeArrowheads="1"/>
                  </p:cNvSpPr>
                  <p:nvPr/>
                </p:nvSpPr>
                <p:spPr bwMode="auto">
                  <a:xfrm>
                    <a:off x="7689900" y="3172200"/>
                    <a:ext cx="4096600" cy="797408"/>
                  </a:xfrm>
                  <a:custGeom>
                    <a:avLst/>
                    <a:gdLst>
                      <a:gd name="T0" fmla="*/ 15264 w 15691"/>
                      <a:gd name="T1" fmla="*/ 0 h 4036"/>
                      <a:gd name="T2" fmla="*/ 427 w 15691"/>
                      <a:gd name="T3" fmla="*/ 0 h 4036"/>
                      <a:gd name="T4" fmla="*/ 427 w 15691"/>
                      <a:gd name="T5" fmla="*/ 0 h 4036"/>
                      <a:gd name="T6" fmla="*/ 0 w 15691"/>
                      <a:gd name="T7" fmla="*/ 426 h 4036"/>
                      <a:gd name="T8" fmla="*/ 0 w 15691"/>
                      <a:gd name="T9" fmla="*/ 3609 h 4036"/>
                      <a:gd name="T10" fmla="*/ 0 w 15691"/>
                      <a:gd name="T11" fmla="*/ 3609 h 4036"/>
                      <a:gd name="T12" fmla="*/ 427 w 15691"/>
                      <a:gd name="T13" fmla="*/ 4035 h 4036"/>
                      <a:gd name="T14" fmla="*/ 15264 w 15691"/>
                      <a:gd name="T15" fmla="*/ 4035 h 4036"/>
                      <a:gd name="T16" fmla="*/ 15264 w 15691"/>
                      <a:gd name="T17" fmla="*/ 4035 h 4036"/>
                      <a:gd name="T18" fmla="*/ 15690 w 15691"/>
                      <a:gd name="T19" fmla="*/ 3609 h 4036"/>
                      <a:gd name="T20" fmla="*/ 15690 w 15691"/>
                      <a:gd name="T21" fmla="*/ 426 h 4036"/>
                      <a:gd name="T22" fmla="*/ 15690 w 15691"/>
                      <a:gd name="T23" fmla="*/ 426 h 4036"/>
                      <a:gd name="T24" fmla="*/ 15264 w 15691"/>
                      <a:gd name="T25" fmla="*/ 0 h 4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91" h="4036">
                        <a:moveTo>
                          <a:pt x="15264" y="0"/>
                        </a:moveTo>
                        <a:lnTo>
                          <a:pt x="427" y="0"/>
                        </a:lnTo>
                        <a:lnTo>
                          <a:pt x="427" y="0"/>
                        </a:lnTo>
                        <a:cubicBezTo>
                          <a:pt x="191" y="0"/>
                          <a:pt x="0" y="191"/>
                          <a:pt x="0" y="426"/>
                        </a:cubicBezTo>
                        <a:lnTo>
                          <a:pt x="0" y="3609"/>
                        </a:lnTo>
                        <a:lnTo>
                          <a:pt x="0" y="3609"/>
                        </a:lnTo>
                        <a:cubicBezTo>
                          <a:pt x="0" y="3844"/>
                          <a:pt x="191" y="4035"/>
                          <a:pt x="427" y="4035"/>
                        </a:cubicBezTo>
                        <a:lnTo>
                          <a:pt x="15264" y="4035"/>
                        </a:lnTo>
                        <a:lnTo>
                          <a:pt x="15264" y="4035"/>
                        </a:lnTo>
                        <a:cubicBezTo>
                          <a:pt x="15499" y="4035"/>
                          <a:pt x="15690" y="3844"/>
                          <a:pt x="15690" y="3609"/>
                        </a:cubicBezTo>
                        <a:lnTo>
                          <a:pt x="15690" y="426"/>
                        </a:lnTo>
                        <a:lnTo>
                          <a:pt x="15690" y="426"/>
                        </a:lnTo>
                        <a:cubicBezTo>
                          <a:pt x="15690" y="191"/>
                          <a:pt x="15499" y="0"/>
                          <a:pt x="15264" y="0"/>
                        </a:cubicBezTo>
                      </a:path>
                    </a:pathLst>
                  </a:custGeom>
                  <a:noFill/>
                  <a:ln w="28575">
                    <a:solidFill>
                      <a:schemeClr val="tx1">
                        <a:lumMod val="50000"/>
                      </a:schemeClr>
                    </a:solidFill>
                  </a:ln>
                  <a:effectLst/>
                </p:spPr>
                <p:txBody>
                  <a:bodyPr wrap="none" anchor="ctr"/>
                  <a:lstStyle/>
                  <a:p>
                    <a:pPr>
                      <a:defRPr/>
                    </a:pPr>
                    <a:endParaRPr lang="en-US" sz="3265"/>
                  </a:p>
                </p:txBody>
              </p:sp>
              <p:sp>
                <p:nvSpPr>
                  <p:cNvPr id="48" name="Freeform 3"/>
                  <p:cNvSpPr>
                    <a:spLocks noChangeArrowheads="1"/>
                  </p:cNvSpPr>
                  <p:nvPr/>
                </p:nvSpPr>
                <p:spPr bwMode="auto">
                  <a:xfrm>
                    <a:off x="6518969" y="4378440"/>
                    <a:ext cx="1482094" cy="1039541"/>
                  </a:xfrm>
                  <a:custGeom>
                    <a:avLst/>
                    <a:gdLst>
                      <a:gd name="T0" fmla="*/ 6120 w 6121"/>
                      <a:gd name="T1" fmla="*/ 2048 h 4035"/>
                      <a:gd name="T2" fmla="*/ 5449 w 6121"/>
                      <a:gd name="T3" fmla="*/ 2689 h 4035"/>
                      <a:gd name="T4" fmla="*/ 4908 w 6121"/>
                      <a:gd name="T5" fmla="*/ 2416 h 4035"/>
                      <a:gd name="T6" fmla="*/ 4717 w 6121"/>
                      <a:gd name="T7" fmla="*/ 2317 h 4035"/>
                      <a:gd name="T8" fmla="*/ 4484 w 6121"/>
                      <a:gd name="T9" fmla="*/ 2551 h 4035"/>
                      <a:gd name="T10" fmla="*/ 4484 w 6121"/>
                      <a:gd name="T11" fmla="*/ 4034 h 4035"/>
                      <a:gd name="T12" fmla="*/ 449 w 6121"/>
                      <a:gd name="T13" fmla="*/ 4034 h 4035"/>
                      <a:gd name="T14" fmla="*/ 0 w 6121"/>
                      <a:gd name="T15" fmla="*/ 3586 h 4035"/>
                      <a:gd name="T16" fmla="*/ 0 w 6121"/>
                      <a:gd name="T17" fmla="*/ 448 h 4035"/>
                      <a:gd name="T18" fmla="*/ 449 w 6121"/>
                      <a:gd name="T19" fmla="*/ 0 h 4035"/>
                      <a:gd name="T20" fmla="*/ 4484 w 6121"/>
                      <a:gd name="T21" fmla="*/ 0 h 4035"/>
                      <a:gd name="T22" fmla="*/ 4484 w 6121"/>
                      <a:gd name="T23" fmla="*/ 1483 h 4035"/>
                      <a:gd name="T24" fmla="*/ 4717 w 6121"/>
                      <a:gd name="T25" fmla="*/ 1717 h 4035"/>
                      <a:gd name="T26" fmla="*/ 4907 w 6121"/>
                      <a:gd name="T27" fmla="*/ 1618 h 4035"/>
                      <a:gd name="T28" fmla="*/ 5470 w 6121"/>
                      <a:gd name="T29" fmla="*/ 1345 h 4035"/>
                      <a:gd name="T30" fmla="*/ 6120 w 6121"/>
                      <a:gd name="T31" fmla="*/ 1985 h 4035"/>
                      <a:gd name="T32" fmla="*/ 6120 w 6121"/>
                      <a:gd name="T33" fmla="*/ 2048 h 4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21" h="4035">
                        <a:moveTo>
                          <a:pt x="6120" y="2048"/>
                        </a:moveTo>
                        <a:cubicBezTo>
                          <a:pt x="6104" y="2405"/>
                          <a:pt x="5809" y="2689"/>
                          <a:pt x="5449" y="2689"/>
                        </a:cubicBezTo>
                        <a:cubicBezTo>
                          <a:pt x="5227" y="2689"/>
                          <a:pt x="5030" y="2582"/>
                          <a:pt x="4908" y="2416"/>
                        </a:cubicBezTo>
                        <a:cubicBezTo>
                          <a:pt x="4863" y="2355"/>
                          <a:pt x="4793" y="2317"/>
                          <a:pt x="4717" y="2317"/>
                        </a:cubicBezTo>
                        <a:cubicBezTo>
                          <a:pt x="4588" y="2317"/>
                          <a:pt x="4484" y="2421"/>
                          <a:pt x="4484" y="2551"/>
                        </a:cubicBezTo>
                        <a:lnTo>
                          <a:pt x="4484" y="4034"/>
                        </a:lnTo>
                        <a:lnTo>
                          <a:pt x="449" y="4034"/>
                        </a:lnTo>
                        <a:cubicBezTo>
                          <a:pt x="201" y="4034"/>
                          <a:pt x="0" y="3834"/>
                          <a:pt x="0" y="3586"/>
                        </a:cubicBezTo>
                        <a:lnTo>
                          <a:pt x="0" y="448"/>
                        </a:lnTo>
                        <a:cubicBezTo>
                          <a:pt x="0" y="200"/>
                          <a:pt x="201" y="0"/>
                          <a:pt x="449" y="0"/>
                        </a:cubicBezTo>
                        <a:lnTo>
                          <a:pt x="4484" y="0"/>
                        </a:lnTo>
                        <a:lnTo>
                          <a:pt x="4484" y="1483"/>
                        </a:lnTo>
                        <a:cubicBezTo>
                          <a:pt x="4484" y="1612"/>
                          <a:pt x="4588" y="1717"/>
                          <a:pt x="4717" y="1717"/>
                        </a:cubicBezTo>
                        <a:cubicBezTo>
                          <a:pt x="4793" y="1717"/>
                          <a:pt x="4862" y="1680"/>
                          <a:pt x="4907" y="1618"/>
                        </a:cubicBezTo>
                        <a:cubicBezTo>
                          <a:pt x="5033" y="1447"/>
                          <a:pt x="5239" y="1338"/>
                          <a:pt x="5470" y="1345"/>
                        </a:cubicBezTo>
                        <a:cubicBezTo>
                          <a:pt x="5816" y="1356"/>
                          <a:pt x="6104" y="1639"/>
                          <a:pt x="6120" y="1985"/>
                        </a:cubicBezTo>
                        <a:lnTo>
                          <a:pt x="6120" y="2048"/>
                        </a:lnTo>
                      </a:path>
                    </a:pathLst>
                  </a:custGeom>
                  <a:solidFill>
                    <a:srgbClr val="EE0011"/>
                  </a:solidFill>
                  <a:ln>
                    <a:noFill/>
                  </a:ln>
                  <a:effectLst/>
                </p:spPr>
                <p:txBody>
                  <a:bodyPr wrap="none" anchor="ctr"/>
                  <a:lstStyle/>
                  <a:p>
                    <a:pPr>
                      <a:defRPr/>
                    </a:pPr>
                    <a:r>
                      <a:rPr lang="en-US" b="1" dirty="0" err="1">
                        <a:solidFill>
                          <a:schemeClr val="bg1"/>
                        </a:solidFill>
                        <a:latin typeface="Poppins" panose="020B0604020202020204" charset="0"/>
                        <a:cs typeface="Poppins" panose="020B0604020202020204" charset="0"/>
                      </a:rPr>
                      <a:t>Trata</a:t>
                    </a:r>
                    <a:r>
                      <a:rPr lang="en-US" b="1" dirty="0">
                        <a:solidFill>
                          <a:schemeClr val="bg1"/>
                        </a:solidFill>
                        <a:latin typeface="Poppins" panose="020B0604020202020204" charset="0"/>
                        <a:cs typeface="Poppins" panose="020B0604020202020204" charset="0"/>
                      </a:rPr>
                      <a:t> de</a:t>
                    </a:r>
                  </a:p>
                  <a:p>
                    <a:pPr>
                      <a:defRPr/>
                    </a:pPr>
                    <a:r>
                      <a:rPr lang="en-US" b="1" dirty="0">
                        <a:solidFill>
                          <a:schemeClr val="bg1"/>
                        </a:solidFill>
                        <a:latin typeface="Poppins" panose="020B0604020202020204" charset="0"/>
                        <a:cs typeface="Poppins" panose="020B0604020202020204" charset="0"/>
                      </a:rPr>
                      <a:t>personas</a:t>
                    </a:r>
                  </a:p>
                </p:txBody>
              </p:sp>
              <p:sp>
                <p:nvSpPr>
                  <p:cNvPr id="50" name="Freeform 4"/>
                  <p:cNvSpPr>
                    <a:spLocks noChangeArrowheads="1"/>
                  </p:cNvSpPr>
                  <p:nvPr/>
                </p:nvSpPr>
                <p:spPr bwMode="auto">
                  <a:xfrm>
                    <a:off x="6464198" y="1853887"/>
                    <a:ext cx="1498273" cy="896037"/>
                  </a:xfrm>
                  <a:custGeom>
                    <a:avLst/>
                    <a:gdLst>
                      <a:gd name="T0" fmla="*/ 6120 w 6121"/>
                      <a:gd name="T1" fmla="*/ 2048 h 4035"/>
                      <a:gd name="T2" fmla="*/ 5449 w 6121"/>
                      <a:gd name="T3" fmla="*/ 2689 h 4035"/>
                      <a:gd name="T4" fmla="*/ 4908 w 6121"/>
                      <a:gd name="T5" fmla="*/ 2416 h 4035"/>
                      <a:gd name="T6" fmla="*/ 4717 w 6121"/>
                      <a:gd name="T7" fmla="*/ 2317 h 4035"/>
                      <a:gd name="T8" fmla="*/ 4484 w 6121"/>
                      <a:gd name="T9" fmla="*/ 2551 h 4035"/>
                      <a:gd name="T10" fmla="*/ 4484 w 6121"/>
                      <a:gd name="T11" fmla="*/ 4034 h 4035"/>
                      <a:gd name="T12" fmla="*/ 449 w 6121"/>
                      <a:gd name="T13" fmla="*/ 4034 h 4035"/>
                      <a:gd name="T14" fmla="*/ 0 w 6121"/>
                      <a:gd name="T15" fmla="*/ 3586 h 4035"/>
                      <a:gd name="T16" fmla="*/ 0 w 6121"/>
                      <a:gd name="T17" fmla="*/ 448 h 4035"/>
                      <a:gd name="T18" fmla="*/ 449 w 6121"/>
                      <a:gd name="T19" fmla="*/ 0 h 4035"/>
                      <a:gd name="T20" fmla="*/ 4484 w 6121"/>
                      <a:gd name="T21" fmla="*/ 0 h 4035"/>
                      <a:gd name="T22" fmla="*/ 4484 w 6121"/>
                      <a:gd name="T23" fmla="*/ 1483 h 4035"/>
                      <a:gd name="T24" fmla="*/ 4717 w 6121"/>
                      <a:gd name="T25" fmla="*/ 1717 h 4035"/>
                      <a:gd name="T26" fmla="*/ 4907 w 6121"/>
                      <a:gd name="T27" fmla="*/ 1619 h 4035"/>
                      <a:gd name="T28" fmla="*/ 5470 w 6121"/>
                      <a:gd name="T29" fmla="*/ 1345 h 4035"/>
                      <a:gd name="T30" fmla="*/ 6120 w 6121"/>
                      <a:gd name="T31" fmla="*/ 1985 h 4035"/>
                      <a:gd name="T32" fmla="*/ 6120 w 6121"/>
                      <a:gd name="T33" fmla="*/ 2048 h 4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21" h="4035">
                        <a:moveTo>
                          <a:pt x="6120" y="2048"/>
                        </a:moveTo>
                        <a:cubicBezTo>
                          <a:pt x="6104" y="2405"/>
                          <a:pt x="5809" y="2689"/>
                          <a:pt x="5449" y="2689"/>
                        </a:cubicBezTo>
                        <a:cubicBezTo>
                          <a:pt x="5227" y="2689"/>
                          <a:pt x="5030" y="2582"/>
                          <a:pt x="4908" y="2416"/>
                        </a:cubicBezTo>
                        <a:cubicBezTo>
                          <a:pt x="4863" y="2355"/>
                          <a:pt x="4793" y="2317"/>
                          <a:pt x="4717" y="2317"/>
                        </a:cubicBezTo>
                        <a:cubicBezTo>
                          <a:pt x="4588" y="2317"/>
                          <a:pt x="4484" y="2422"/>
                          <a:pt x="4484" y="2551"/>
                        </a:cubicBezTo>
                        <a:lnTo>
                          <a:pt x="4484" y="4034"/>
                        </a:lnTo>
                        <a:lnTo>
                          <a:pt x="449" y="4034"/>
                        </a:lnTo>
                        <a:cubicBezTo>
                          <a:pt x="201" y="4034"/>
                          <a:pt x="0" y="3834"/>
                          <a:pt x="0" y="3586"/>
                        </a:cubicBezTo>
                        <a:lnTo>
                          <a:pt x="0" y="448"/>
                        </a:lnTo>
                        <a:cubicBezTo>
                          <a:pt x="0" y="200"/>
                          <a:pt x="201" y="0"/>
                          <a:pt x="449" y="0"/>
                        </a:cubicBezTo>
                        <a:lnTo>
                          <a:pt x="4484" y="0"/>
                        </a:lnTo>
                        <a:lnTo>
                          <a:pt x="4484" y="1483"/>
                        </a:lnTo>
                        <a:cubicBezTo>
                          <a:pt x="4484" y="1613"/>
                          <a:pt x="4588" y="1717"/>
                          <a:pt x="4717" y="1717"/>
                        </a:cubicBezTo>
                        <a:cubicBezTo>
                          <a:pt x="4793" y="1717"/>
                          <a:pt x="4862" y="1680"/>
                          <a:pt x="4907" y="1619"/>
                        </a:cubicBezTo>
                        <a:cubicBezTo>
                          <a:pt x="5033" y="1447"/>
                          <a:pt x="5239" y="1338"/>
                          <a:pt x="5470" y="1345"/>
                        </a:cubicBezTo>
                        <a:cubicBezTo>
                          <a:pt x="5816" y="1356"/>
                          <a:pt x="6104" y="1639"/>
                          <a:pt x="6120" y="1985"/>
                        </a:cubicBezTo>
                        <a:lnTo>
                          <a:pt x="6120" y="2048"/>
                        </a:lnTo>
                      </a:path>
                    </a:pathLst>
                  </a:custGeom>
                  <a:solidFill>
                    <a:srgbClr val="EE0011"/>
                  </a:solidFill>
                  <a:ln>
                    <a:noFill/>
                  </a:ln>
                  <a:effectLst/>
                </p:spPr>
                <p:txBody>
                  <a:bodyPr wrap="none" anchor="ctr"/>
                  <a:lstStyle/>
                  <a:p>
                    <a:pPr>
                      <a:defRPr/>
                    </a:pPr>
                    <a:endParaRPr lang="en-US" sz="3265"/>
                  </a:p>
                </p:txBody>
              </p:sp>
              <p:sp>
                <p:nvSpPr>
                  <p:cNvPr id="51" name="Freeform 5"/>
                  <p:cNvSpPr>
                    <a:spLocks noChangeArrowheads="1"/>
                  </p:cNvSpPr>
                  <p:nvPr/>
                </p:nvSpPr>
                <p:spPr bwMode="auto">
                  <a:xfrm>
                    <a:off x="6464197" y="3184113"/>
                    <a:ext cx="1541345" cy="896037"/>
                  </a:xfrm>
                  <a:custGeom>
                    <a:avLst/>
                    <a:gdLst>
                      <a:gd name="T0" fmla="*/ 6120 w 6121"/>
                      <a:gd name="T1" fmla="*/ 2048 h 4036"/>
                      <a:gd name="T2" fmla="*/ 5449 w 6121"/>
                      <a:gd name="T3" fmla="*/ 2690 h 4036"/>
                      <a:gd name="T4" fmla="*/ 4908 w 6121"/>
                      <a:gd name="T5" fmla="*/ 2417 h 4036"/>
                      <a:gd name="T6" fmla="*/ 4717 w 6121"/>
                      <a:gd name="T7" fmla="*/ 2317 h 4036"/>
                      <a:gd name="T8" fmla="*/ 4484 w 6121"/>
                      <a:gd name="T9" fmla="*/ 2551 h 4036"/>
                      <a:gd name="T10" fmla="*/ 4484 w 6121"/>
                      <a:gd name="T11" fmla="*/ 4035 h 4036"/>
                      <a:gd name="T12" fmla="*/ 449 w 6121"/>
                      <a:gd name="T13" fmla="*/ 4035 h 4036"/>
                      <a:gd name="T14" fmla="*/ 0 w 6121"/>
                      <a:gd name="T15" fmla="*/ 3587 h 4036"/>
                      <a:gd name="T16" fmla="*/ 0 w 6121"/>
                      <a:gd name="T17" fmla="*/ 449 h 4036"/>
                      <a:gd name="T18" fmla="*/ 449 w 6121"/>
                      <a:gd name="T19" fmla="*/ 0 h 4036"/>
                      <a:gd name="T20" fmla="*/ 4484 w 6121"/>
                      <a:gd name="T21" fmla="*/ 0 h 4036"/>
                      <a:gd name="T22" fmla="*/ 4484 w 6121"/>
                      <a:gd name="T23" fmla="*/ 1484 h 4036"/>
                      <a:gd name="T24" fmla="*/ 4717 w 6121"/>
                      <a:gd name="T25" fmla="*/ 1718 h 4036"/>
                      <a:gd name="T26" fmla="*/ 4907 w 6121"/>
                      <a:gd name="T27" fmla="*/ 1619 h 4036"/>
                      <a:gd name="T28" fmla="*/ 5470 w 6121"/>
                      <a:gd name="T29" fmla="*/ 1345 h 4036"/>
                      <a:gd name="T30" fmla="*/ 6120 w 6121"/>
                      <a:gd name="T31" fmla="*/ 1985 h 4036"/>
                      <a:gd name="T32" fmla="*/ 6120 w 6121"/>
                      <a:gd name="T33" fmla="*/ 2048 h 4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21" h="4036">
                        <a:moveTo>
                          <a:pt x="6120" y="2048"/>
                        </a:moveTo>
                        <a:cubicBezTo>
                          <a:pt x="6104" y="2405"/>
                          <a:pt x="5809" y="2690"/>
                          <a:pt x="5449" y="2690"/>
                        </a:cubicBezTo>
                        <a:cubicBezTo>
                          <a:pt x="5227" y="2690"/>
                          <a:pt x="5030" y="2582"/>
                          <a:pt x="4908" y="2417"/>
                        </a:cubicBezTo>
                        <a:cubicBezTo>
                          <a:pt x="4863" y="2355"/>
                          <a:pt x="4793" y="2317"/>
                          <a:pt x="4717" y="2317"/>
                        </a:cubicBezTo>
                        <a:cubicBezTo>
                          <a:pt x="4588" y="2317"/>
                          <a:pt x="4484" y="2422"/>
                          <a:pt x="4484" y="2551"/>
                        </a:cubicBezTo>
                        <a:lnTo>
                          <a:pt x="4484" y="4035"/>
                        </a:lnTo>
                        <a:lnTo>
                          <a:pt x="449" y="4035"/>
                        </a:lnTo>
                        <a:cubicBezTo>
                          <a:pt x="201" y="4035"/>
                          <a:pt x="0" y="3834"/>
                          <a:pt x="0" y="3587"/>
                        </a:cubicBezTo>
                        <a:lnTo>
                          <a:pt x="0" y="449"/>
                        </a:lnTo>
                        <a:cubicBezTo>
                          <a:pt x="0" y="200"/>
                          <a:pt x="201" y="0"/>
                          <a:pt x="449" y="0"/>
                        </a:cubicBezTo>
                        <a:lnTo>
                          <a:pt x="4484" y="0"/>
                        </a:lnTo>
                        <a:lnTo>
                          <a:pt x="4484" y="1484"/>
                        </a:lnTo>
                        <a:cubicBezTo>
                          <a:pt x="4484" y="1613"/>
                          <a:pt x="4588" y="1718"/>
                          <a:pt x="4717" y="1718"/>
                        </a:cubicBezTo>
                        <a:cubicBezTo>
                          <a:pt x="4793" y="1718"/>
                          <a:pt x="4862" y="1680"/>
                          <a:pt x="4907" y="1619"/>
                        </a:cubicBezTo>
                        <a:cubicBezTo>
                          <a:pt x="5033" y="1447"/>
                          <a:pt x="5239" y="1338"/>
                          <a:pt x="5470" y="1345"/>
                        </a:cubicBezTo>
                        <a:cubicBezTo>
                          <a:pt x="5816" y="1356"/>
                          <a:pt x="6104" y="1639"/>
                          <a:pt x="6120" y="1985"/>
                        </a:cubicBezTo>
                        <a:lnTo>
                          <a:pt x="6120" y="2048"/>
                        </a:lnTo>
                      </a:path>
                    </a:pathLst>
                  </a:custGeom>
                  <a:solidFill>
                    <a:schemeClr val="bg1">
                      <a:lumMod val="65000"/>
                    </a:schemeClr>
                  </a:solidFill>
                  <a:ln>
                    <a:noFill/>
                  </a:ln>
                  <a:effectLst/>
                </p:spPr>
                <p:txBody>
                  <a:bodyPr wrap="none" anchor="ctr"/>
                  <a:lstStyle/>
                  <a:p>
                    <a:pPr>
                      <a:defRPr/>
                    </a:pPr>
                    <a:r>
                      <a:rPr lang="en-US" b="1" dirty="0" err="1">
                        <a:latin typeface="Poppins" panose="020B0604020202020204" charset="0"/>
                        <a:cs typeface="Poppins" panose="020B0604020202020204" charset="0"/>
                      </a:rPr>
                      <a:t>Violencia</a:t>
                    </a:r>
                    <a:endParaRPr lang="en-US" b="1" dirty="0">
                      <a:latin typeface="Poppins" panose="020B0604020202020204" charset="0"/>
                      <a:cs typeface="Poppins" panose="020B0604020202020204" charset="0"/>
                    </a:endParaRPr>
                  </a:p>
                  <a:p>
                    <a:pPr>
                      <a:defRPr/>
                    </a:pPr>
                    <a:r>
                      <a:rPr lang="en-US" b="1" dirty="0">
                        <a:latin typeface="Poppins" panose="020B0604020202020204" charset="0"/>
                        <a:cs typeface="Poppins" panose="020B0604020202020204" charset="0"/>
                      </a:rPr>
                      <a:t>Sexual</a:t>
                    </a:r>
                  </a:p>
                </p:txBody>
              </p:sp>
              <p:sp>
                <p:nvSpPr>
                  <p:cNvPr id="52" name="TextBox 12"/>
                  <p:cNvSpPr txBox="1">
                    <a:spLocks noChangeArrowheads="1"/>
                  </p:cNvSpPr>
                  <p:nvPr/>
                </p:nvSpPr>
                <p:spPr bwMode="auto">
                  <a:xfrm>
                    <a:off x="6476748" y="3578436"/>
                    <a:ext cx="1200601" cy="340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endParaRPr lang="en-US" altLang="en-US" b="1" dirty="0">
                      <a:solidFill>
                        <a:schemeClr val="bg1"/>
                      </a:solidFill>
                      <a:latin typeface="+mn-lt"/>
                      <a:cs typeface="Poppins SemiBold"/>
                    </a:endParaRPr>
                  </a:p>
                </p:txBody>
              </p:sp>
            </p:grpSp>
          </p:grpSp>
        </p:grpSp>
        <p:sp>
          <p:nvSpPr>
            <p:cNvPr id="40" name="Rectángulo 39"/>
            <p:cNvSpPr/>
            <p:nvPr/>
          </p:nvSpPr>
          <p:spPr>
            <a:xfrm>
              <a:off x="1019391" y="2706849"/>
              <a:ext cx="1092089" cy="595542"/>
            </a:xfrm>
            <a:prstGeom prst="rect">
              <a:avLst/>
            </a:prstGeom>
          </p:spPr>
          <p:txBody>
            <a:bodyPr wrap="square">
              <a:spAutoFit/>
            </a:bodyPr>
            <a:lstStyle/>
            <a:p>
              <a:r>
                <a:rPr lang="es-PE" altLang="en-US" b="1" dirty="0">
                  <a:solidFill>
                    <a:schemeClr val="bg1"/>
                  </a:solidFill>
                  <a:latin typeface="Poppins" panose="020B0604020202020204" charset="0"/>
                  <a:cs typeface="Poppins" panose="020B0604020202020204" charset="0"/>
                </a:rPr>
                <a:t>Acoso escolar</a:t>
              </a:r>
              <a:endParaRPr lang="en-US" altLang="en-US" b="1" dirty="0">
                <a:solidFill>
                  <a:schemeClr val="bg1"/>
                </a:solidFill>
                <a:latin typeface="Poppins" panose="020B0604020202020204" charset="0"/>
                <a:cs typeface="Poppins" panose="020B0604020202020204" charset="0"/>
              </a:endParaRPr>
            </a:p>
          </p:txBody>
        </p:sp>
      </p:grpSp>
      <p:sp>
        <p:nvSpPr>
          <p:cNvPr id="54" name="Subtitle 2"/>
          <p:cNvSpPr txBox="1"/>
          <p:nvPr/>
        </p:nvSpPr>
        <p:spPr>
          <a:xfrm>
            <a:off x="7502576" y="5224574"/>
            <a:ext cx="4351332" cy="881774"/>
          </a:xfrm>
          <a:prstGeom prst="rect">
            <a:avLst/>
          </a:prstGeom>
        </p:spPr>
        <p:txBody>
          <a:bodyPr wrap="square" lIns="45708" tIns="22854" rIns="45708">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r>
              <a:rPr lang="es-ES" sz="1600" b="1" dirty="0">
                <a:solidFill>
                  <a:srgbClr val="FF0000"/>
                </a:solidFill>
                <a:latin typeface="Poppins" panose="020B0604020202020204" charset="0"/>
                <a:cs typeface="Poppins" panose="020B0604020202020204" charset="0"/>
              </a:rPr>
              <a:t>138</a:t>
            </a:r>
            <a:r>
              <a:rPr lang="es-ES" sz="1600" dirty="0">
                <a:solidFill>
                  <a:schemeClr val="tx1">
                    <a:lumMod val="50000"/>
                  </a:schemeClr>
                </a:solidFill>
                <a:latin typeface="Poppins" panose="020B0604020202020204" charset="0"/>
                <a:cs typeface="Poppins" panose="020B0604020202020204" charset="0"/>
              </a:rPr>
              <a:t> </a:t>
            </a:r>
            <a:r>
              <a:rPr lang="es-ES" sz="1400" dirty="0">
                <a:solidFill>
                  <a:schemeClr val="tx1">
                    <a:lumMod val="50000"/>
                  </a:schemeClr>
                </a:solidFill>
                <a:latin typeface="Poppins" panose="020B0604020202020204" charset="0"/>
                <a:cs typeface="Poppins" panose="020B0604020202020204" charset="0"/>
              </a:rPr>
              <a:t>casos de trata de personas cuyas victimas fueron niñas, niños y adolescentes</a:t>
            </a:r>
          </a:p>
          <a:p>
            <a:r>
              <a:rPr lang="es-ES" sz="1200" dirty="0">
                <a:solidFill>
                  <a:schemeClr val="tx1">
                    <a:lumMod val="50000"/>
                  </a:schemeClr>
                </a:solidFill>
                <a:latin typeface="Poppins" panose="020B0604020202020204" charset="0"/>
                <a:cs typeface="Poppins" panose="020B0604020202020204" charset="0"/>
              </a:rPr>
              <a:t>(MININTER 2024)</a:t>
            </a:r>
          </a:p>
        </p:txBody>
      </p:sp>
      <p:sp>
        <p:nvSpPr>
          <p:cNvPr id="3" name="CuadroTexto 2"/>
          <p:cNvSpPr txBox="1"/>
          <p:nvPr/>
        </p:nvSpPr>
        <p:spPr>
          <a:xfrm>
            <a:off x="2245917" y="6183563"/>
            <a:ext cx="3385877" cy="646331"/>
          </a:xfrm>
          <a:prstGeom prst="rect">
            <a:avLst/>
          </a:prstGeom>
          <a:noFill/>
        </p:spPr>
        <p:txBody>
          <a:bodyPr wrap="square" rtlCol="0">
            <a:spAutoFit/>
          </a:bodyPr>
          <a:lstStyle/>
          <a:p>
            <a:pPr>
              <a:defRPr/>
            </a:pPr>
            <a:r>
              <a:rPr lang="es-PE" sz="2000" b="1" dirty="0">
                <a:solidFill>
                  <a:srgbClr val="000000"/>
                </a:solidFill>
                <a:latin typeface="Poppins" panose="020B0604020202020204" charset="0"/>
                <a:ea typeface="Calibri"/>
                <a:cs typeface="Poppins" panose="020B0604020202020204" charset="0"/>
              </a:rPr>
              <a:t>8 de 10 </a:t>
            </a:r>
            <a:r>
              <a:rPr lang="es-PE" sz="1600" b="1" dirty="0">
                <a:solidFill>
                  <a:srgbClr val="000000"/>
                </a:solidFill>
                <a:latin typeface="Poppins" panose="020B0604020202020204" charset="0"/>
                <a:ea typeface="Calibri"/>
                <a:cs typeface="Poppins" panose="020B0604020202020204" charset="0"/>
              </a:rPr>
              <a:t>e</a:t>
            </a:r>
            <a:r>
              <a:rPr lang="es-PE" sz="1600" dirty="0">
                <a:solidFill>
                  <a:srgbClr val="000000"/>
                </a:solidFill>
                <a:latin typeface="Poppins" panose="020B0604020202020204" charset="0"/>
                <a:ea typeface="Calibri"/>
                <a:cs typeface="Poppins" panose="020B0604020202020204" charset="0"/>
              </a:rPr>
              <a:t>studiantes</a:t>
            </a:r>
            <a:r>
              <a:rPr lang="es-PE" sz="1600" b="1" dirty="0">
                <a:solidFill>
                  <a:srgbClr val="000000"/>
                </a:solidFill>
                <a:latin typeface="Poppins" panose="020B0604020202020204" charset="0"/>
                <a:ea typeface="Calibri"/>
                <a:cs typeface="Poppins" panose="020B0604020202020204" charset="0"/>
              </a:rPr>
              <a:t> </a:t>
            </a:r>
            <a:r>
              <a:rPr lang="es-PE" sz="1600" dirty="0">
                <a:solidFill>
                  <a:srgbClr val="000000"/>
                </a:solidFill>
                <a:latin typeface="Poppins" panose="020B0604020202020204" charset="0"/>
                <a:ea typeface="Calibri"/>
                <a:cs typeface="Poppins" panose="020B0604020202020204" charset="0"/>
              </a:rPr>
              <a:t>abandonan la escuela.</a:t>
            </a:r>
          </a:p>
        </p:txBody>
      </p:sp>
      <p:sp>
        <p:nvSpPr>
          <p:cNvPr id="9" name="Flecha doblada hacia arriba 8"/>
          <p:cNvSpPr/>
          <p:nvPr/>
        </p:nvSpPr>
        <p:spPr>
          <a:xfrm rot="5400000">
            <a:off x="1939191" y="6183563"/>
            <a:ext cx="306726" cy="323165"/>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17270189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dondear rectángulo de esquina del mismo lado 3">
            <a:extLst>
              <a:ext uri="{FF2B5EF4-FFF2-40B4-BE49-F238E27FC236}">
                <a16:creationId xmlns:a16="http://schemas.microsoft.com/office/drawing/2014/main" id="{6DD21BAC-7DC9-CF35-C7C4-82DF33465054}"/>
              </a:ext>
            </a:extLst>
          </p:cNvPr>
          <p:cNvSpPr/>
          <p:nvPr/>
        </p:nvSpPr>
        <p:spPr>
          <a:xfrm rot="10800000">
            <a:off x="0" y="0"/>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cxnSp>
        <p:nvCxnSpPr>
          <p:cNvPr id="8" name="Google Shape;58;p13">
            <a:extLst>
              <a:ext uri="{FF2B5EF4-FFF2-40B4-BE49-F238E27FC236}">
                <a16:creationId xmlns:a16="http://schemas.microsoft.com/office/drawing/2014/main" id="{087A9F95-DF16-CB2B-C5ED-CCA6DC137F14}"/>
              </a:ext>
            </a:extLst>
          </p:cNvPr>
          <p:cNvCxnSpPr>
            <a:cxnSpLocks/>
          </p:cNvCxnSpPr>
          <p:nvPr/>
        </p:nvCxnSpPr>
        <p:spPr>
          <a:xfrm flipV="1">
            <a:off x="849625" y="1431561"/>
            <a:ext cx="5754130" cy="9298"/>
          </a:xfrm>
          <a:prstGeom prst="straightConnector1">
            <a:avLst/>
          </a:prstGeom>
          <a:noFill/>
          <a:ln w="19050" cap="flat" cmpd="sng">
            <a:solidFill>
              <a:srgbClr val="E30412"/>
            </a:solidFill>
            <a:prstDash val="solid"/>
            <a:round/>
            <a:headEnd type="none" w="sm" len="sm"/>
            <a:tailEnd type="none" w="sm" len="sm"/>
          </a:ln>
        </p:spPr>
      </p:cxnSp>
      <p:pic>
        <p:nvPicPr>
          <p:cNvPr id="13" name="Imagen 12">
            <a:extLst>
              <a:ext uri="{FF2B5EF4-FFF2-40B4-BE49-F238E27FC236}">
                <a16:creationId xmlns:a16="http://schemas.microsoft.com/office/drawing/2014/main" id="{4B0976B6-A8C1-49EB-903C-CA1BB69E0F3F}"/>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272182" y="244754"/>
            <a:ext cx="1779139" cy="429859"/>
          </a:xfrm>
          <a:prstGeom prst="rect">
            <a:avLst/>
          </a:prstGeom>
        </p:spPr>
      </p:pic>
      <p:sp>
        <p:nvSpPr>
          <p:cNvPr id="35" name="Título 1">
            <a:extLst>
              <a:ext uri="{FF2B5EF4-FFF2-40B4-BE49-F238E27FC236}">
                <a16:creationId xmlns:a16="http://schemas.microsoft.com/office/drawing/2014/main" id="{3BE35040-3ACF-ED2D-1579-A7E41597D7A8}"/>
              </a:ext>
            </a:extLst>
          </p:cNvPr>
          <p:cNvSpPr>
            <a:spLocks noGrp="1"/>
          </p:cNvSpPr>
          <p:nvPr>
            <p:ph type="title"/>
          </p:nvPr>
        </p:nvSpPr>
        <p:spPr>
          <a:xfrm>
            <a:off x="849625" y="721533"/>
            <a:ext cx="7657185" cy="812634"/>
          </a:xfrm>
        </p:spPr>
        <p:txBody>
          <a:bodyPr>
            <a:noAutofit/>
          </a:bodyPr>
          <a:lstStyle/>
          <a:p>
            <a:r>
              <a:rPr lang="es-PE" sz="4000" b="1" dirty="0">
                <a:solidFill>
                  <a:srgbClr val="002060"/>
                </a:solidFill>
                <a:latin typeface="Poppins" pitchFamily="2" charset="77"/>
                <a:cs typeface="Poppins" pitchFamily="2" charset="77"/>
              </a:rPr>
              <a:t>Algunos resultados de HSE…</a:t>
            </a:r>
          </a:p>
        </p:txBody>
      </p:sp>
      <p:grpSp>
        <p:nvGrpSpPr>
          <p:cNvPr id="37" name="Grupo 36"/>
          <p:cNvGrpSpPr/>
          <p:nvPr/>
        </p:nvGrpSpPr>
        <p:grpSpPr>
          <a:xfrm>
            <a:off x="448732" y="2098429"/>
            <a:ext cx="5531876" cy="2675714"/>
            <a:chOff x="754704" y="2564277"/>
            <a:chExt cx="5831097" cy="2496219"/>
          </a:xfrm>
        </p:grpSpPr>
        <p:grpSp>
          <p:nvGrpSpPr>
            <p:cNvPr id="7" name="Grupo 6"/>
            <p:cNvGrpSpPr/>
            <p:nvPr/>
          </p:nvGrpSpPr>
          <p:grpSpPr>
            <a:xfrm>
              <a:off x="754704" y="2564277"/>
              <a:ext cx="5831097" cy="2496219"/>
              <a:chOff x="6377966" y="1871974"/>
              <a:chExt cx="5831097" cy="2496219"/>
            </a:xfrm>
          </p:grpSpPr>
          <p:sp>
            <p:nvSpPr>
              <p:cNvPr id="20" name="Freeform 1"/>
              <p:cNvSpPr>
                <a:spLocks noChangeArrowheads="1"/>
              </p:cNvSpPr>
              <p:nvPr/>
            </p:nvSpPr>
            <p:spPr bwMode="auto">
              <a:xfrm>
                <a:off x="7956703" y="1871974"/>
                <a:ext cx="4252360" cy="2496219"/>
              </a:xfrm>
              <a:custGeom>
                <a:avLst/>
                <a:gdLst>
                  <a:gd name="T0" fmla="*/ 15264 w 15691"/>
                  <a:gd name="T1" fmla="*/ 0 h 4036"/>
                  <a:gd name="T2" fmla="*/ 427 w 15691"/>
                  <a:gd name="T3" fmla="*/ 0 h 4036"/>
                  <a:gd name="T4" fmla="*/ 427 w 15691"/>
                  <a:gd name="T5" fmla="*/ 0 h 4036"/>
                  <a:gd name="T6" fmla="*/ 0 w 15691"/>
                  <a:gd name="T7" fmla="*/ 426 h 4036"/>
                  <a:gd name="T8" fmla="*/ 0 w 15691"/>
                  <a:gd name="T9" fmla="*/ 3609 h 4036"/>
                  <a:gd name="T10" fmla="*/ 0 w 15691"/>
                  <a:gd name="T11" fmla="*/ 3609 h 4036"/>
                  <a:gd name="T12" fmla="*/ 427 w 15691"/>
                  <a:gd name="T13" fmla="*/ 4035 h 4036"/>
                  <a:gd name="T14" fmla="*/ 15264 w 15691"/>
                  <a:gd name="T15" fmla="*/ 4035 h 4036"/>
                  <a:gd name="T16" fmla="*/ 15264 w 15691"/>
                  <a:gd name="T17" fmla="*/ 4035 h 4036"/>
                  <a:gd name="T18" fmla="*/ 15690 w 15691"/>
                  <a:gd name="T19" fmla="*/ 3609 h 4036"/>
                  <a:gd name="T20" fmla="*/ 15690 w 15691"/>
                  <a:gd name="T21" fmla="*/ 426 h 4036"/>
                  <a:gd name="T22" fmla="*/ 15690 w 15691"/>
                  <a:gd name="T23" fmla="*/ 426 h 4036"/>
                  <a:gd name="T24" fmla="*/ 15264 w 15691"/>
                  <a:gd name="T25" fmla="*/ 0 h 4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91" h="4036">
                    <a:moveTo>
                      <a:pt x="15264" y="0"/>
                    </a:moveTo>
                    <a:lnTo>
                      <a:pt x="427" y="0"/>
                    </a:lnTo>
                    <a:lnTo>
                      <a:pt x="427" y="0"/>
                    </a:lnTo>
                    <a:cubicBezTo>
                      <a:pt x="191" y="0"/>
                      <a:pt x="0" y="191"/>
                      <a:pt x="0" y="426"/>
                    </a:cubicBezTo>
                    <a:lnTo>
                      <a:pt x="0" y="3609"/>
                    </a:lnTo>
                    <a:lnTo>
                      <a:pt x="0" y="3609"/>
                    </a:lnTo>
                    <a:cubicBezTo>
                      <a:pt x="0" y="3844"/>
                      <a:pt x="191" y="4035"/>
                      <a:pt x="427" y="4035"/>
                    </a:cubicBezTo>
                    <a:lnTo>
                      <a:pt x="15264" y="4035"/>
                    </a:lnTo>
                    <a:lnTo>
                      <a:pt x="15264" y="4035"/>
                    </a:lnTo>
                    <a:cubicBezTo>
                      <a:pt x="15499" y="4035"/>
                      <a:pt x="15690" y="3844"/>
                      <a:pt x="15690" y="3609"/>
                    </a:cubicBezTo>
                    <a:lnTo>
                      <a:pt x="15690" y="426"/>
                    </a:lnTo>
                    <a:lnTo>
                      <a:pt x="15690" y="426"/>
                    </a:lnTo>
                    <a:cubicBezTo>
                      <a:pt x="15690" y="191"/>
                      <a:pt x="15499" y="0"/>
                      <a:pt x="15264" y="0"/>
                    </a:cubicBezTo>
                  </a:path>
                </a:pathLst>
              </a:custGeom>
              <a:solidFill>
                <a:schemeClr val="bg1"/>
              </a:solidFill>
              <a:ln w="28575">
                <a:solidFill>
                  <a:schemeClr val="tx1">
                    <a:lumMod val="50000"/>
                  </a:schemeClr>
                </a:solidFill>
              </a:ln>
              <a:effectLst/>
            </p:spPr>
            <p:txBody>
              <a:bodyPr wrap="none" anchor="ctr"/>
              <a:lstStyle/>
              <a:p>
                <a:pPr>
                  <a:defRPr/>
                </a:pPr>
                <a:endParaRPr lang="en-US" sz="3200"/>
              </a:p>
            </p:txBody>
          </p:sp>
          <p:grpSp>
            <p:nvGrpSpPr>
              <p:cNvPr id="6" name="Grupo 5"/>
              <p:cNvGrpSpPr/>
              <p:nvPr/>
            </p:nvGrpSpPr>
            <p:grpSpPr>
              <a:xfrm>
                <a:off x="6377966" y="1923319"/>
                <a:ext cx="5788617" cy="2407580"/>
                <a:chOff x="6377966" y="1923319"/>
                <a:chExt cx="5788617" cy="2407580"/>
              </a:xfrm>
            </p:grpSpPr>
            <p:sp>
              <p:nvSpPr>
                <p:cNvPr id="23" name="Subtitle 2"/>
                <p:cNvSpPr txBox="1"/>
                <p:nvPr/>
              </p:nvSpPr>
              <p:spPr>
                <a:xfrm>
                  <a:off x="8389462" y="1923319"/>
                  <a:ext cx="3777121" cy="2407580"/>
                </a:xfrm>
                <a:prstGeom prst="rect">
                  <a:avLst/>
                </a:prstGeom>
              </p:spPr>
              <p:txBody>
                <a:bodyPr wrap="square" lIns="45708" tIns="22854" rIns="45708">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just"/>
                  <a:r>
                    <a:rPr lang="es-ES" sz="1200" dirty="0"/>
                    <a:t>A nivel nacional, </a:t>
                  </a:r>
                  <a:r>
                    <a:rPr lang="es-ES" sz="1200" dirty="0">
                      <a:solidFill>
                        <a:srgbClr val="FF0000"/>
                      </a:solidFill>
                    </a:rPr>
                    <a:t>un menor porcentaje </a:t>
                  </a:r>
                  <a:r>
                    <a:rPr lang="es-ES" sz="1200" dirty="0"/>
                    <a:t>de estudiantes respondió de manera positiva en las escalas de </a:t>
                  </a:r>
                  <a:r>
                    <a:rPr lang="es-ES" sz="1400" dirty="0">
                      <a:solidFill>
                        <a:srgbClr val="FF0000"/>
                      </a:solidFill>
                    </a:rPr>
                    <a:t>autoeficacia (social, emocional y académica)</a:t>
                  </a:r>
                  <a:r>
                    <a:rPr lang="es-ES" sz="1200" dirty="0"/>
                    <a:t>. Esto nos lleva a reflexionar sobre las estrategias que empleamos con los estudiantes en el aula para ayudarlos a desarrollar estas habilidades: ¿estamos promoviendo que establezcan y mantengan relaciones sociales saludables con sus pares?, ¿estamos brindando espacios para que expresen y comprendan sus sentimientos?, ¿los estamos ayudando a establecer metas académicas alcanzables y desarrollar un sentido de logro?...</a:t>
                  </a:r>
                  <a:endParaRPr lang="es-ES" sz="1200" dirty="0">
                    <a:solidFill>
                      <a:schemeClr val="tx1">
                        <a:lumMod val="50000"/>
                      </a:schemeClr>
                    </a:solidFill>
                    <a:latin typeface="Poppins" panose="020B0604020202020204" charset="0"/>
                    <a:cs typeface="Poppins" panose="020B0604020202020204" charset="0"/>
                  </a:endParaRPr>
                </a:p>
              </p:txBody>
            </p:sp>
            <p:sp>
              <p:nvSpPr>
                <p:cNvPr id="31" name="Freeform 4"/>
                <p:cNvSpPr>
                  <a:spLocks noChangeArrowheads="1"/>
                </p:cNvSpPr>
                <p:nvPr/>
              </p:nvSpPr>
              <p:spPr bwMode="auto">
                <a:xfrm>
                  <a:off x="6377966" y="2041476"/>
                  <a:ext cx="2049473" cy="2090737"/>
                </a:xfrm>
                <a:custGeom>
                  <a:avLst/>
                  <a:gdLst>
                    <a:gd name="T0" fmla="*/ 6120 w 6121"/>
                    <a:gd name="T1" fmla="*/ 2048 h 4035"/>
                    <a:gd name="T2" fmla="*/ 5449 w 6121"/>
                    <a:gd name="T3" fmla="*/ 2689 h 4035"/>
                    <a:gd name="T4" fmla="*/ 4908 w 6121"/>
                    <a:gd name="T5" fmla="*/ 2416 h 4035"/>
                    <a:gd name="T6" fmla="*/ 4717 w 6121"/>
                    <a:gd name="T7" fmla="*/ 2317 h 4035"/>
                    <a:gd name="T8" fmla="*/ 4484 w 6121"/>
                    <a:gd name="T9" fmla="*/ 2551 h 4035"/>
                    <a:gd name="T10" fmla="*/ 4484 w 6121"/>
                    <a:gd name="T11" fmla="*/ 4034 h 4035"/>
                    <a:gd name="T12" fmla="*/ 449 w 6121"/>
                    <a:gd name="T13" fmla="*/ 4034 h 4035"/>
                    <a:gd name="T14" fmla="*/ 0 w 6121"/>
                    <a:gd name="T15" fmla="*/ 3586 h 4035"/>
                    <a:gd name="T16" fmla="*/ 0 w 6121"/>
                    <a:gd name="T17" fmla="*/ 448 h 4035"/>
                    <a:gd name="T18" fmla="*/ 449 w 6121"/>
                    <a:gd name="T19" fmla="*/ 0 h 4035"/>
                    <a:gd name="T20" fmla="*/ 4484 w 6121"/>
                    <a:gd name="T21" fmla="*/ 0 h 4035"/>
                    <a:gd name="T22" fmla="*/ 4484 w 6121"/>
                    <a:gd name="T23" fmla="*/ 1483 h 4035"/>
                    <a:gd name="T24" fmla="*/ 4717 w 6121"/>
                    <a:gd name="T25" fmla="*/ 1717 h 4035"/>
                    <a:gd name="T26" fmla="*/ 4907 w 6121"/>
                    <a:gd name="T27" fmla="*/ 1619 h 4035"/>
                    <a:gd name="T28" fmla="*/ 5470 w 6121"/>
                    <a:gd name="T29" fmla="*/ 1345 h 4035"/>
                    <a:gd name="T30" fmla="*/ 6120 w 6121"/>
                    <a:gd name="T31" fmla="*/ 1985 h 4035"/>
                    <a:gd name="T32" fmla="*/ 6120 w 6121"/>
                    <a:gd name="T33" fmla="*/ 2048 h 4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21" h="4035">
                      <a:moveTo>
                        <a:pt x="6120" y="2048"/>
                      </a:moveTo>
                      <a:cubicBezTo>
                        <a:pt x="6104" y="2405"/>
                        <a:pt x="5809" y="2689"/>
                        <a:pt x="5449" y="2689"/>
                      </a:cubicBezTo>
                      <a:cubicBezTo>
                        <a:pt x="5227" y="2689"/>
                        <a:pt x="5030" y="2582"/>
                        <a:pt x="4908" y="2416"/>
                      </a:cubicBezTo>
                      <a:cubicBezTo>
                        <a:pt x="4863" y="2355"/>
                        <a:pt x="4793" y="2317"/>
                        <a:pt x="4717" y="2317"/>
                      </a:cubicBezTo>
                      <a:cubicBezTo>
                        <a:pt x="4588" y="2317"/>
                        <a:pt x="4484" y="2422"/>
                        <a:pt x="4484" y="2551"/>
                      </a:cubicBezTo>
                      <a:lnTo>
                        <a:pt x="4484" y="4034"/>
                      </a:lnTo>
                      <a:lnTo>
                        <a:pt x="449" y="4034"/>
                      </a:lnTo>
                      <a:cubicBezTo>
                        <a:pt x="201" y="4034"/>
                        <a:pt x="0" y="3834"/>
                        <a:pt x="0" y="3586"/>
                      </a:cubicBezTo>
                      <a:lnTo>
                        <a:pt x="0" y="448"/>
                      </a:lnTo>
                      <a:cubicBezTo>
                        <a:pt x="0" y="200"/>
                        <a:pt x="201" y="0"/>
                        <a:pt x="449" y="0"/>
                      </a:cubicBezTo>
                      <a:lnTo>
                        <a:pt x="4484" y="0"/>
                      </a:lnTo>
                      <a:lnTo>
                        <a:pt x="4484" y="1483"/>
                      </a:lnTo>
                      <a:cubicBezTo>
                        <a:pt x="4484" y="1613"/>
                        <a:pt x="4588" y="1717"/>
                        <a:pt x="4717" y="1717"/>
                      </a:cubicBezTo>
                      <a:cubicBezTo>
                        <a:pt x="4793" y="1717"/>
                        <a:pt x="4862" y="1680"/>
                        <a:pt x="4907" y="1619"/>
                      </a:cubicBezTo>
                      <a:cubicBezTo>
                        <a:pt x="5033" y="1447"/>
                        <a:pt x="5239" y="1338"/>
                        <a:pt x="5470" y="1345"/>
                      </a:cubicBezTo>
                      <a:cubicBezTo>
                        <a:pt x="5816" y="1356"/>
                        <a:pt x="6104" y="1639"/>
                        <a:pt x="6120" y="1985"/>
                      </a:cubicBezTo>
                      <a:lnTo>
                        <a:pt x="6120" y="2048"/>
                      </a:lnTo>
                    </a:path>
                  </a:pathLst>
                </a:custGeom>
                <a:solidFill>
                  <a:srgbClr val="EE0011"/>
                </a:solidFill>
                <a:ln>
                  <a:noFill/>
                </a:ln>
                <a:effectLst/>
              </p:spPr>
              <p:txBody>
                <a:bodyPr wrap="none" anchor="ctr"/>
                <a:lstStyle/>
                <a:p>
                  <a:pPr>
                    <a:defRPr/>
                  </a:pPr>
                  <a:endParaRPr lang="en-US" sz="3200"/>
                </a:p>
              </p:txBody>
            </p:sp>
          </p:grpSp>
        </p:grpSp>
        <p:sp>
          <p:nvSpPr>
            <p:cNvPr id="11" name="Rectángulo 10"/>
            <p:cNvSpPr/>
            <p:nvPr/>
          </p:nvSpPr>
          <p:spPr>
            <a:xfrm>
              <a:off x="839643" y="3357101"/>
              <a:ext cx="1879598" cy="1033668"/>
            </a:xfrm>
            <a:prstGeom prst="rect">
              <a:avLst/>
            </a:prstGeom>
          </p:spPr>
          <p:txBody>
            <a:bodyPr wrap="square">
              <a:spAutoFit/>
            </a:bodyPr>
            <a:lstStyle/>
            <a:p>
              <a:r>
                <a:rPr lang="es-PE" altLang="en-US" sz="1600" b="1" dirty="0">
                  <a:solidFill>
                    <a:schemeClr val="bg1"/>
                  </a:solidFill>
                  <a:latin typeface="Poppins" panose="020B0604020202020204" charset="0"/>
                  <a:cs typeface="Poppins" panose="020B0604020202020204" charset="0"/>
                </a:rPr>
                <a:t>Habilidades</a:t>
              </a:r>
            </a:p>
            <a:p>
              <a:r>
                <a:rPr lang="es-PE" altLang="en-US" sz="1400" b="1" dirty="0">
                  <a:solidFill>
                    <a:schemeClr val="bg1"/>
                  </a:solidFill>
                  <a:latin typeface="Poppins" panose="020B0604020202020204" charset="0"/>
                  <a:cs typeface="Poppins" panose="020B0604020202020204" charset="0"/>
                </a:rPr>
                <a:t>Socioemocionales</a:t>
              </a:r>
              <a:r>
                <a:rPr lang="es-PE" altLang="en-US" b="1" dirty="0">
                  <a:solidFill>
                    <a:schemeClr val="bg1"/>
                  </a:solidFill>
                  <a:latin typeface="Poppins" panose="020B0604020202020204" charset="0"/>
                  <a:cs typeface="Poppins" panose="020B0604020202020204" charset="0"/>
                </a:rPr>
                <a:t> </a:t>
              </a:r>
            </a:p>
            <a:p>
              <a:r>
                <a:rPr lang="es-PE" altLang="en-US" sz="1600" b="1" dirty="0">
                  <a:solidFill>
                    <a:schemeClr val="bg1"/>
                  </a:solidFill>
                  <a:latin typeface="Poppins" panose="020B0604020202020204" charset="0"/>
                  <a:cs typeface="Poppins" panose="020B0604020202020204" charset="0"/>
                </a:rPr>
                <a:t>6to de </a:t>
              </a:r>
            </a:p>
            <a:p>
              <a:r>
                <a:rPr lang="es-PE" altLang="en-US" sz="1600" b="1" dirty="0">
                  <a:solidFill>
                    <a:schemeClr val="bg1"/>
                  </a:solidFill>
                  <a:latin typeface="Poppins" panose="020B0604020202020204" charset="0"/>
                  <a:cs typeface="Poppins" panose="020B0604020202020204" charset="0"/>
                </a:rPr>
                <a:t>primaria</a:t>
              </a:r>
              <a:endParaRPr lang="en-US" altLang="en-US" sz="1600" b="1" dirty="0">
                <a:solidFill>
                  <a:schemeClr val="bg1"/>
                </a:solidFill>
                <a:latin typeface="Poppins" panose="020B0604020202020204" charset="0"/>
                <a:cs typeface="Poppins" panose="020B0604020202020204" charset="0"/>
              </a:endParaRPr>
            </a:p>
          </p:txBody>
        </p:sp>
      </p:grpSp>
      <p:pic>
        <p:nvPicPr>
          <p:cNvPr id="32" name="Imagen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04858" y="298964"/>
            <a:ext cx="2519351" cy="554257"/>
          </a:xfrm>
          <a:prstGeom prst="rect">
            <a:avLst/>
          </a:prstGeom>
        </p:spPr>
      </p:pic>
      <p:grpSp>
        <p:nvGrpSpPr>
          <p:cNvPr id="38" name="Grupo 37"/>
          <p:cNvGrpSpPr/>
          <p:nvPr/>
        </p:nvGrpSpPr>
        <p:grpSpPr>
          <a:xfrm>
            <a:off x="6019515" y="2098428"/>
            <a:ext cx="5487542" cy="2675715"/>
            <a:chOff x="965136" y="2574059"/>
            <a:chExt cx="5067604" cy="2465458"/>
          </a:xfrm>
        </p:grpSpPr>
        <p:grpSp>
          <p:nvGrpSpPr>
            <p:cNvPr id="39" name="Grupo 38"/>
            <p:cNvGrpSpPr/>
            <p:nvPr/>
          </p:nvGrpSpPr>
          <p:grpSpPr>
            <a:xfrm>
              <a:off x="965136" y="2574059"/>
              <a:ext cx="5067604" cy="2465458"/>
              <a:chOff x="6588398" y="1881756"/>
              <a:chExt cx="5067604" cy="2465458"/>
            </a:xfrm>
          </p:grpSpPr>
          <p:sp>
            <p:nvSpPr>
              <p:cNvPr id="42" name="Freeform 1"/>
              <p:cNvSpPr>
                <a:spLocks noChangeArrowheads="1"/>
              </p:cNvSpPr>
              <p:nvPr/>
            </p:nvSpPr>
            <p:spPr bwMode="auto">
              <a:xfrm>
                <a:off x="7977069" y="1881756"/>
                <a:ext cx="3678933" cy="2465458"/>
              </a:xfrm>
              <a:custGeom>
                <a:avLst/>
                <a:gdLst>
                  <a:gd name="T0" fmla="*/ 15264 w 15691"/>
                  <a:gd name="T1" fmla="*/ 0 h 4036"/>
                  <a:gd name="T2" fmla="*/ 427 w 15691"/>
                  <a:gd name="T3" fmla="*/ 0 h 4036"/>
                  <a:gd name="T4" fmla="*/ 427 w 15691"/>
                  <a:gd name="T5" fmla="*/ 0 h 4036"/>
                  <a:gd name="T6" fmla="*/ 0 w 15691"/>
                  <a:gd name="T7" fmla="*/ 426 h 4036"/>
                  <a:gd name="T8" fmla="*/ 0 w 15691"/>
                  <a:gd name="T9" fmla="*/ 3609 h 4036"/>
                  <a:gd name="T10" fmla="*/ 0 w 15691"/>
                  <a:gd name="T11" fmla="*/ 3609 h 4036"/>
                  <a:gd name="T12" fmla="*/ 427 w 15691"/>
                  <a:gd name="T13" fmla="*/ 4035 h 4036"/>
                  <a:gd name="T14" fmla="*/ 15264 w 15691"/>
                  <a:gd name="T15" fmla="*/ 4035 h 4036"/>
                  <a:gd name="T16" fmla="*/ 15264 w 15691"/>
                  <a:gd name="T17" fmla="*/ 4035 h 4036"/>
                  <a:gd name="T18" fmla="*/ 15690 w 15691"/>
                  <a:gd name="T19" fmla="*/ 3609 h 4036"/>
                  <a:gd name="T20" fmla="*/ 15690 w 15691"/>
                  <a:gd name="T21" fmla="*/ 426 h 4036"/>
                  <a:gd name="T22" fmla="*/ 15690 w 15691"/>
                  <a:gd name="T23" fmla="*/ 426 h 4036"/>
                  <a:gd name="T24" fmla="*/ 15264 w 15691"/>
                  <a:gd name="T25" fmla="*/ 0 h 4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91" h="4036">
                    <a:moveTo>
                      <a:pt x="15264" y="0"/>
                    </a:moveTo>
                    <a:lnTo>
                      <a:pt x="427" y="0"/>
                    </a:lnTo>
                    <a:lnTo>
                      <a:pt x="427" y="0"/>
                    </a:lnTo>
                    <a:cubicBezTo>
                      <a:pt x="191" y="0"/>
                      <a:pt x="0" y="191"/>
                      <a:pt x="0" y="426"/>
                    </a:cubicBezTo>
                    <a:lnTo>
                      <a:pt x="0" y="3609"/>
                    </a:lnTo>
                    <a:lnTo>
                      <a:pt x="0" y="3609"/>
                    </a:lnTo>
                    <a:cubicBezTo>
                      <a:pt x="0" y="3844"/>
                      <a:pt x="191" y="4035"/>
                      <a:pt x="427" y="4035"/>
                    </a:cubicBezTo>
                    <a:lnTo>
                      <a:pt x="15264" y="4035"/>
                    </a:lnTo>
                    <a:lnTo>
                      <a:pt x="15264" y="4035"/>
                    </a:lnTo>
                    <a:cubicBezTo>
                      <a:pt x="15499" y="4035"/>
                      <a:pt x="15690" y="3844"/>
                      <a:pt x="15690" y="3609"/>
                    </a:cubicBezTo>
                    <a:lnTo>
                      <a:pt x="15690" y="426"/>
                    </a:lnTo>
                    <a:lnTo>
                      <a:pt x="15690" y="426"/>
                    </a:lnTo>
                    <a:cubicBezTo>
                      <a:pt x="15690" y="191"/>
                      <a:pt x="15499" y="0"/>
                      <a:pt x="15264" y="0"/>
                    </a:cubicBezTo>
                  </a:path>
                </a:pathLst>
              </a:custGeom>
              <a:solidFill>
                <a:schemeClr val="bg1"/>
              </a:solidFill>
              <a:ln w="28575">
                <a:solidFill>
                  <a:schemeClr val="tx1">
                    <a:lumMod val="50000"/>
                  </a:schemeClr>
                </a:solidFill>
              </a:ln>
              <a:effectLst/>
            </p:spPr>
            <p:txBody>
              <a:bodyPr wrap="none" anchor="ctr"/>
              <a:lstStyle/>
              <a:p>
                <a:pPr>
                  <a:defRPr/>
                </a:pPr>
                <a:endParaRPr lang="en-US" sz="3265"/>
              </a:p>
            </p:txBody>
          </p:sp>
          <p:grpSp>
            <p:nvGrpSpPr>
              <p:cNvPr id="43" name="Grupo 42"/>
              <p:cNvGrpSpPr/>
              <p:nvPr/>
            </p:nvGrpSpPr>
            <p:grpSpPr>
              <a:xfrm>
                <a:off x="6588398" y="1962384"/>
                <a:ext cx="4811429" cy="2384830"/>
                <a:chOff x="6588398" y="1962384"/>
                <a:chExt cx="4811429" cy="2384830"/>
              </a:xfrm>
            </p:grpSpPr>
            <p:sp>
              <p:nvSpPr>
                <p:cNvPr id="45" name="Subtitle 2"/>
                <p:cNvSpPr txBox="1"/>
                <p:nvPr/>
              </p:nvSpPr>
              <p:spPr>
                <a:xfrm>
                  <a:off x="8579996" y="2003336"/>
                  <a:ext cx="2819831" cy="2343878"/>
                </a:xfrm>
                <a:prstGeom prst="rect">
                  <a:avLst/>
                </a:prstGeom>
              </p:spPr>
              <p:txBody>
                <a:bodyPr wrap="square" lIns="45708" tIns="22854" rIns="45708">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just"/>
                  <a:r>
                    <a:rPr lang="es-ES" sz="1200" dirty="0"/>
                    <a:t>A nivel nacional, un </a:t>
                  </a:r>
                  <a:r>
                    <a:rPr lang="es-ES" sz="1200" dirty="0">
                      <a:solidFill>
                        <a:srgbClr val="FF0000"/>
                      </a:solidFill>
                    </a:rPr>
                    <a:t>menor porcentaje </a:t>
                  </a:r>
                  <a:r>
                    <a:rPr lang="es-ES" sz="1200" dirty="0"/>
                    <a:t>de estudiantes </a:t>
                  </a:r>
                  <a:r>
                    <a:rPr lang="es-ES" sz="1200" dirty="0" err="1"/>
                    <a:t>respondio</a:t>
                  </a:r>
                  <a:r>
                    <a:rPr lang="es-ES" sz="1200" dirty="0"/>
                    <a:t> de manera positiva en las escalas de </a:t>
                  </a:r>
                  <a:r>
                    <a:rPr lang="es-ES" sz="1400" dirty="0">
                      <a:solidFill>
                        <a:srgbClr val="FF0000"/>
                      </a:solidFill>
                    </a:rPr>
                    <a:t>autoeficacia (social, </a:t>
                  </a:r>
                  <a:r>
                    <a:rPr lang="es-ES" sz="1400" dirty="0" err="1">
                      <a:solidFill>
                        <a:srgbClr val="FF0000"/>
                      </a:solidFill>
                    </a:rPr>
                    <a:t>academica</a:t>
                  </a:r>
                  <a:r>
                    <a:rPr lang="es-ES" sz="1400" dirty="0">
                      <a:solidFill>
                        <a:srgbClr val="FF0000"/>
                      </a:solidFill>
                    </a:rPr>
                    <a:t> y emocional)</a:t>
                  </a:r>
                  <a:r>
                    <a:rPr lang="es-ES" sz="1200" dirty="0"/>
                    <a:t> y se encontraron diferencias a favor de los hombres. Por ello, es importante preguntarse si estamos desarrollando estrategias para hombres y mujeres por igual; por ejemplo, para que expresen sus ideas y opiniones sin temor a la critica o al rechazo; establezcan metas y crean en su capacidad para alcanzarlas; y manejen el estrés, la ansiedad y otras emociones negativas de manera efectiva.</a:t>
                  </a:r>
                  <a:endParaRPr lang="es-ES" sz="1200" dirty="0">
                    <a:solidFill>
                      <a:schemeClr val="tx1">
                        <a:lumMod val="50000"/>
                      </a:schemeClr>
                    </a:solidFill>
                    <a:latin typeface="Poppins" panose="020B0604020202020204" charset="0"/>
                    <a:cs typeface="Poppins" panose="020B0604020202020204" charset="0"/>
                  </a:endParaRPr>
                </a:p>
              </p:txBody>
            </p:sp>
            <p:grpSp>
              <p:nvGrpSpPr>
                <p:cNvPr id="46" name="Grupo 45"/>
                <p:cNvGrpSpPr/>
                <p:nvPr/>
              </p:nvGrpSpPr>
              <p:grpSpPr>
                <a:xfrm>
                  <a:off x="6588398" y="1962384"/>
                  <a:ext cx="2016597" cy="1995682"/>
                  <a:chOff x="6476748" y="1925527"/>
                  <a:chExt cx="2016597" cy="1995682"/>
                </a:xfrm>
              </p:grpSpPr>
              <p:sp>
                <p:nvSpPr>
                  <p:cNvPr id="50" name="Freeform 4"/>
                  <p:cNvSpPr>
                    <a:spLocks noChangeArrowheads="1"/>
                  </p:cNvSpPr>
                  <p:nvPr/>
                </p:nvSpPr>
                <p:spPr bwMode="auto">
                  <a:xfrm>
                    <a:off x="6563054" y="1925527"/>
                    <a:ext cx="1930291" cy="1995682"/>
                  </a:xfrm>
                  <a:custGeom>
                    <a:avLst/>
                    <a:gdLst>
                      <a:gd name="T0" fmla="*/ 6120 w 6121"/>
                      <a:gd name="T1" fmla="*/ 2048 h 4035"/>
                      <a:gd name="T2" fmla="*/ 5449 w 6121"/>
                      <a:gd name="T3" fmla="*/ 2689 h 4035"/>
                      <a:gd name="T4" fmla="*/ 4908 w 6121"/>
                      <a:gd name="T5" fmla="*/ 2416 h 4035"/>
                      <a:gd name="T6" fmla="*/ 4717 w 6121"/>
                      <a:gd name="T7" fmla="*/ 2317 h 4035"/>
                      <a:gd name="T8" fmla="*/ 4484 w 6121"/>
                      <a:gd name="T9" fmla="*/ 2551 h 4035"/>
                      <a:gd name="T10" fmla="*/ 4484 w 6121"/>
                      <a:gd name="T11" fmla="*/ 4034 h 4035"/>
                      <a:gd name="T12" fmla="*/ 449 w 6121"/>
                      <a:gd name="T13" fmla="*/ 4034 h 4035"/>
                      <a:gd name="T14" fmla="*/ 0 w 6121"/>
                      <a:gd name="T15" fmla="*/ 3586 h 4035"/>
                      <a:gd name="T16" fmla="*/ 0 w 6121"/>
                      <a:gd name="T17" fmla="*/ 448 h 4035"/>
                      <a:gd name="T18" fmla="*/ 449 w 6121"/>
                      <a:gd name="T19" fmla="*/ 0 h 4035"/>
                      <a:gd name="T20" fmla="*/ 4484 w 6121"/>
                      <a:gd name="T21" fmla="*/ 0 h 4035"/>
                      <a:gd name="T22" fmla="*/ 4484 w 6121"/>
                      <a:gd name="T23" fmla="*/ 1483 h 4035"/>
                      <a:gd name="T24" fmla="*/ 4717 w 6121"/>
                      <a:gd name="T25" fmla="*/ 1717 h 4035"/>
                      <a:gd name="T26" fmla="*/ 4907 w 6121"/>
                      <a:gd name="T27" fmla="*/ 1619 h 4035"/>
                      <a:gd name="T28" fmla="*/ 5470 w 6121"/>
                      <a:gd name="T29" fmla="*/ 1345 h 4035"/>
                      <a:gd name="T30" fmla="*/ 6120 w 6121"/>
                      <a:gd name="T31" fmla="*/ 1985 h 4035"/>
                      <a:gd name="T32" fmla="*/ 6120 w 6121"/>
                      <a:gd name="T33" fmla="*/ 2048 h 4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21" h="4035">
                        <a:moveTo>
                          <a:pt x="6120" y="2048"/>
                        </a:moveTo>
                        <a:cubicBezTo>
                          <a:pt x="6104" y="2405"/>
                          <a:pt x="5809" y="2689"/>
                          <a:pt x="5449" y="2689"/>
                        </a:cubicBezTo>
                        <a:cubicBezTo>
                          <a:pt x="5227" y="2689"/>
                          <a:pt x="5030" y="2582"/>
                          <a:pt x="4908" y="2416"/>
                        </a:cubicBezTo>
                        <a:cubicBezTo>
                          <a:pt x="4863" y="2355"/>
                          <a:pt x="4793" y="2317"/>
                          <a:pt x="4717" y="2317"/>
                        </a:cubicBezTo>
                        <a:cubicBezTo>
                          <a:pt x="4588" y="2317"/>
                          <a:pt x="4484" y="2422"/>
                          <a:pt x="4484" y="2551"/>
                        </a:cubicBezTo>
                        <a:lnTo>
                          <a:pt x="4484" y="4034"/>
                        </a:lnTo>
                        <a:lnTo>
                          <a:pt x="449" y="4034"/>
                        </a:lnTo>
                        <a:cubicBezTo>
                          <a:pt x="201" y="4034"/>
                          <a:pt x="0" y="3834"/>
                          <a:pt x="0" y="3586"/>
                        </a:cubicBezTo>
                        <a:lnTo>
                          <a:pt x="0" y="448"/>
                        </a:lnTo>
                        <a:cubicBezTo>
                          <a:pt x="0" y="200"/>
                          <a:pt x="201" y="0"/>
                          <a:pt x="449" y="0"/>
                        </a:cubicBezTo>
                        <a:lnTo>
                          <a:pt x="4484" y="0"/>
                        </a:lnTo>
                        <a:lnTo>
                          <a:pt x="4484" y="1483"/>
                        </a:lnTo>
                        <a:cubicBezTo>
                          <a:pt x="4484" y="1613"/>
                          <a:pt x="4588" y="1717"/>
                          <a:pt x="4717" y="1717"/>
                        </a:cubicBezTo>
                        <a:cubicBezTo>
                          <a:pt x="4793" y="1717"/>
                          <a:pt x="4862" y="1680"/>
                          <a:pt x="4907" y="1619"/>
                        </a:cubicBezTo>
                        <a:cubicBezTo>
                          <a:pt x="5033" y="1447"/>
                          <a:pt x="5239" y="1338"/>
                          <a:pt x="5470" y="1345"/>
                        </a:cubicBezTo>
                        <a:cubicBezTo>
                          <a:pt x="5816" y="1356"/>
                          <a:pt x="6104" y="1639"/>
                          <a:pt x="6120" y="1985"/>
                        </a:cubicBezTo>
                        <a:lnTo>
                          <a:pt x="6120" y="2048"/>
                        </a:lnTo>
                      </a:path>
                    </a:pathLst>
                  </a:custGeom>
                  <a:solidFill>
                    <a:srgbClr val="EE0011"/>
                  </a:solidFill>
                  <a:ln>
                    <a:noFill/>
                  </a:ln>
                  <a:effectLst/>
                </p:spPr>
                <p:txBody>
                  <a:bodyPr wrap="none" anchor="ctr"/>
                  <a:lstStyle/>
                  <a:p>
                    <a:pPr>
                      <a:defRPr/>
                    </a:pPr>
                    <a:endParaRPr lang="en-US" sz="3265"/>
                  </a:p>
                </p:txBody>
              </p:sp>
              <p:sp>
                <p:nvSpPr>
                  <p:cNvPr id="52" name="TextBox 12"/>
                  <p:cNvSpPr txBox="1">
                    <a:spLocks noChangeArrowheads="1"/>
                  </p:cNvSpPr>
                  <p:nvPr/>
                </p:nvSpPr>
                <p:spPr bwMode="auto">
                  <a:xfrm>
                    <a:off x="6476748" y="3578436"/>
                    <a:ext cx="1200601" cy="340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endParaRPr lang="en-US" altLang="en-US" b="1" dirty="0">
                      <a:solidFill>
                        <a:schemeClr val="bg1"/>
                      </a:solidFill>
                      <a:latin typeface="+mn-lt"/>
                      <a:cs typeface="Poppins SemiBold"/>
                    </a:endParaRPr>
                  </a:p>
                </p:txBody>
              </p:sp>
            </p:grpSp>
          </p:grpSp>
        </p:grpSp>
        <p:sp>
          <p:nvSpPr>
            <p:cNvPr id="40" name="Rectángulo 39"/>
            <p:cNvSpPr/>
            <p:nvPr/>
          </p:nvSpPr>
          <p:spPr>
            <a:xfrm>
              <a:off x="1129807" y="3197716"/>
              <a:ext cx="1696141" cy="1077648"/>
            </a:xfrm>
            <a:prstGeom prst="rect">
              <a:avLst/>
            </a:prstGeom>
          </p:spPr>
          <p:txBody>
            <a:bodyPr wrap="square">
              <a:spAutoFit/>
            </a:bodyPr>
            <a:lstStyle/>
            <a:p>
              <a:r>
                <a:rPr lang="es-PE" altLang="en-US" b="1" dirty="0">
                  <a:solidFill>
                    <a:schemeClr val="bg1"/>
                  </a:solidFill>
                  <a:latin typeface="Poppins" panose="020B0604020202020204" charset="0"/>
                  <a:cs typeface="Poppins" panose="020B0604020202020204" charset="0"/>
                </a:rPr>
                <a:t>Habilidades</a:t>
              </a:r>
            </a:p>
            <a:p>
              <a:r>
                <a:rPr lang="es-PE" altLang="en-US" sz="1400" b="1" dirty="0">
                  <a:solidFill>
                    <a:schemeClr val="bg1"/>
                  </a:solidFill>
                  <a:latin typeface="Poppins" panose="020B0604020202020204" charset="0"/>
                  <a:cs typeface="Poppins" panose="020B0604020202020204" charset="0"/>
                </a:rPr>
                <a:t>Socioemocionales</a:t>
              </a:r>
              <a:r>
                <a:rPr lang="es-PE" altLang="en-US" sz="1600" b="1" dirty="0">
                  <a:solidFill>
                    <a:schemeClr val="bg1"/>
                  </a:solidFill>
                  <a:latin typeface="Poppins" panose="020B0604020202020204" charset="0"/>
                  <a:cs typeface="Poppins" panose="020B0604020202020204" charset="0"/>
                </a:rPr>
                <a:t> </a:t>
              </a:r>
            </a:p>
            <a:p>
              <a:r>
                <a:rPr lang="es-PE" altLang="en-US" b="1" dirty="0">
                  <a:solidFill>
                    <a:schemeClr val="bg1"/>
                  </a:solidFill>
                  <a:latin typeface="Poppins" panose="020B0604020202020204" charset="0"/>
                  <a:cs typeface="Poppins" panose="020B0604020202020204" charset="0"/>
                </a:rPr>
                <a:t>2do de </a:t>
              </a:r>
            </a:p>
            <a:p>
              <a:r>
                <a:rPr lang="es-PE" altLang="en-US" b="1" dirty="0">
                  <a:solidFill>
                    <a:schemeClr val="bg1"/>
                  </a:solidFill>
                  <a:latin typeface="Poppins" panose="020B0604020202020204" charset="0"/>
                  <a:cs typeface="Poppins" panose="020B0604020202020204" charset="0"/>
                </a:rPr>
                <a:t>secundaria</a:t>
              </a:r>
              <a:endParaRPr lang="en-US" altLang="en-US" b="1" dirty="0">
                <a:solidFill>
                  <a:schemeClr val="bg1"/>
                </a:solidFill>
                <a:latin typeface="Poppins" panose="020B0604020202020204" charset="0"/>
                <a:cs typeface="Poppins" panose="020B0604020202020204" charset="0"/>
              </a:endParaRPr>
            </a:p>
          </p:txBody>
        </p:sp>
      </p:grpSp>
      <p:pic>
        <p:nvPicPr>
          <p:cNvPr id="3" name="Imagen 2"/>
          <p:cNvPicPr>
            <a:picLocks noChangeAspect="1"/>
          </p:cNvPicPr>
          <p:nvPr/>
        </p:nvPicPr>
        <p:blipFill>
          <a:blip r:embed="rId5"/>
          <a:stretch>
            <a:fillRect/>
          </a:stretch>
        </p:blipFill>
        <p:spPr>
          <a:xfrm>
            <a:off x="652631" y="1902295"/>
            <a:ext cx="1079834" cy="912745"/>
          </a:xfrm>
          <a:prstGeom prst="ellipse">
            <a:avLst/>
          </a:prstGeom>
          <a:ln>
            <a:noFill/>
          </a:ln>
          <a:effectLst>
            <a:softEdge rad="112500"/>
          </a:effectLst>
        </p:spPr>
      </p:pic>
      <p:pic>
        <p:nvPicPr>
          <p:cNvPr id="41" name="Imagen 40"/>
          <p:cNvPicPr>
            <a:picLocks noChangeAspect="1"/>
          </p:cNvPicPr>
          <p:nvPr/>
        </p:nvPicPr>
        <p:blipFill>
          <a:blip r:embed="rId5"/>
          <a:stretch>
            <a:fillRect/>
          </a:stretch>
        </p:blipFill>
        <p:spPr>
          <a:xfrm>
            <a:off x="6274173" y="1729560"/>
            <a:ext cx="1079834" cy="912745"/>
          </a:xfrm>
          <a:prstGeom prst="ellipse">
            <a:avLst/>
          </a:prstGeom>
          <a:ln>
            <a:noFill/>
          </a:ln>
          <a:effectLst>
            <a:softEdge rad="112500"/>
          </a:effectLst>
        </p:spPr>
      </p:pic>
      <p:sp>
        <p:nvSpPr>
          <p:cNvPr id="9" name="Rectángulo 8"/>
          <p:cNvSpPr/>
          <p:nvPr/>
        </p:nvSpPr>
        <p:spPr>
          <a:xfrm>
            <a:off x="7077639" y="6143006"/>
            <a:ext cx="4429418" cy="369332"/>
          </a:xfrm>
          <a:prstGeom prst="rect">
            <a:avLst/>
          </a:prstGeom>
        </p:spPr>
        <p:txBody>
          <a:bodyPr wrap="none">
            <a:spAutoFit/>
          </a:bodyPr>
          <a:lstStyle/>
          <a:p>
            <a:r>
              <a:rPr lang="es-ES" dirty="0">
                <a:solidFill>
                  <a:srgbClr val="9E9D9D"/>
                </a:solidFill>
                <a:latin typeface="StagSans-Book"/>
              </a:rPr>
              <a:t>Evaluación </a:t>
            </a:r>
            <a:r>
              <a:rPr lang="es-ES" dirty="0" err="1">
                <a:solidFill>
                  <a:srgbClr val="9E9D9D"/>
                </a:solidFill>
                <a:latin typeface="StagSans-Book"/>
              </a:rPr>
              <a:t>Muestral</a:t>
            </a:r>
            <a:r>
              <a:rPr lang="es-ES" dirty="0">
                <a:solidFill>
                  <a:srgbClr val="9E9D9D"/>
                </a:solidFill>
                <a:latin typeface="StagSans-Book"/>
              </a:rPr>
              <a:t> de Estudiantes 2022</a:t>
            </a:r>
            <a:endParaRPr lang="es-PE" dirty="0"/>
          </a:p>
        </p:txBody>
      </p:sp>
    </p:spTree>
    <p:extLst>
      <p:ext uri="{BB962C8B-B14F-4D97-AF65-F5344CB8AC3E}">
        <p14:creationId xmlns:p14="http://schemas.microsoft.com/office/powerpoint/2010/main" val="4409860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4858" y="298964"/>
            <a:ext cx="2519351" cy="554257"/>
          </a:xfrm>
          <a:prstGeom prst="rect">
            <a:avLst/>
          </a:prstGeom>
        </p:spPr>
      </p:pic>
      <p:pic>
        <p:nvPicPr>
          <p:cNvPr id="5" name="Imagen 4">
            <a:extLst>
              <a:ext uri="{FF2B5EF4-FFF2-40B4-BE49-F238E27FC236}">
                <a16:creationId xmlns:a16="http://schemas.microsoft.com/office/drawing/2014/main" id="{F3267EAA-3ADB-46AF-974C-9FA213467D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56617"/>
            <a:ext cx="2055388" cy="496604"/>
          </a:xfrm>
          <a:prstGeom prst="rect">
            <a:avLst/>
          </a:prstGeom>
        </p:spPr>
      </p:pic>
      <p:sp>
        <p:nvSpPr>
          <p:cNvPr id="6" name="Título 1">
            <a:extLst>
              <a:ext uri="{FF2B5EF4-FFF2-40B4-BE49-F238E27FC236}">
                <a16:creationId xmlns:a16="http://schemas.microsoft.com/office/drawing/2014/main" id="{3BE35040-3ACF-ED2D-1579-A7E41597D7A8}"/>
              </a:ext>
            </a:extLst>
          </p:cNvPr>
          <p:cNvSpPr txBox="1">
            <a:spLocks/>
          </p:cNvSpPr>
          <p:nvPr/>
        </p:nvSpPr>
        <p:spPr>
          <a:xfrm>
            <a:off x="901574" y="1046681"/>
            <a:ext cx="10515600" cy="959168"/>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4000" b="1" dirty="0">
                <a:solidFill>
                  <a:srgbClr val="002060"/>
                </a:solidFill>
                <a:latin typeface="Poppins" pitchFamily="2" charset="77"/>
                <a:cs typeface="Poppins" pitchFamily="2" charset="77"/>
              </a:rPr>
              <a:t>Reflexionemos</a:t>
            </a:r>
            <a:endParaRPr lang="es-PE" sz="4000" b="1" dirty="0">
              <a:solidFill>
                <a:srgbClr val="002060"/>
              </a:solidFill>
              <a:latin typeface="Poppins" pitchFamily="2" charset="77"/>
              <a:cs typeface="Poppins" pitchFamily="2" charset="77"/>
            </a:endParaRPr>
          </a:p>
        </p:txBody>
      </p:sp>
      <p:cxnSp>
        <p:nvCxnSpPr>
          <p:cNvPr id="12" name="Google Shape;58;p13">
            <a:extLst>
              <a:ext uri="{FF2B5EF4-FFF2-40B4-BE49-F238E27FC236}">
                <a16:creationId xmlns:a16="http://schemas.microsoft.com/office/drawing/2014/main" id="{087A9F95-DF16-CB2B-C5ED-CCA6DC137F14}"/>
              </a:ext>
            </a:extLst>
          </p:cNvPr>
          <p:cNvCxnSpPr>
            <a:cxnSpLocks/>
          </p:cNvCxnSpPr>
          <p:nvPr/>
        </p:nvCxnSpPr>
        <p:spPr>
          <a:xfrm>
            <a:off x="4419600" y="1659467"/>
            <a:ext cx="3513667" cy="8466"/>
          </a:xfrm>
          <a:prstGeom prst="straightConnector1">
            <a:avLst/>
          </a:prstGeom>
          <a:noFill/>
          <a:ln w="19050" cap="flat" cmpd="sng">
            <a:solidFill>
              <a:srgbClr val="E30412"/>
            </a:solidFill>
            <a:prstDash val="solid"/>
            <a:round/>
            <a:headEnd type="none" w="sm" len="sm"/>
            <a:tailEnd type="none" w="sm" len="sm"/>
          </a:ln>
        </p:spPr>
      </p:cxnSp>
      <p:sp>
        <p:nvSpPr>
          <p:cNvPr id="13" name="Marcador de contenido 2">
            <a:extLst>
              <a:ext uri="{FF2B5EF4-FFF2-40B4-BE49-F238E27FC236}">
                <a16:creationId xmlns:a16="http://schemas.microsoft.com/office/drawing/2014/main" id="{F67C9CA3-A0F6-6F1E-CB6B-43550926E633}"/>
              </a:ext>
            </a:extLst>
          </p:cNvPr>
          <p:cNvSpPr txBox="1">
            <a:spLocks/>
          </p:cNvSpPr>
          <p:nvPr/>
        </p:nvSpPr>
        <p:spPr>
          <a:xfrm>
            <a:off x="3035508" y="2546562"/>
            <a:ext cx="8220096" cy="158929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spcAft>
                <a:spcPts val="1200"/>
              </a:spcAft>
              <a:buClr>
                <a:srgbClr val="E30412"/>
              </a:buClr>
              <a:buNone/>
            </a:pPr>
            <a:r>
              <a:rPr lang="es-ES" sz="3200" b="1" dirty="0">
                <a:solidFill>
                  <a:srgbClr val="002060"/>
                </a:solidFill>
                <a:latin typeface="Poppins" pitchFamily="2" charset="77"/>
                <a:ea typeface="+mj-ea"/>
                <a:cs typeface="Poppins" pitchFamily="2" charset="77"/>
              </a:rPr>
              <a:t>2. ¿Qué se necesita fortalecer en la IE para promover el bienestar de los estudiantes y disminuir las estadísticas presentadas?</a:t>
            </a:r>
          </a:p>
          <a:p>
            <a:pPr marL="0" indent="0" algn="ctr">
              <a:lnSpc>
                <a:spcPct val="100000"/>
              </a:lnSpc>
              <a:spcBef>
                <a:spcPts val="0"/>
              </a:spcBef>
              <a:spcAft>
                <a:spcPts val="1200"/>
              </a:spcAft>
              <a:buClr>
                <a:srgbClr val="E30412"/>
              </a:buClr>
              <a:buNone/>
            </a:pPr>
            <a:endParaRPr lang="es-ES" sz="1800" dirty="0">
              <a:solidFill>
                <a:srgbClr val="FF0000"/>
              </a:solidFill>
              <a:latin typeface="Poppins" pitchFamily="2" charset="77"/>
              <a:cs typeface="Poppins" pitchFamily="2" charset="77"/>
            </a:endParaRPr>
          </a:p>
          <a:p>
            <a:pPr marL="0" indent="0" algn="ctr">
              <a:lnSpc>
                <a:spcPct val="100000"/>
              </a:lnSpc>
              <a:spcBef>
                <a:spcPts val="0"/>
              </a:spcBef>
              <a:spcAft>
                <a:spcPts val="1200"/>
              </a:spcAft>
              <a:buClr>
                <a:srgbClr val="E30412"/>
              </a:buClr>
              <a:buFont typeface="Arial" panose="020B0604020202020204" pitchFamily="34" charset="0"/>
              <a:buNone/>
            </a:pPr>
            <a:endParaRPr lang="es-ES" sz="1800" b="1" dirty="0">
              <a:solidFill>
                <a:srgbClr val="FF0000"/>
              </a:solidFill>
              <a:latin typeface="Poppins" pitchFamily="2" charset="77"/>
              <a:cs typeface="Poppins" pitchFamily="2" charset="77"/>
            </a:endParaRPr>
          </a:p>
        </p:txBody>
      </p:sp>
      <p:pic>
        <p:nvPicPr>
          <p:cNvPr id="4" name="Imagen 3"/>
          <p:cNvPicPr>
            <a:picLocks noChangeAspect="1"/>
          </p:cNvPicPr>
          <p:nvPr/>
        </p:nvPicPr>
        <p:blipFill>
          <a:blip r:embed="rId5"/>
          <a:stretch>
            <a:fillRect/>
          </a:stretch>
        </p:blipFill>
        <p:spPr>
          <a:xfrm>
            <a:off x="5106744" y="6107223"/>
            <a:ext cx="674577" cy="674577"/>
          </a:xfrm>
          <a:prstGeom prst="rect">
            <a:avLst/>
          </a:prstGeom>
        </p:spPr>
      </p:pic>
      <p:sp>
        <p:nvSpPr>
          <p:cNvPr id="9" name="Rectángulo 8"/>
          <p:cNvSpPr/>
          <p:nvPr/>
        </p:nvSpPr>
        <p:spPr>
          <a:xfrm>
            <a:off x="5899797" y="6385245"/>
            <a:ext cx="6096000" cy="253916"/>
          </a:xfrm>
          <a:prstGeom prst="rect">
            <a:avLst/>
          </a:prstGeom>
        </p:spPr>
        <p:txBody>
          <a:bodyPr>
            <a:spAutoFit/>
          </a:bodyPr>
          <a:lstStyle/>
          <a:p>
            <a:r>
              <a:rPr lang="es-PE" sz="1050" dirty="0"/>
              <a:t>https://jamboard.google.com/d/1ymDktWufN40QPxPT2vO8lmcz3S8S5O2etMXi0P03ddA/edit?usp=sharing</a:t>
            </a:r>
          </a:p>
        </p:txBody>
      </p:sp>
      <p:pic>
        <p:nvPicPr>
          <p:cNvPr id="10" name="Imagen 9"/>
          <p:cNvPicPr>
            <a:picLocks noChangeAspect="1"/>
          </p:cNvPicPr>
          <p:nvPr/>
        </p:nvPicPr>
        <p:blipFill>
          <a:blip r:embed="rId6"/>
          <a:stretch>
            <a:fillRect/>
          </a:stretch>
        </p:blipFill>
        <p:spPr>
          <a:xfrm>
            <a:off x="819324" y="2344184"/>
            <a:ext cx="2310568" cy="2241973"/>
          </a:xfrm>
          <a:prstGeom prst="rect">
            <a:avLst/>
          </a:prstGeom>
        </p:spPr>
      </p:pic>
    </p:spTree>
    <p:extLst>
      <p:ext uri="{BB962C8B-B14F-4D97-AF65-F5344CB8AC3E}">
        <p14:creationId xmlns:p14="http://schemas.microsoft.com/office/powerpoint/2010/main" val="4439186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87925" y="3941"/>
            <a:ext cx="2519351" cy="554257"/>
          </a:xfrm>
          <a:prstGeom prst="rect">
            <a:avLst/>
          </a:prstGeom>
        </p:spPr>
      </p:pic>
      <p:pic>
        <p:nvPicPr>
          <p:cNvPr id="5" name="Imagen 4">
            <a:extLst>
              <a:ext uri="{FF2B5EF4-FFF2-40B4-BE49-F238E27FC236}">
                <a16:creationId xmlns:a16="http://schemas.microsoft.com/office/drawing/2014/main" id="{F3267EAA-3ADB-46AF-974C-9FA213467D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9401" y="61594"/>
            <a:ext cx="2055388" cy="496604"/>
          </a:xfrm>
          <a:prstGeom prst="rect">
            <a:avLst/>
          </a:prstGeom>
        </p:spPr>
      </p:pic>
      <p:sp>
        <p:nvSpPr>
          <p:cNvPr id="6" name="Título 1">
            <a:extLst>
              <a:ext uri="{FF2B5EF4-FFF2-40B4-BE49-F238E27FC236}">
                <a16:creationId xmlns:a16="http://schemas.microsoft.com/office/drawing/2014/main" id="{3BE35040-3ACF-ED2D-1579-A7E41597D7A8}"/>
              </a:ext>
            </a:extLst>
          </p:cNvPr>
          <p:cNvSpPr txBox="1">
            <a:spLocks/>
          </p:cNvSpPr>
          <p:nvPr/>
        </p:nvSpPr>
        <p:spPr>
          <a:xfrm>
            <a:off x="1009145" y="862367"/>
            <a:ext cx="10020301" cy="95916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PE" sz="2400" b="1" dirty="0">
                <a:solidFill>
                  <a:srgbClr val="002060"/>
                </a:solidFill>
                <a:latin typeface="Poppins" pitchFamily="2" charset="77"/>
                <a:cs typeface="Poppins" pitchFamily="2" charset="77"/>
              </a:rPr>
              <a:t>Importancia de la implementación de la Tutoría y Orientación Educativa en las IIEE</a:t>
            </a:r>
          </a:p>
        </p:txBody>
      </p:sp>
      <p:cxnSp>
        <p:nvCxnSpPr>
          <p:cNvPr id="12" name="Google Shape;58;p13">
            <a:extLst>
              <a:ext uri="{FF2B5EF4-FFF2-40B4-BE49-F238E27FC236}">
                <a16:creationId xmlns:a16="http://schemas.microsoft.com/office/drawing/2014/main" id="{087A9F95-DF16-CB2B-C5ED-CCA6DC137F14}"/>
              </a:ext>
            </a:extLst>
          </p:cNvPr>
          <p:cNvCxnSpPr>
            <a:cxnSpLocks/>
          </p:cNvCxnSpPr>
          <p:nvPr/>
        </p:nvCxnSpPr>
        <p:spPr>
          <a:xfrm>
            <a:off x="1623317" y="1611317"/>
            <a:ext cx="9014009" cy="41096"/>
          </a:xfrm>
          <a:prstGeom prst="straightConnector1">
            <a:avLst/>
          </a:prstGeom>
          <a:noFill/>
          <a:ln w="19050" cap="flat" cmpd="sng">
            <a:solidFill>
              <a:srgbClr val="E30412"/>
            </a:solidFill>
            <a:prstDash val="solid"/>
            <a:round/>
            <a:headEnd type="none" w="sm" len="sm"/>
            <a:tailEnd type="none" w="sm" len="sm"/>
          </a:ln>
        </p:spPr>
      </p:cxnSp>
      <p:grpSp>
        <p:nvGrpSpPr>
          <p:cNvPr id="10" name="Grupo 9"/>
          <p:cNvGrpSpPr/>
          <p:nvPr/>
        </p:nvGrpSpPr>
        <p:grpSpPr>
          <a:xfrm>
            <a:off x="1122844" y="3682124"/>
            <a:ext cx="1429133" cy="820838"/>
            <a:chOff x="423401" y="2329486"/>
            <a:chExt cx="1429133" cy="1122297"/>
          </a:xfrm>
          <a:scene3d>
            <a:camera prst="orthographicFront">
              <a:rot lat="0" lon="0" rev="0"/>
            </a:camera>
            <a:lightRig rig="contrasting" dir="t">
              <a:rot lat="0" lon="0" rev="1200000"/>
            </a:lightRig>
          </a:scene3d>
        </p:grpSpPr>
        <p:sp>
          <p:nvSpPr>
            <p:cNvPr id="11" name="Rectángulo redondeado 10"/>
            <p:cNvSpPr/>
            <p:nvPr/>
          </p:nvSpPr>
          <p:spPr>
            <a:xfrm>
              <a:off x="423401" y="2329486"/>
              <a:ext cx="1429133" cy="1122297"/>
            </a:xfrm>
            <a:prstGeom prst="roundRect">
              <a:avLst>
                <a:gd name="adj" fmla="val 10000"/>
              </a:avLst>
            </a:prstGeom>
            <a:sp3d contourW="19050" prstMaterial="metal">
              <a:bevelT w="88900" h="203200"/>
              <a:bevelB w="165100" h="254000"/>
            </a:sp3d>
          </p:spPr>
          <p:style>
            <a:lnRef idx="0">
              <a:schemeClr val="accent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sp>
        <p:sp>
          <p:nvSpPr>
            <p:cNvPr id="14" name="Rectángulo 13"/>
            <p:cNvSpPr/>
            <p:nvPr/>
          </p:nvSpPr>
          <p:spPr>
            <a:xfrm>
              <a:off x="456272" y="2362357"/>
              <a:ext cx="1363391" cy="1056555"/>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0480" tIns="30480" rIns="30480" bIns="30480" numCol="1" spcCol="1270" anchor="ctr" anchorCtr="0">
              <a:noAutofit/>
            </a:bodyPr>
            <a:lstStyle/>
            <a:p>
              <a:pPr lvl="0" algn="ctr" defTabSz="2133600">
                <a:lnSpc>
                  <a:spcPct val="90000"/>
                </a:lnSpc>
                <a:spcBef>
                  <a:spcPct val="0"/>
                </a:spcBef>
                <a:spcAft>
                  <a:spcPct val="35000"/>
                </a:spcAft>
              </a:pPr>
              <a:r>
                <a:rPr lang="es-ES" sz="4800" b="1" kern="1200" dirty="0">
                  <a:solidFill>
                    <a:srgbClr val="FF0000"/>
                  </a:solidFill>
                </a:rPr>
                <a:t>TOE</a:t>
              </a:r>
              <a:endParaRPr lang="es-PE" sz="4800" b="1" kern="1200" dirty="0">
                <a:solidFill>
                  <a:srgbClr val="FF0000"/>
                </a:solidFill>
              </a:endParaRPr>
            </a:p>
          </p:txBody>
        </p:sp>
      </p:grpSp>
      <p:sp>
        <p:nvSpPr>
          <p:cNvPr id="16" name="Google Shape;112;g1217b9faa0f_0_18"/>
          <p:cNvSpPr/>
          <p:nvPr/>
        </p:nvSpPr>
        <p:spPr>
          <a:xfrm>
            <a:off x="5552253" y="2439508"/>
            <a:ext cx="5564188" cy="520063"/>
          </a:xfrm>
          <a:prstGeom prst="roundRect">
            <a:avLst>
              <a:gd name="adj" fmla="val 16667"/>
            </a:avLst>
          </a:prstGeom>
          <a:solidFill>
            <a:srgbClr val="04AC9A"/>
          </a:solid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marR="9719" lvl="0" indent="0" algn="just" rtl="0">
              <a:lnSpc>
                <a:spcPct val="115000"/>
              </a:lnSpc>
              <a:spcBef>
                <a:spcPts val="0"/>
              </a:spcBef>
              <a:spcAft>
                <a:spcPts val="800"/>
              </a:spcAft>
              <a:buClr>
                <a:srgbClr val="000000"/>
              </a:buClr>
              <a:buSzPts val="1700"/>
              <a:buFont typeface="Arial"/>
              <a:buNone/>
            </a:pPr>
            <a:r>
              <a:rPr lang="es-MX" sz="1050" i="0" u="none" strike="noStrike" cap="none" dirty="0">
                <a:latin typeface="Poppins"/>
                <a:ea typeface="Calibri"/>
                <a:cs typeface="Calibri"/>
                <a:sym typeface="Calibri"/>
              </a:rPr>
              <a:t>Promueve el desarrollo de factores protectores  frente a situaciones de riesgo que puedan afectar a las y los estudiantes, así como también su continuidad educativa.</a:t>
            </a:r>
            <a:endParaRPr sz="1050" i="0" u="none" strike="noStrike" cap="none" dirty="0">
              <a:latin typeface="Poppins"/>
              <a:ea typeface="Arial"/>
              <a:cs typeface="Arial"/>
              <a:sym typeface="Arial"/>
            </a:endParaRPr>
          </a:p>
        </p:txBody>
      </p:sp>
      <p:sp>
        <p:nvSpPr>
          <p:cNvPr id="19" name="Google Shape;114;g1217b9faa0f_0_18"/>
          <p:cNvSpPr/>
          <p:nvPr/>
        </p:nvSpPr>
        <p:spPr>
          <a:xfrm>
            <a:off x="5552253" y="3035638"/>
            <a:ext cx="5564188" cy="361836"/>
          </a:xfrm>
          <a:prstGeom prst="roundRect">
            <a:avLst>
              <a:gd name="adj" fmla="val 16667"/>
            </a:avLst>
          </a:prstGeom>
          <a:solidFill>
            <a:schemeClr val="accent4">
              <a:lumMod val="40000"/>
              <a:lumOff val="60000"/>
            </a:schemeClr>
          </a:solid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lvl="0" algn="just"/>
            <a:r>
              <a:rPr lang="es-MX" sz="1100" dirty="0">
                <a:latin typeface="Poppins" panose="020B0604020202020204" charset="0"/>
                <a:ea typeface="Arial Unicode MS" panose="020B0604020202020204" pitchFamily="34" charset="-128"/>
                <a:cs typeface="Poppins" panose="020B0604020202020204" charset="0"/>
              </a:rPr>
              <a:t>Busca fortalecer el desarrollo de los aprendizajes y el establecimiento de vínculos adecuados entre estudiantes, familias, docentes, tutores y demás actores de la IE. </a:t>
            </a:r>
          </a:p>
        </p:txBody>
      </p:sp>
      <p:sp>
        <p:nvSpPr>
          <p:cNvPr id="20" name="Google Shape;115;g1217b9faa0f_0_18"/>
          <p:cNvSpPr/>
          <p:nvPr/>
        </p:nvSpPr>
        <p:spPr>
          <a:xfrm>
            <a:off x="5552450" y="1902693"/>
            <a:ext cx="5564188" cy="476320"/>
          </a:xfrm>
          <a:prstGeom prst="roundRect">
            <a:avLst>
              <a:gd name="adj" fmla="val 16667"/>
            </a:avLst>
          </a:prstGeom>
          <a:solidFill>
            <a:srgbClr val="FFC000"/>
          </a:solid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marR="23025" lvl="0" indent="0" algn="just" rtl="0">
              <a:lnSpc>
                <a:spcPct val="115000"/>
              </a:lnSpc>
              <a:spcBef>
                <a:spcPts val="0"/>
              </a:spcBef>
              <a:spcAft>
                <a:spcPts val="0"/>
              </a:spcAft>
              <a:buClr>
                <a:srgbClr val="000000"/>
              </a:buClr>
              <a:buSzPts val="1800"/>
              <a:buFont typeface="Arial"/>
              <a:buNone/>
            </a:pPr>
            <a:r>
              <a:rPr lang="es-MX" sz="1100" i="0" u="none" strike="noStrike" cap="none" dirty="0">
                <a:latin typeface="Poppins"/>
                <a:ea typeface="Calibri"/>
                <a:cs typeface="Calibri"/>
                <a:sym typeface="Calibri"/>
              </a:rPr>
              <a:t>Fortalece las habilidades  socioemocionales, la imagen positiva de si mismo, de confianza en sus posibilidades y su esfuerzo, motivándolo a seguir aprendiendo.</a:t>
            </a:r>
            <a:endParaRPr sz="1000" i="0" u="none" strike="noStrike" cap="none" dirty="0">
              <a:latin typeface="Poppins"/>
              <a:ea typeface="Arial"/>
              <a:cs typeface="Arial"/>
              <a:sym typeface="Arial"/>
            </a:endParaRPr>
          </a:p>
        </p:txBody>
      </p:sp>
      <p:sp>
        <p:nvSpPr>
          <p:cNvPr id="24" name="Elipse 23"/>
          <p:cNvSpPr/>
          <p:nvPr/>
        </p:nvSpPr>
        <p:spPr>
          <a:xfrm>
            <a:off x="1321792" y="2744845"/>
            <a:ext cx="1230185" cy="796575"/>
          </a:xfrm>
          <a:prstGeom prst="ellipse">
            <a:avLst/>
          </a:prstGeom>
          <a:blipFill rotWithShape="1">
            <a:blip r:embed="rId5"/>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nvGrpSpPr>
          <p:cNvPr id="26" name="Grupo 25"/>
          <p:cNvGrpSpPr/>
          <p:nvPr/>
        </p:nvGrpSpPr>
        <p:grpSpPr>
          <a:xfrm>
            <a:off x="3045335" y="2275177"/>
            <a:ext cx="2048861" cy="1122297"/>
            <a:chOff x="2758812" y="216136"/>
            <a:chExt cx="1793161" cy="1122297"/>
          </a:xfrm>
          <a:scene3d>
            <a:camera prst="orthographicFront">
              <a:rot lat="0" lon="0" rev="0"/>
            </a:camera>
            <a:lightRig rig="contrasting" dir="t">
              <a:rot lat="0" lon="0" rev="1200000"/>
            </a:lightRig>
          </a:scene3d>
        </p:grpSpPr>
        <p:sp>
          <p:nvSpPr>
            <p:cNvPr id="27" name="Rectángulo redondeado 26"/>
            <p:cNvSpPr/>
            <p:nvPr/>
          </p:nvSpPr>
          <p:spPr>
            <a:xfrm>
              <a:off x="2758812" y="216136"/>
              <a:ext cx="1793161" cy="1122297"/>
            </a:xfrm>
            <a:prstGeom prst="roundRect">
              <a:avLst>
                <a:gd name="adj" fmla="val 10000"/>
              </a:avLst>
            </a:prstGeom>
            <a:sp3d contourW="19050" prstMaterial="metal">
              <a:bevelT w="88900" h="203200"/>
              <a:bevelB w="165100" h="254000"/>
            </a:sp3d>
          </p:spPr>
          <p:style>
            <a:lnRef idx="0">
              <a:schemeClr val="accent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sp>
        <p:sp>
          <p:nvSpPr>
            <p:cNvPr id="28" name="Rectángulo 27"/>
            <p:cNvSpPr/>
            <p:nvPr/>
          </p:nvSpPr>
          <p:spPr>
            <a:xfrm>
              <a:off x="2791683" y="249007"/>
              <a:ext cx="1727419" cy="1056555"/>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b="1" kern="1200" dirty="0">
                  <a:latin typeface="Poppins" panose="020B0604020202020204" charset="0"/>
                  <a:cs typeface="Poppins" panose="020B0604020202020204" charset="0"/>
                </a:rPr>
                <a:t>Respondemos a las necesidades de orientación y acompañamiento de nuestros </a:t>
              </a:r>
              <a:r>
                <a:rPr lang="es-ES" sz="1200" b="1" kern="1200" dirty="0">
                  <a:latin typeface="Poppins" panose="020B0604020202020204" charset="0"/>
                  <a:cs typeface="Poppins" panose="020B0604020202020204" charset="0"/>
                </a:rPr>
                <a:t>estudiantes</a:t>
              </a:r>
              <a:endParaRPr lang="es-PE" sz="1100" b="1" kern="1200" dirty="0">
                <a:latin typeface="Poppins" panose="020B0604020202020204" charset="0"/>
                <a:cs typeface="Poppins" panose="020B0604020202020204" charset="0"/>
              </a:endParaRPr>
            </a:p>
          </p:txBody>
        </p:sp>
      </p:grpSp>
      <p:sp>
        <p:nvSpPr>
          <p:cNvPr id="23" name="Elipse 22"/>
          <p:cNvSpPr/>
          <p:nvPr/>
        </p:nvSpPr>
        <p:spPr>
          <a:xfrm>
            <a:off x="1360315" y="4643666"/>
            <a:ext cx="1197314" cy="712877"/>
          </a:xfrm>
          <a:prstGeom prst="ellipse">
            <a:avLst/>
          </a:prstGeom>
          <a:blipFill rotWithShape="1">
            <a:blip r:embed="rId6"/>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nvGrpSpPr>
          <p:cNvPr id="29" name="Grupo 28"/>
          <p:cNvGrpSpPr/>
          <p:nvPr/>
        </p:nvGrpSpPr>
        <p:grpSpPr>
          <a:xfrm>
            <a:off x="3082893" y="3908814"/>
            <a:ext cx="1987459" cy="933588"/>
            <a:chOff x="2768643" y="2490926"/>
            <a:chExt cx="1697676" cy="1122297"/>
          </a:xfrm>
          <a:scene3d>
            <a:camera prst="orthographicFront">
              <a:rot lat="0" lon="0" rev="0"/>
            </a:camera>
            <a:lightRig rig="contrasting" dir="t">
              <a:rot lat="0" lon="0" rev="1200000"/>
            </a:lightRig>
          </a:scene3d>
        </p:grpSpPr>
        <p:sp>
          <p:nvSpPr>
            <p:cNvPr id="30" name="Rectángulo redondeado 29"/>
            <p:cNvSpPr/>
            <p:nvPr/>
          </p:nvSpPr>
          <p:spPr>
            <a:xfrm>
              <a:off x="2768643" y="2490926"/>
              <a:ext cx="1697676" cy="1122297"/>
            </a:xfrm>
            <a:prstGeom prst="roundRect">
              <a:avLst>
                <a:gd name="adj" fmla="val 10000"/>
              </a:avLst>
            </a:prstGeom>
            <a:sp3d contourW="19050" prstMaterial="metal">
              <a:bevelT w="88900" h="203200"/>
              <a:bevelB w="165100" h="254000"/>
            </a:sp3d>
          </p:spPr>
          <p:style>
            <a:lnRef idx="0">
              <a:schemeClr val="accent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sp>
        <p:sp>
          <p:nvSpPr>
            <p:cNvPr id="31" name="Rectángulo 30"/>
            <p:cNvSpPr/>
            <p:nvPr/>
          </p:nvSpPr>
          <p:spPr>
            <a:xfrm>
              <a:off x="2801514" y="2523797"/>
              <a:ext cx="1631934" cy="1056555"/>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400" b="1" dirty="0">
                  <a:latin typeface="Poppins" panose="020B0604020202020204" charset="0"/>
                  <a:cs typeface="Poppins" panose="020B0604020202020204" charset="0"/>
                </a:rPr>
                <a:t>A</a:t>
              </a:r>
              <a:r>
                <a:rPr lang="es-ES" sz="1400" b="1" kern="1200" dirty="0">
                  <a:latin typeface="Poppins" panose="020B0604020202020204" charset="0"/>
                  <a:cs typeface="Poppins" panose="020B0604020202020204" charset="0"/>
                </a:rPr>
                <a:t> las normativa del sector</a:t>
              </a:r>
              <a:endParaRPr lang="es-PE" sz="1400" b="1" kern="1200" dirty="0">
                <a:latin typeface="Poppins" panose="020B0604020202020204" charset="0"/>
                <a:cs typeface="Poppins" panose="020B0604020202020204" charset="0"/>
              </a:endParaRPr>
            </a:p>
          </p:txBody>
        </p:sp>
      </p:grpSp>
      <p:grpSp>
        <p:nvGrpSpPr>
          <p:cNvPr id="32" name="Grupo 31"/>
          <p:cNvGrpSpPr/>
          <p:nvPr/>
        </p:nvGrpSpPr>
        <p:grpSpPr>
          <a:xfrm>
            <a:off x="5566412" y="3541420"/>
            <a:ext cx="5550029" cy="1747206"/>
            <a:chOff x="2882406" y="1683438"/>
            <a:chExt cx="5550029" cy="2220420"/>
          </a:xfrm>
          <a:scene3d>
            <a:camera prst="orthographicFront">
              <a:rot lat="0" lon="0" rev="0"/>
            </a:camera>
            <a:lightRig rig="contrasting" dir="t">
              <a:rot lat="0" lon="0" rev="1200000"/>
            </a:lightRig>
          </a:scene3d>
        </p:grpSpPr>
        <p:sp>
          <p:nvSpPr>
            <p:cNvPr id="33" name="Rectángulo redondeado 32"/>
            <p:cNvSpPr/>
            <p:nvPr/>
          </p:nvSpPr>
          <p:spPr>
            <a:xfrm>
              <a:off x="2882406" y="1683438"/>
              <a:ext cx="5550029" cy="2220420"/>
            </a:xfrm>
            <a:prstGeom prst="roundRect">
              <a:avLst>
                <a:gd name="adj" fmla="val 10000"/>
              </a:avLst>
            </a:prstGeom>
            <a:sp3d contourW="19050" prstMaterial="metal">
              <a:bevelT w="88900" h="203200"/>
              <a:bevelB w="165100" h="254000"/>
            </a:sp3d>
          </p:spPr>
          <p:style>
            <a:lnRef idx="0">
              <a:schemeClr val="accent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sp>
        <p:sp>
          <p:nvSpPr>
            <p:cNvPr id="34" name="Rectángulo 33"/>
            <p:cNvSpPr/>
            <p:nvPr/>
          </p:nvSpPr>
          <p:spPr>
            <a:xfrm>
              <a:off x="2989332" y="1721128"/>
              <a:ext cx="5419961" cy="2090352"/>
            </a:xfrm>
            <a:prstGeom prst="rect">
              <a:avLst/>
            </a:prstGeom>
            <a:solidFill>
              <a:schemeClr val="accent2">
                <a:lumMod val="40000"/>
                <a:lumOff val="60000"/>
              </a:schemeClr>
            </a:solidFill>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171450" lvl="0" indent="-171450" algn="just" defTabSz="488950">
                <a:lnSpc>
                  <a:spcPct val="90000"/>
                </a:lnSpc>
                <a:spcBef>
                  <a:spcPct val="0"/>
                </a:spcBef>
                <a:spcAft>
                  <a:spcPct val="35000"/>
                </a:spcAft>
                <a:buFont typeface="Wingdings" panose="05000000000000000000" pitchFamily="2" charset="2"/>
                <a:buChar char="q"/>
              </a:pPr>
              <a:r>
                <a:rPr lang="es-ES" sz="1050" kern="1200" dirty="0">
                  <a:latin typeface="Poppins" panose="020B0604020202020204" charset="0"/>
                  <a:cs typeface="Poppins" panose="020B0604020202020204" charset="0"/>
                </a:rPr>
                <a:t> </a:t>
              </a:r>
              <a:r>
                <a:rPr lang="es-ES" sz="1000" kern="1200" dirty="0">
                  <a:latin typeface="Poppins" panose="020B0604020202020204" charset="0"/>
                  <a:cs typeface="Poppins" panose="020B0604020202020204" charset="0"/>
                </a:rPr>
                <a:t>D.S. 007-2021-MINEDU que modifica el Reglamento de la Ley Nº 28044,  señala que la Tutoría y Orientación Educativa es el acompañamiento socio afectivo y cognitivo.</a:t>
              </a:r>
            </a:p>
            <a:p>
              <a:pPr marL="171450" lvl="0" indent="-171450" algn="just" defTabSz="488950">
                <a:lnSpc>
                  <a:spcPct val="90000"/>
                </a:lnSpc>
                <a:spcBef>
                  <a:spcPct val="0"/>
                </a:spcBef>
                <a:spcAft>
                  <a:spcPct val="35000"/>
                </a:spcAft>
                <a:buFont typeface="Wingdings" panose="05000000000000000000" pitchFamily="2" charset="2"/>
                <a:buChar char="q"/>
              </a:pPr>
              <a:r>
                <a:rPr lang="es-ES" sz="1000" kern="1200" dirty="0">
                  <a:latin typeface="Poppins" panose="020B0604020202020204" charset="0"/>
                  <a:cs typeface="Poppins" panose="020B0604020202020204" charset="0"/>
                </a:rPr>
                <a:t>RM N° 281-2016-MINEDU que aprueba el CNEB que define a la tutoría  como la interacción entre el docente tutor y el estudiante el cual se sustenta en el vínculo afectivo.</a:t>
              </a:r>
            </a:p>
            <a:p>
              <a:pPr marL="171450" lvl="0" indent="-171450" algn="just" defTabSz="488950">
                <a:lnSpc>
                  <a:spcPct val="90000"/>
                </a:lnSpc>
                <a:spcBef>
                  <a:spcPct val="0"/>
                </a:spcBef>
                <a:spcAft>
                  <a:spcPct val="35000"/>
                </a:spcAft>
                <a:buFont typeface="Wingdings" panose="05000000000000000000" pitchFamily="2" charset="2"/>
                <a:buChar char="q"/>
              </a:pPr>
              <a:r>
                <a:rPr lang="es-ES" sz="1000" kern="1200" dirty="0">
                  <a:latin typeface="Poppins" panose="020B0604020202020204" charset="0"/>
                  <a:cs typeface="Poppins" panose="020B0604020202020204" charset="0"/>
                </a:rPr>
                <a:t>La RVM 212-2020- MINEDU aprueba los Lineamientos de Tutoría y Orientación Educativa para la Educativa en todas las IIEE y programas educativos, tanto públicas como privadas.</a:t>
              </a:r>
            </a:p>
            <a:p>
              <a:pPr marL="171450" lvl="0" indent="-171450" algn="just" defTabSz="488950">
                <a:lnSpc>
                  <a:spcPct val="90000"/>
                </a:lnSpc>
                <a:spcBef>
                  <a:spcPct val="0"/>
                </a:spcBef>
                <a:spcAft>
                  <a:spcPct val="35000"/>
                </a:spcAft>
                <a:buFont typeface="Wingdings" panose="05000000000000000000" pitchFamily="2" charset="2"/>
                <a:buChar char="q"/>
              </a:pPr>
              <a:r>
                <a:rPr lang="es-ES" sz="1000" kern="1200" dirty="0">
                  <a:latin typeface="Poppins" panose="020B0604020202020204" charset="0"/>
                  <a:cs typeface="Poppins" panose="020B0604020202020204" charset="0"/>
                </a:rPr>
                <a:t>La RVM N° 169 aprueba los Lineamientos de Educación Sexual Integral.</a:t>
              </a:r>
            </a:p>
            <a:p>
              <a:pPr marL="171450" lvl="0" indent="-171450" algn="just" defTabSz="488950">
                <a:lnSpc>
                  <a:spcPct val="90000"/>
                </a:lnSpc>
                <a:spcBef>
                  <a:spcPct val="0"/>
                </a:spcBef>
                <a:spcAft>
                  <a:spcPct val="35000"/>
                </a:spcAft>
                <a:buFont typeface="Wingdings" panose="05000000000000000000" pitchFamily="2" charset="2"/>
                <a:buChar char="q"/>
              </a:pPr>
              <a:r>
                <a:rPr lang="es-ES" sz="1000" kern="1200" dirty="0">
                  <a:latin typeface="Poppins" panose="020B0604020202020204" charset="0"/>
                  <a:cs typeface="Poppins" panose="020B0604020202020204" charset="0"/>
                </a:rPr>
                <a:t>La RM N° 587_2023-MINEDU  aprueba los Lineamientos para la prestación del servicio educativos y  orienta las acciones para la Gestión del Bienestar , así como para el acompañamiento socio afectivo y cognitivo.</a:t>
              </a:r>
              <a:endParaRPr lang="es-PE" sz="1000" kern="1200" dirty="0">
                <a:latin typeface="Poppins" panose="020B0604020202020204" charset="0"/>
                <a:cs typeface="Poppins" panose="020B0604020202020204" charset="0"/>
              </a:endParaRPr>
            </a:p>
          </p:txBody>
        </p:sp>
      </p:grpSp>
      <p:grpSp>
        <p:nvGrpSpPr>
          <p:cNvPr id="35" name="Grupo 34"/>
          <p:cNvGrpSpPr/>
          <p:nvPr/>
        </p:nvGrpSpPr>
        <p:grpSpPr>
          <a:xfrm>
            <a:off x="3045335" y="5518585"/>
            <a:ext cx="2048861" cy="892338"/>
            <a:chOff x="2800360" y="4336093"/>
            <a:chExt cx="1693322" cy="1122297"/>
          </a:xfrm>
          <a:scene3d>
            <a:camera prst="orthographicFront">
              <a:rot lat="0" lon="0" rev="0"/>
            </a:camera>
            <a:lightRig rig="contrasting" dir="t">
              <a:rot lat="0" lon="0" rev="1200000"/>
            </a:lightRig>
          </a:scene3d>
        </p:grpSpPr>
        <p:sp>
          <p:nvSpPr>
            <p:cNvPr id="36" name="Rectángulo redondeado 35"/>
            <p:cNvSpPr/>
            <p:nvPr/>
          </p:nvSpPr>
          <p:spPr>
            <a:xfrm>
              <a:off x="2800360" y="4336093"/>
              <a:ext cx="1693322" cy="1122297"/>
            </a:xfrm>
            <a:prstGeom prst="roundRect">
              <a:avLst>
                <a:gd name="adj" fmla="val 10000"/>
              </a:avLst>
            </a:prstGeom>
            <a:sp3d contourW="19050" prstMaterial="metal">
              <a:bevelT w="88900" h="203200"/>
              <a:bevelB w="165100" h="254000"/>
            </a:sp3d>
          </p:spPr>
          <p:style>
            <a:lnRef idx="0">
              <a:schemeClr val="accent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sp>
        <p:sp>
          <p:nvSpPr>
            <p:cNvPr id="37" name="Rectángulo 36"/>
            <p:cNvSpPr/>
            <p:nvPr/>
          </p:nvSpPr>
          <p:spPr>
            <a:xfrm>
              <a:off x="2833231" y="4368964"/>
              <a:ext cx="1627580" cy="1056555"/>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algn="ctr" defTabSz="488950">
                <a:lnSpc>
                  <a:spcPct val="90000"/>
                </a:lnSpc>
                <a:spcBef>
                  <a:spcPct val="0"/>
                </a:spcBef>
                <a:spcAft>
                  <a:spcPct val="35000"/>
                </a:spcAft>
              </a:pPr>
              <a:r>
                <a:rPr lang="es-ES" sz="1400" b="1" dirty="0">
                  <a:latin typeface="Poppins" panose="020B0604020202020204" charset="0"/>
                  <a:cs typeface="Poppins" panose="020B0604020202020204" charset="0"/>
                </a:rPr>
                <a:t>A las Políticas Nacionales </a:t>
              </a:r>
              <a:endParaRPr lang="es-PE" sz="1400" b="1" dirty="0">
                <a:latin typeface="Poppins" panose="020B0604020202020204" charset="0"/>
                <a:cs typeface="Poppins" panose="020B0604020202020204" charset="0"/>
              </a:endParaRPr>
            </a:p>
          </p:txBody>
        </p:sp>
      </p:grpSp>
      <p:grpSp>
        <p:nvGrpSpPr>
          <p:cNvPr id="38" name="Grupo 37"/>
          <p:cNvGrpSpPr/>
          <p:nvPr/>
        </p:nvGrpSpPr>
        <p:grpSpPr>
          <a:xfrm>
            <a:off x="5594600" y="5382928"/>
            <a:ext cx="5713516" cy="1360063"/>
            <a:chOff x="4238508" y="4650735"/>
            <a:chExt cx="5713516" cy="1164816"/>
          </a:xfrm>
          <a:solidFill>
            <a:srgbClr val="00B0F0"/>
          </a:solidFill>
          <a:scene3d>
            <a:camera prst="orthographicFront">
              <a:rot lat="0" lon="0" rev="0"/>
            </a:camera>
            <a:lightRig rig="contrasting" dir="t">
              <a:rot lat="0" lon="0" rev="1200000"/>
            </a:lightRig>
          </a:scene3d>
        </p:grpSpPr>
        <p:sp>
          <p:nvSpPr>
            <p:cNvPr id="39" name="Rectángulo redondeado 38"/>
            <p:cNvSpPr/>
            <p:nvPr/>
          </p:nvSpPr>
          <p:spPr>
            <a:xfrm>
              <a:off x="4238508" y="4693254"/>
              <a:ext cx="5577436" cy="1122297"/>
            </a:xfrm>
            <a:prstGeom prst="roundRect">
              <a:avLst>
                <a:gd name="adj" fmla="val 10000"/>
              </a:avLst>
            </a:prstGeom>
            <a:grpFill/>
            <a:sp3d contourW="19050" prstMaterial="metal">
              <a:bevelT w="88900" h="203200"/>
              <a:bevelB w="165100" h="254000"/>
            </a:sp3d>
          </p:spPr>
          <p:style>
            <a:lnRef idx="0">
              <a:schemeClr val="accent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sp>
        <p:sp>
          <p:nvSpPr>
            <p:cNvPr id="40" name="Rectángulo 39"/>
            <p:cNvSpPr/>
            <p:nvPr/>
          </p:nvSpPr>
          <p:spPr>
            <a:xfrm>
              <a:off x="4453326" y="4650735"/>
              <a:ext cx="5498698" cy="1164816"/>
            </a:xfrm>
            <a:prstGeom prst="rect">
              <a:avLst/>
            </a:prstGeom>
            <a:noFill/>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715" tIns="5715" rIns="5715" bIns="5715" numCol="1" spcCol="1270" anchor="ctr" anchorCtr="0">
              <a:noAutofit/>
            </a:bodyPr>
            <a:lstStyle/>
            <a:p>
              <a:pPr marL="171450" lvl="0" indent="-171450" algn="l" defTabSz="400050">
                <a:lnSpc>
                  <a:spcPct val="90000"/>
                </a:lnSpc>
                <a:spcBef>
                  <a:spcPct val="0"/>
                </a:spcBef>
                <a:spcAft>
                  <a:spcPct val="35000"/>
                </a:spcAft>
                <a:buFont typeface="Wingdings" panose="05000000000000000000" pitchFamily="2" charset="2"/>
                <a:buChar char="q"/>
              </a:pPr>
              <a:r>
                <a:rPr lang="es-ES" sz="1200" kern="1200" dirty="0">
                  <a:latin typeface="Poppins" panose="020B0604020202020204" charset="0"/>
                  <a:cs typeface="Poppins" panose="020B0604020202020204" charset="0"/>
                </a:rPr>
                <a:t>Política Nacional Multisectorial para las Niñas, Niños y Adolescentes (PNMNNA)</a:t>
              </a:r>
            </a:p>
            <a:p>
              <a:pPr marL="171450" lvl="0" indent="-171450" algn="l" defTabSz="400050">
                <a:lnSpc>
                  <a:spcPct val="90000"/>
                </a:lnSpc>
                <a:spcBef>
                  <a:spcPct val="0"/>
                </a:spcBef>
                <a:spcAft>
                  <a:spcPct val="35000"/>
                </a:spcAft>
                <a:buFont typeface="Wingdings" panose="05000000000000000000" pitchFamily="2" charset="2"/>
                <a:buChar char="q"/>
              </a:pPr>
              <a:r>
                <a:rPr lang="es-ES" sz="1200" kern="1200" dirty="0">
                  <a:latin typeface="Poppins" panose="020B0604020202020204" charset="0"/>
                  <a:cs typeface="Poppins" panose="020B0604020202020204" charset="0"/>
                </a:rPr>
                <a:t>Política Nacional de Igualdad de Género</a:t>
              </a:r>
            </a:p>
            <a:p>
              <a:pPr marL="171450" lvl="0" indent="-171450" algn="l" defTabSz="400050">
                <a:lnSpc>
                  <a:spcPct val="90000"/>
                </a:lnSpc>
                <a:spcBef>
                  <a:spcPct val="0"/>
                </a:spcBef>
                <a:spcAft>
                  <a:spcPct val="35000"/>
                </a:spcAft>
                <a:buFont typeface="Wingdings" panose="05000000000000000000" pitchFamily="2" charset="2"/>
                <a:buChar char="q"/>
              </a:pPr>
              <a:r>
                <a:rPr lang="es-ES" sz="1200" kern="1200" dirty="0">
                  <a:latin typeface="Poppins" panose="020B0604020202020204" charset="0"/>
                  <a:cs typeface="Poppins" panose="020B0604020202020204" charset="0"/>
                </a:rPr>
                <a:t>Política de la Trata</a:t>
              </a:r>
            </a:p>
            <a:p>
              <a:pPr marL="171450" lvl="0" indent="-171450" algn="l" defTabSz="400050">
                <a:lnSpc>
                  <a:spcPct val="90000"/>
                </a:lnSpc>
                <a:spcBef>
                  <a:spcPct val="0"/>
                </a:spcBef>
                <a:spcAft>
                  <a:spcPct val="35000"/>
                </a:spcAft>
                <a:buFont typeface="Wingdings" panose="05000000000000000000" pitchFamily="2" charset="2"/>
                <a:buChar char="q"/>
              </a:pPr>
              <a:r>
                <a:rPr lang="es-ES" sz="1200" kern="1200" dirty="0">
                  <a:latin typeface="Poppins" panose="020B0604020202020204" charset="0"/>
                  <a:cs typeface="Poppins" panose="020B0604020202020204" charset="0"/>
                </a:rPr>
                <a:t>Política Nacional contra las drogas al 2030.</a:t>
              </a:r>
            </a:p>
            <a:p>
              <a:pPr lvl="0" algn="l" defTabSz="400050">
                <a:lnSpc>
                  <a:spcPct val="90000"/>
                </a:lnSpc>
                <a:spcBef>
                  <a:spcPct val="0"/>
                </a:spcBef>
                <a:spcAft>
                  <a:spcPct val="35000"/>
                </a:spcAft>
              </a:pPr>
              <a:r>
                <a:rPr lang="es-ES" sz="900" kern="1200" dirty="0"/>
                <a:t> </a:t>
              </a:r>
              <a:endParaRPr lang="es-PE" sz="900" kern="1200" dirty="0"/>
            </a:p>
          </p:txBody>
        </p:sp>
      </p:grpSp>
      <p:sp>
        <p:nvSpPr>
          <p:cNvPr id="4" name="Flecha derecha 3"/>
          <p:cNvSpPr/>
          <p:nvPr/>
        </p:nvSpPr>
        <p:spPr>
          <a:xfrm>
            <a:off x="5219272" y="2402167"/>
            <a:ext cx="151781" cy="67145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41" name="Flecha derecha 40"/>
          <p:cNvSpPr/>
          <p:nvPr/>
        </p:nvSpPr>
        <p:spPr>
          <a:xfrm>
            <a:off x="5196651" y="4097609"/>
            <a:ext cx="151781" cy="67145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42" name="Flecha derecha 41"/>
          <p:cNvSpPr/>
          <p:nvPr/>
        </p:nvSpPr>
        <p:spPr>
          <a:xfrm>
            <a:off x="5219272" y="5629025"/>
            <a:ext cx="151781" cy="67145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8" name="Abrir llave 7"/>
          <p:cNvSpPr/>
          <p:nvPr/>
        </p:nvSpPr>
        <p:spPr>
          <a:xfrm>
            <a:off x="2725806" y="2308048"/>
            <a:ext cx="193230" cy="3753705"/>
          </a:xfrm>
          <a:prstGeom prst="leftBrace">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PE"/>
          </a:p>
        </p:txBody>
      </p:sp>
    </p:spTree>
    <p:extLst>
      <p:ext uri="{BB962C8B-B14F-4D97-AF65-F5344CB8AC3E}">
        <p14:creationId xmlns:p14="http://schemas.microsoft.com/office/powerpoint/2010/main" val="14303845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A4C7CE-D1BA-187E-BBE8-C0E59026BB1F}"/>
              </a:ext>
            </a:extLst>
          </p:cNvPr>
          <p:cNvSpPr>
            <a:spLocks noGrp="1"/>
          </p:cNvSpPr>
          <p:nvPr>
            <p:ph type="title"/>
          </p:nvPr>
        </p:nvSpPr>
        <p:spPr>
          <a:xfrm>
            <a:off x="4304712" y="3434477"/>
            <a:ext cx="7427743" cy="2303223"/>
          </a:xfrm>
        </p:spPr>
        <p:txBody>
          <a:bodyPr>
            <a:normAutofit fontScale="90000"/>
          </a:bodyPr>
          <a:lstStyle/>
          <a:p>
            <a:r>
              <a:rPr lang="es-PE" sz="5400" b="1" dirty="0">
                <a:solidFill>
                  <a:schemeClr val="bg1"/>
                </a:solidFill>
                <a:latin typeface="Poppins"/>
                <a:cs typeface="Poppins"/>
              </a:rPr>
              <a:t>¿Cómo se implementa la Tutoría y Orientación Educativa?</a:t>
            </a:r>
          </a:p>
        </p:txBody>
      </p:sp>
      <p:sp>
        <p:nvSpPr>
          <p:cNvPr id="4" name="Título 1">
            <a:extLst>
              <a:ext uri="{FF2B5EF4-FFF2-40B4-BE49-F238E27FC236}">
                <a16:creationId xmlns:a16="http://schemas.microsoft.com/office/drawing/2014/main" id="{489B4C8C-FA80-8A26-EBAE-6E4F40DCA541}"/>
              </a:ext>
            </a:extLst>
          </p:cNvPr>
          <p:cNvSpPr txBox="1">
            <a:spLocks/>
          </p:cNvSpPr>
          <p:nvPr/>
        </p:nvSpPr>
        <p:spPr>
          <a:xfrm>
            <a:off x="1688122" y="4313663"/>
            <a:ext cx="2378611" cy="132556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s-PE" sz="9600" b="1" dirty="0">
                <a:solidFill>
                  <a:prstClr val="white"/>
                </a:solidFill>
                <a:latin typeface="Poppins" pitchFamily="2" charset="77"/>
                <a:cs typeface="Poppins" pitchFamily="2" charset="77"/>
              </a:rPr>
              <a:t>2</a:t>
            </a:r>
            <a:r>
              <a:rPr lang="es-PE" sz="4800" dirty="0">
                <a:solidFill>
                  <a:srgbClr val="E2EEFF"/>
                </a:solidFill>
                <a:latin typeface="Poppins" pitchFamily="2" charset="77"/>
                <a:cs typeface="Poppins" pitchFamily="2" charset="77"/>
              </a:rPr>
              <a:t>º</a:t>
            </a:r>
            <a:endParaRPr lang="es-PE" sz="9600" b="1" dirty="0">
              <a:solidFill>
                <a:prstClr val="white"/>
              </a:solidFill>
              <a:latin typeface="Poppins" pitchFamily="2" charset="77"/>
              <a:cs typeface="Poppins" pitchFamily="2" charset="77"/>
            </a:endParaRPr>
          </a:p>
        </p:txBody>
      </p:sp>
      <p:cxnSp>
        <p:nvCxnSpPr>
          <p:cNvPr id="5" name="Google Shape;58;p13">
            <a:extLst>
              <a:ext uri="{FF2B5EF4-FFF2-40B4-BE49-F238E27FC236}">
                <a16:creationId xmlns:a16="http://schemas.microsoft.com/office/drawing/2014/main" id="{CE90D336-6368-73DE-81B8-9522B90B5B85}"/>
              </a:ext>
            </a:extLst>
          </p:cNvPr>
          <p:cNvCxnSpPr>
            <a:cxnSpLocks/>
          </p:cNvCxnSpPr>
          <p:nvPr/>
        </p:nvCxnSpPr>
        <p:spPr>
          <a:xfrm>
            <a:off x="4501662" y="6102714"/>
            <a:ext cx="6893169" cy="0"/>
          </a:xfrm>
          <a:prstGeom prst="straightConnector1">
            <a:avLst/>
          </a:prstGeom>
          <a:noFill/>
          <a:ln w="12700" cap="flat" cmpd="sng">
            <a:solidFill>
              <a:srgbClr val="FFFFFF"/>
            </a:solidFill>
            <a:prstDash val="solid"/>
            <a:round/>
            <a:headEnd type="none" w="sm" len="sm"/>
            <a:tailEnd type="none" w="sm" len="sm"/>
          </a:ln>
        </p:spPr>
      </p:cxnSp>
      <p:sp>
        <p:nvSpPr>
          <p:cNvPr id="8" name="Redondear rectángulo de esquina del mismo lado 7">
            <a:extLst>
              <a:ext uri="{FF2B5EF4-FFF2-40B4-BE49-F238E27FC236}">
                <a16:creationId xmlns:a16="http://schemas.microsoft.com/office/drawing/2014/main" id="{245AC189-81AD-4209-7FB8-4DC394FA3CB1}"/>
              </a:ext>
            </a:extLst>
          </p:cNvPr>
          <p:cNvSpPr/>
          <p:nvPr/>
        </p:nvSpPr>
        <p:spPr>
          <a:xfrm rot="10800000">
            <a:off x="0" y="0"/>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solidFill>
                <a:prstClr val="white"/>
              </a:solidFill>
            </a:endParaRPr>
          </a:p>
        </p:txBody>
      </p:sp>
      <p:pic>
        <p:nvPicPr>
          <p:cNvPr id="9" name="Imagen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4858" y="298964"/>
            <a:ext cx="2519351" cy="554257"/>
          </a:xfrm>
          <a:prstGeom prst="rect">
            <a:avLst/>
          </a:prstGeom>
        </p:spPr>
      </p:pic>
      <p:pic>
        <p:nvPicPr>
          <p:cNvPr id="12" name="Imagen 11">
            <a:extLst>
              <a:ext uri="{FF2B5EF4-FFF2-40B4-BE49-F238E27FC236}">
                <a16:creationId xmlns:a16="http://schemas.microsoft.com/office/drawing/2014/main" id="{F3267EAA-3ADB-46AF-974C-9FA213467D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56617"/>
            <a:ext cx="2055388" cy="496604"/>
          </a:xfrm>
          <a:prstGeom prst="rect">
            <a:avLst/>
          </a:prstGeom>
        </p:spPr>
      </p:pic>
    </p:spTree>
    <p:extLst>
      <p:ext uri="{BB962C8B-B14F-4D97-AF65-F5344CB8AC3E}">
        <p14:creationId xmlns:p14="http://schemas.microsoft.com/office/powerpoint/2010/main" val="217306704"/>
      </p:ext>
    </p:extLst>
  </p:cSld>
  <p:clrMapOvr>
    <a:masterClrMapping/>
  </p:clrMapOvr>
</p:sld>
</file>

<file path=ppt/theme/theme1.xml><?xml version="1.0" encoding="utf-8"?>
<a:theme xmlns:a="http://schemas.openxmlformats.org/drawingml/2006/main" name="Tema de Office 2013 - 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5474</TotalTime>
  <Words>2624</Words>
  <Application>Microsoft Office PowerPoint</Application>
  <PresentationFormat>Panorámica</PresentationFormat>
  <Paragraphs>341</Paragraphs>
  <Slides>30</Slides>
  <Notes>18</Notes>
  <HiddenSlides>0</HiddenSlides>
  <MMClips>0</MMClips>
  <ScaleCrop>false</ScaleCrop>
  <HeadingPairs>
    <vt:vector size="6" baseType="variant">
      <vt:variant>
        <vt:lpstr>Fuentes usadas</vt:lpstr>
      </vt:variant>
      <vt:variant>
        <vt:i4>10</vt:i4>
      </vt:variant>
      <vt:variant>
        <vt:lpstr>Tema</vt:lpstr>
      </vt:variant>
      <vt:variant>
        <vt:i4>1</vt:i4>
      </vt:variant>
      <vt:variant>
        <vt:lpstr>Títulos de diapositiva</vt:lpstr>
      </vt:variant>
      <vt:variant>
        <vt:i4>30</vt:i4>
      </vt:variant>
    </vt:vector>
  </HeadingPairs>
  <TitlesOfParts>
    <vt:vector size="41" baseType="lpstr">
      <vt:lpstr>Arial</vt:lpstr>
      <vt:lpstr>Calibri</vt:lpstr>
      <vt:lpstr>Calibri Light</vt:lpstr>
      <vt:lpstr>Open Sans Light</vt:lpstr>
      <vt:lpstr>Poppins</vt:lpstr>
      <vt:lpstr>Poppins Light</vt:lpstr>
      <vt:lpstr>StagSans-Book</vt:lpstr>
      <vt:lpstr>TT Rounds Neue Condensed</vt:lpstr>
      <vt:lpstr>TT Rounds Neue Condensed Bold</vt:lpstr>
      <vt:lpstr>Wingdings</vt:lpstr>
      <vt:lpstr>Tema de Office 2013 - 2022</vt:lpstr>
      <vt:lpstr>“Escuelas Bienestar: Tutores transformando vidas”</vt:lpstr>
      <vt:lpstr>Presentación de PowerPoint</vt:lpstr>
      <vt:lpstr>¿Cómo están nuestras niñas, niños y adolescentes ?</vt:lpstr>
      <vt:lpstr>Presentación de PowerPoint</vt:lpstr>
      <vt:lpstr>Algunas estadísticas…</vt:lpstr>
      <vt:lpstr>Algunos resultados de HSE…</vt:lpstr>
      <vt:lpstr>Presentación de PowerPoint</vt:lpstr>
      <vt:lpstr>Presentación de PowerPoint</vt:lpstr>
      <vt:lpstr>¿Cómo se implementa la Tutoría y Orientación Educativa?</vt:lpstr>
      <vt:lpstr>Presentación de PowerPoint</vt:lpstr>
      <vt:lpstr>La TOE en la Educación Básica (DS N° 007-2021-MINEDU nombre completo)</vt:lpstr>
      <vt:lpstr>Tutoría y Orientación Educativa</vt:lpstr>
      <vt:lpstr>Presentación de PowerPoint</vt:lpstr>
      <vt:lpstr>¿Cómo se implementa la TOE en el aula?</vt:lpstr>
      <vt:lpstr>Presentación de PowerPoint</vt:lpstr>
      <vt:lpstr>Iniciativa “Escuelas Bienestar: Tutores transformando vidas”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Compromisos</vt:lpstr>
      <vt:lpstr>Presentación de PowerPoint</vt:lpstr>
      <vt:lpstr>GRACIAS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TÍTULO PORTADA</dc:title>
  <dc:creator>Roberto Flores Consiglieri</dc:creator>
  <cp:lastModifiedBy>AVANTI AVANTI, SIEMPRE AVANTI</cp:lastModifiedBy>
  <cp:revision>149</cp:revision>
  <dcterms:created xsi:type="dcterms:W3CDTF">2023-03-07T15:24:27Z</dcterms:created>
  <dcterms:modified xsi:type="dcterms:W3CDTF">2024-04-04T15:10:36Z</dcterms:modified>
</cp:coreProperties>
</file>