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3"/>
  </p:notesMasterIdLst>
  <p:sldIdLst>
    <p:sldId id="312" r:id="rId2"/>
    <p:sldId id="313" r:id="rId3"/>
    <p:sldId id="315" r:id="rId4"/>
    <p:sldId id="747" r:id="rId5"/>
    <p:sldId id="314" r:id="rId6"/>
    <p:sldId id="316" r:id="rId7"/>
    <p:sldId id="761" r:id="rId8"/>
    <p:sldId id="754" r:id="rId9"/>
    <p:sldId id="762" r:id="rId10"/>
    <p:sldId id="765" r:id="rId11"/>
    <p:sldId id="787" r:id="rId12"/>
    <p:sldId id="756" r:id="rId13"/>
    <p:sldId id="755" r:id="rId14"/>
    <p:sldId id="603" r:id="rId15"/>
    <p:sldId id="766" r:id="rId16"/>
    <p:sldId id="768" r:id="rId17"/>
    <p:sldId id="769" r:id="rId18"/>
    <p:sldId id="764" r:id="rId19"/>
    <p:sldId id="277" r:id="rId20"/>
    <p:sldId id="795" r:id="rId21"/>
    <p:sldId id="790" r:id="rId22"/>
    <p:sldId id="788" r:id="rId23"/>
    <p:sldId id="771" r:id="rId24"/>
    <p:sldId id="796" r:id="rId25"/>
    <p:sldId id="772" r:id="rId26"/>
    <p:sldId id="792" r:id="rId27"/>
    <p:sldId id="777" r:id="rId28"/>
    <p:sldId id="785" r:id="rId29"/>
    <p:sldId id="750" r:id="rId30"/>
    <p:sldId id="775" r:id="rId31"/>
    <p:sldId id="780" r:id="rId32"/>
    <p:sldId id="778" r:id="rId33"/>
    <p:sldId id="779" r:id="rId34"/>
    <p:sldId id="773" r:id="rId35"/>
    <p:sldId id="786" r:id="rId36"/>
    <p:sldId id="782" r:id="rId37"/>
    <p:sldId id="793" r:id="rId38"/>
    <p:sldId id="794" r:id="rId39"/>
    <p:sldId id="776" r:id="rId40"/>
    <p:sldId id="673" r:id="rId41"/>
    <p:sldId id="300" r:id="rId42"/>
  </p:sldIdLst>
  <p:sldSz cx="12192000" cy="6858000"/>
  <p:notesSz cx="6858000" cy="9144000"/>
  <p:embeddedFontLst>
    <p:embeddedFont>
      <p:font typeface="Poppins" panose="020B0604020202020204" charset="0"/>
      <p:regular r:id="rId44"/>
      <p:bold r:id="rId45"/>
      <p:italic r:id="rId46"/>
      <p:boldItalic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Candara" panose="020E0502030303020204" pitchFamily="34" charset="0"/>
      <p:regular r:id="rId52"/>
      <p:bold r:id="rId53"/>
      <p:italic r:id="rId54"/>
      <p:boldItalic r:id="rId5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4" roundtripDataSignature="AMtx7mjR2CHxMfdQw2fFld57Uqs8LMuCO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CACB"/>
    <a:srgbClr val="147DC2"/>
    <a:srgbClr val="FFFFFF"/>
    <a:srgbClr val="CBCBCB"/>
    <a:srgbClr val="E2E3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15CB0A5-A81A-4654-996F-A8E11D49F035}">
  <a:tblStyle styleId="{B15CB0A5-A81A-4654-996F-A8E11D49F035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0F0F0"/>
          </a:solidFill>
        </a:fill>
      </a:tcStyle>
    </a:wholeTbl>
    <a:band1H>
      <a:tcTxStyle b="off" i="off"/>
      <a:tcStyle>
        <a:tcBdr/>
        <a:fill>
          <a:solidFill>
            <a:srgbClr val="E0E0E0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E0E0E0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3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3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A1ABD4DC-B168-4757-BF6E-F813E09B5619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8B0073EB-3EB6-47ED-9659-88B444EF01E3}" styleName="Table_2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 b="off" i="off"/>
      <a:tcStyle>
        <a:tcBdr/>
        <a:fill>
          <a:solidFill>
            <a:srgbClr val="CDD4E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DD4EA"/>
          </a:solidFill>
        </a:fill>
      </a:tcStyle>
    </a:band1V>
    <a:band2V>
      <a:tcTxStyle b="off" i="off"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254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E8EBF5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/>
      <a:tcStyle>
        <a:tcBdr/>
        <a:fill>
          <a:solidFill>
            <a:srgbClr val="E8EBF5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5FD0F851-EC5A-4D38-B0AD-8093EC10F338}" styleName="Estilo claro 1 - Acento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1402" autoAdjust="0"/>
  </p:normalViewPr>
  <p:slideViewPr>
    <p:cSldViewPr snapToGrid="0">
      <p:cViewPr varScale="1">
        <p:scale>
          <a:sx n="81" d="100"/>
          <a:sy n="81" d="100"/>
        </p:scale>
        <p:origin x="96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2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font" Target="fonts/font12.fntdata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openxmlformats.org/officeDocument/2006/relationships/font" Target="fonts/font10.fntdata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64" Type="http://customschemas.google.com/relationships/presentationmetadata" Target="metadata"/><Relationship Id="rId8" Type="http://schemas.openxmlformats.org/officeDocument/2006/relationships/slide" Target="slides/slide7.xml"/><Relationship Id="rId51" Type="http://schemas.openxmlformats.org/officeDocument/2006/relationships/font" Target="fonts/font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6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font" Target="fonts/font9.fntdata"/><Relationship Id="rId6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B1CE5F-CC71-4613-A53D-216CB8829ED2}" type="doc">
      <dgm:prSet loTypeId="urn:microsoft.com/office/officeart/2005/8/layout/hierarchy1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s-PE"/>
        </a:p>
      </dgm:t>
    </dgm:pt>
    <dgm:pt modelId="{9755C0F4-C3C7-41F1-86C5-2AFD1F724020}">
      <dgm:prSet phldrT="[Texto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/>
      </dgm:spPr>
      <dgm:t>
        <a:bodyPr spcFirstLastPara="0" vert="horz" wrap="square" lIns="38100" tIns="38100" rIns="38100" bIns="3810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PLANIFICACIÓN DE LA TOE</a:t>
          </a:r>
        </a:p>
      </dgm:t>
    </dgm:pt>
    <dgm:pt modelId="{B6664C16-F015-4AF4-9BEA-035ACC8E36C1}" type="parTrans" cxnId="{73FB28F1-EBDB-4C74-97A8-4BC528CA691D}">
      <dgm:prSet/>
      <dgm:spPr/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52C6F080-D97C-47A7-AEDB-240F17462AAC}" type="sibTrans" cxnId="{73FB28F1-EBDB-4C74-97A8-4BC528CA691D}">
      <dgm:prSet/>
      <dgm:spPr/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5718F98E-EF21-4B2B-915D-1C6EC6BB94E9}">
      <dgm:prSet phldrT="[Texto]" custT="1"/>
      <dgm:spPr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gm:spPr>
      <dgm:t>
        <a:bodyPr spcFirstLastPara="0" vert="horz" wrap="square" lIns="38100" tIns="38100" rIns="38100" bIns="3810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Comité de Gestión del Bienestar</a:t>
          </a:r>
        </a:p>
      </dgm:t>
    </dgm:pt>
    <dgm:pt modelId="{262EE302-0DF8-4153-98D7-4184DAC4ABD4}" type="parTrans" cxnId="{C1A5B8BB-36EF-4F9F-B830-0FC1B3174F9A}">
      <dgm:prSet/>
      <dgm:spPr>
        <a:xfrm>
          <a:off x="2736797" y="1140772"/>
          <a:ext cx="1644440" cy="521736"/>
        </a:xfrm>
        <a:ln>
          <a:solidFill>
            <a:schemeClr val="accent1"/>
          </a:solidFill>
        </a:ln>
      </dgm:spPr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2BD75211-A45A-4877-9E43-50C40934E816}" type="sibTrans" cxnId="{C1A5B8BB-36EF-4F9F-B830-0FC1B3174F9A}">
      <dgm:prSet/>
      <dgm:spPr/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0FA02ECE-F02D-4060-A66B-0529AC120ECC}">
      <dgm:prSet phldrT="[Texto]" custT="1"/>
      <dgm:spPr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gm:spPr>
      <dgm:t>
        <a:bodyPr spcFirstLastPara="0" vert="horz" wrap="square" lIns="38100" tIns="38100" rIns="38100" bIns="3810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Educación primaria y secundaria: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 TOECE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(4 líneas de acción)</a:t>
          </a:r>
        </a:p>
      </dgm:t>
    </dgm:pt>
    <dgm:pt modelId="{F2718374-4EE2-4B25-84AD-23D26DE64911}" type="parTrans" cxnId="{EFEC1E6B-0EA5-445B-86A0-5B20B48BA44A}">
      <dgm:prSet/>
      <dgm:spPr>
        <a:xfrm>
          <a:off x="1640503" y="2801656"/>
          <a:ext cx="1096293" cy="521736"/>
        </a:xfrm>
        <a:ln>
          <a:solidFill>
            <a:schemeClr val="accent1"/>
          </a:solidFill>
        </a:ln>
      </dgm:spPr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661A40B8-7122-4725-B916-4BACEFDFF558}" type="sibTrans" cxnId="{EFEC1E6B-0EA5-445B-86A0-5B20B48BA44A}">
      <dgm:prSet/>
      <dgm:spPr/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DEAED2A1-F037-48D3-9524-B6B0A09C6806}">
      <dgm:prSet phldrT="[Texto]" custT="1"/>
      <dgm:spPr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gm:spPr>
      <dgm:t>
        <a:bodyPr spcFirstLastPara="0" vert="horz" wrap="square" lIns="38100" tIns="38100" rIns="38100" bIns="3810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Educación inicial: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SE INCOPORA EN EL PAT</a:t>
          </a:r>
        </a:p>
      </dgm:t>
    </dgm:pt>
    <dgm:pt modelId="{28E7A43E-EC26-4534-81D2-6FB9720C201E}" type="parTrans" cxnId="{35E97E72-2E0C-4D9A-8191-D2C35002B372}">
      <dgm:prSet/>
      <dgm:spPr>
        <a:xfrm>
          <a:off x="2736797" y="2801656"/>
          <a:ext cx="1096293" cy="521736"/>
        </a:xfrm>
        <a:ln>
          <a:solidFill>
            <a:schemeClr val="accent1"/>
          </a:solidFill>
        </a:ln>
      </dgm:spPr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3D54308C-B5AA-4761-965F-D13958B9BE65}" type="sibTrans" cxnId="{35E97E72-2E0C-4D9A-8191-D2C35002B372}">
      <dgm:prSet/>
      <dgm:spPr/>
      <dgm:t>
        <a:bodyPr/>
        <a:lstStyle/>
        <a:p>
          <a:endParaRPr lang="es-PE" sz="11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C445FFA9-8A47-404E-9C2C-A3D5BC8E1EBC}">
      <dgm:prSet phldrT="[Texto]" custT="1"/>
      <dgm:spPr>
        <a:xfrm>
          <a:off x="5328036" y="1851868"/>
          <a:ext cx="1793934" cy="1139148"/>
        </a:xfrm>
        <a:solidFill>
          <a:schemeClr val="accent6">
            <a:lumMod val="40000"/>
            <a:lumOff val="6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PE" sz="11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Inicial: Docente de aula</a:t>
          </a:r>
        </a:p>
      </dgm:t>
    </dgm:pt>
    <dgm:pt modelId="{ED4000E4-567E-431B-BE0E-791BD4403040}" type="parTrans" cxnId="{29BDEECD-166D-475D-A83D-0C9C4259F4F1}">
      <dgm:prSet/>
      <dgm:spPr/>
      <dgm:t>
        <a:bodyPr/>
        <a:lstStyle/>
        <a:p>
          <a:endParaRPr lang="es-PE"/>
        </a:p>
      </dgm:t>
    </dgm:pt>
    <dgm:pt modelId="{30A2FF58-D6DE-462F-ABB6-A5E547AC9C68}" type="sibTrans" cxnId="{29BDEECD-166D-475D-A83D-0C9C4259F4F1}">
      <dgm:prSet/>
      <dgm:spPr/>
      <dgm:t>
        <a:bodyPr/>
        <a:lstStyle/>
        <a:p>
          <a:endParaRPr lang="es-PE"/>
        </a:p>
      </dgm:t>
    </dgm:pt>
    <dgm:pt modelId="{99645020-961A-41F8-82D2-512FE7DE1F5F}">
      <dgm:prSet phldrT="[Texto]" custT="1"/>
      <dgm:spPr>
        <a:xfrm>
          <a:off x="5328036" y="1851868"/>
          <a:ext cx="1793934" cy="1139148"/>
        </a:xfrm>
        <a:solidFill>
          <a:schemeClr val="accent6">
            <a:lumMod val="40000"/>
            <a:lumOff val="6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PE" sz="1100" kern="12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Primaria: Docente de aula</a:t>
          </a:r>
          <a:endParaRPr lang="es-PE" sz="1100" dirty="0">
            <a:latin typeface="Poppins" panose="00000500000000000000" pitchFamily="2" charset="0"/>
            <a:ea typeface="+mn-ea"/>
            <a:cs typeface="Poppins" panose="00000500000000000000" pitchFamily="2" charset="0"/>
          </a:endParaRPr>
        </a:p>
      </dgm:t>
    </dgm:pt>
    <dgm:pt modelId="{F097D164-FF1B-4A67-A264-78659CCE3D77}" type="parTrans" cxnId="{2055FFC1-8415-4CDA-B41C-26E311A20B62}">
      <dgm:prSet/>
      <dgm:spPr/>
      <dgm:t>
        <a:bodyPr/>
        <a:lstStyle/>
        <a:p>
          <a:endParaRPr lang="es-PE"/>
        </a:p>
      </dgm:t>
    </dgm:pt>
    <dgm:pt modelId="{DA44C0FE-DD53-4CE4-841B-DB02554BE51E}" type="sibTrans" cxnId="{2055FFC1-8415-4CDA-B41C-26E311A20B62}">
      <dgm:prSet/>
      <dgm:spPr/>
      <dgm:t>
        <a:bodyPr/>
        <a:lstStyle/>
        <a:p>
          <a:endParaRPr lang="es-PE"/>
        </a:p>
      </dgm:t>
    </dgm:pt>
    <dgm:pt modelId="{2C2841E4-67F5-4577-ABEF-3DDE6FDBA6F6}">
      <dgm:prSet phldrT="[Texto]" custT="1"/>
      <dgm:spPr>
        <a:xfrm>
          <a:off x="5328036" y="1851868"/>
          <a:ext cx="1793934" cy="1139148"/>
        </a:xfrm>
        <a:solidFill>
          <a:schemeClr val="accent6">
            <a:lumMod val="40000"/>
            <a:lumOff val="6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PE" sz="11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Secundaria: Se designa un tutor por aula</a:t>
          </a:r>
          <a:endParaRPr lang="es-PE" sz="1100" dirty="0">
            <a:latin typeface="Poppins" panose="00000500000000000000" pitchFamily="2" charset="0"/>
            <a:ea typeface="+mn-ea"/>
            <a:cs typeface="Poppins" panose="00000500000000000000" pitchFamily="2" charset="0"/>
          </a:endParaRPr>
        </a:p>
      </dgm:t>
    </dgm:pt>
    <dgm:pt modelId="{AB816D68-7EF1-433E-8106-A3A4296CE332}" type="parTrans" cxnId="{C75EE9CF-18A0-4B1E-A208-9BF0A7F7636D}">
      <dgm:prSet/>
      <dgm:spPr/>
      <dgm:t>
        <a:bodyPr/>
        <a:lstStyle/>
        <a:p>
          <a:endParaRPr lang="es-PE"/>
        </a:p>
      </dgm:t>
    </dgm:pt>
    <dgm:pt modelId="{3E75F840-B26C-4DB5-B457-39E6E777574F}" type="sibTrans" cxnId="{C75EE9CF-18A0-4B1E-A208-9BF0A7F7636D}">
      <dgm:prSet/>
      <dgm:spPr/>
      <dgm:t>
        <a:bodyPr/>
        <a:lstStyle/>
        <a:p>
          <a:endParaRPr lang="es-PE"/>
        </a:p>
      </dgm:t>
    </dgm:pt>
    <dgm:pt modelId="{555D68C5-13BD-4445-8F1B-20249DF0A61A}">
      <dgm:prSet phldrT="[Texto]" custT="1"/>
      <dgm:spPr>
        <a:xfrm>
          <a:off x="5328036" y="1851868"/>
          <a:ext cx="1793934" cy="1139148"/>
        </a:xfrm>
        <a:solidFill>
          <a:schemeClr val="accent6">
            <a:lumMod val="40000"/>
            <a:lumOff val="6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PE" sz="11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SE INCORPORA EN LA PLANIFICACIÓN A LARGO PLAZO</a:t>
          </a:r>
        </a:p>
      </dgm:t>
    </dgm:pt>
    <dgm:pt modelId="{DEEB64A8-8E56-47F3-BCF5-F3989D6C69C0}" type="parTrans" cxnId="{BC6AC29A-A1E5-40C1-AA5E-3F4EF0043FE1}">
      <dgm:prSet/>
      <dgm:spPr/>
      <dgm:t>
        <a:bodyPr/>
        <a:lstStyle/>
        <a:p>
          <a:endParaRPr lang="es-PE"/>
        </a:p>
      </dgm:t>
    </dgm:pt>
    <dgm:pt modelId="{3819A0BD-6C7A-4EB3-ABEA-607AAD41277D}" type="sibTrans" cxnId="{BC6AC29A-A1E5-40C1-AA5E-3F4EF0043FE1}">
      <dgm:prSet/>
      <dgm:spPr/>
      <dgm:t>
        <a:bodyPr/>
        <a:lstStyle/>
        <a:p>
          <a:endParaRPr lang="es-PE"/>
        </a:p>
      </dgm:t>
    </dgm:pt>
    <dgm:pt modelId="{C1E110D4-42B7-4652-8973-EE91495D0D93}">
      <dgm:prSet phldrT="[Texto]" custT="1"/>
      <dgm:spPr>
        <a:xfrm>
          <a:off x="5328036" y="1851868"/>
          <a:ext cx="1793934" cy="1139148"/>
        </a:xfrm>
        <a:solidFill>
          <a:schemeClr val="accent6">
            <a:lumMod val="40000"/>
            <a:lumOff val="6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PE" sz="11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 TUTORIAL DE AULA (5 estrategias)</a:t>
          </a:r>
        </a:p>
      </dgm:t>
    </dgm:pt>
    <dgm:pt modelId="{83831DF5-9D51-4C05-9F28-B57B38C1AA43}" type="parTrans" cxnId="{DCB0DFB8-1554-4A7E-9C8F-99C46D45708A}">
      <dgm:prSet/>
      <dgm:spPr/>
      <dgm:t>
        <a:bodyPr/>
        <a:lstStyle/>
        <a:p>
          <a:endParaRPr lang="es-PE"/>
        </a:p>
      </dgm:t>
    </dgm:pt>
    <dgm:pt modelId="{ED84D00F-2624-46D5-A1C1-7AE6CAD75B1D}" type="sibTrans" cxnId="{DCB0DFB8-1554-4A7E-9C8F-99C46D45708A}">
      <dgm:prSet/>
      <dgm:spPr/>
      <dgm:t>
        <a:bodyPr/>
        <a:lstStyle/>
        <a:p>
          <a:endParaRPr lang="es-PE"/>
        </a:p>
      </dgm:t>
    </dgm:pt>
    <dgm:pt modelId="{9A7E4E88-4BAA-496B-BB8C-CEA2E30B1BDB}">
      <dgm:prSet phldrT="[Texto]" custT="1"/>
      <dgm:spPr>
        <a:xfrm>
          <a:off x="5328036" y="1851868"/>
          <a:ext cx="1793934" cy="1139148"/>
        </a:xfrm>
        <a:solidFill>
          <a:schemeClr val="accent6">
            <a:lumMod val="40000"/>
            <a:lumOff val="6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PE" sz="11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 TUTORIAL DE AULA (5 estrategias)</a:t>
          </a:r>
        </a:p>
      </dgm:t>
    </dgm:pt>
    <dgm:pt modelId="{A79FA8DF-A9D5-4E80-8502-3FC811C9EE0E}" type="parTrans" cxnId="{A8C594D0-D267-4F0B-93BE-6273ACD20570}">
      <dgm:prSet/>
      <dgm:spPr/>
      <dgm:t>
        <a:bodyPr/>
        <a:lstStyle/>
        <a:p>
          <a:endParaRPr lang="es-PE"/>
        </a:p>
      </dgm:t>
    </dgm:pt>
    <dgm:pt modelId="{A60A6C76-35DC-404A-BEA1-1ACAD40DCC87}" type="sibTrans" cxnId="{A8C594D0-D267-4F0B-93BE-6273ACD20570}">
      <dgm:prSet/>
      <dgm:spPr/>
      <dgm:t>
        <a:bodyPr/>
        <a:lstStyle/>
        <a:p>
          <a:endParaRPr lang="es-PE"/>
        </a:p>
      </dgm:t>
    </dgm:pt>
    <dgm:pt modelId="{0FE3A5C1-F0AF-4D5F-89D3-D7050D5F5B4D}" type="pres">
      <dgm:prSet presAssocID="{C1B1CE5F-CC71-4613-A53D-216CB8829ED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2BDBBAE4-6DD7-48E6-A878-BD363755086D}" type="pres">
      <dgm:prSet presAssocID="{9755C0F4-C3C7-41F1-86C5-2AFD1F724020}" presName="hierRoot1" presStyleCnt="0"/>
      <dgm:spPr/>
    </dgm:pt>
    <dgm:pt modelId="{C081D0D0-27D8-48F8-9403-FE7484DC531D}" type="pres">
      <dgm:prSet presAssocID="{9755C0F4-C3C7-41F1-86C5-2AFD1F724020}" presName="composite" presStyleCnt="0"/>
      <dgm:spPr/>
    </dgm:pt>
    <dgm:pt modelId="{0C6BB160-0A38-4296-856D-9CE5CA3AB630}" type="pres">
      <dgm:prSet presAssocID="{9755C0F4-C3C7-41F1-86C5-2AFD1F724020}" presName="background" presStyleLbl="node0" presStyleIdx="0" presStyleCnt="1"/>
      <dgm:spPr>
        <a:xfrm>
          <a:off x="3484270" y="1623"/>
          <a:ext cx="1793934" cy="1139148"/>
        </a:xfrm>
        <a:prstGeom prst="roundRect">
          <a:avLst>
            <a:gd name="adj" fmla="val 10000"/>
          </a:avLst>
        </a:prstGeom>
        <a:ln>
          <a:solidFill>
            <a:schemeClr val="accent1"/>
          </a:solidFill>
        </a:ln>
      </dgm:spPr>
    </dgm:pt>
    <dgm:pt modelId="{CA86E165-045F-48E4-BAF1-E28EB6FFFE4D}" type="pres">
      <dgm:prSet presAssocID="{9755C0F4-C3C7-41F1-86C5-2AFD1F724020}" presName="text" presStyleLbl="fgAcc0" presStyleIdx="0" presStyleCnt="1" custLinFactNeighborX="-62536" custLinFactNeighborY="-19043">
        <dgm:presLayoutVars>
          <dgm:chPref val="3"/>
        </dgm:presLayoutVars>
      </dgm:prSet>
      <dgm:spPr>
        <a:xfrm>
          <a:off x="2625469" y="55244"/>
          <a:ext cx="1546793" cy="982213"/>
        </a:xfrm>
        <a:prstGeom prst="roundRect">
          <a:avLst>
            <a:gd name="adj" fmla="val 10000"/>
          </a:avLst>
        </a:prstGeom>
      </dgm:spPr>
      <dgm:t>
        <a:bodyPr/>
        <a:lstStyle/>
        <a:p>
          <a:endParaRPr lang="es-ES"/>
        </a:p>
      </dgm:t>
    </dgm:pt>
    <dgm:pt modelId="{25539031-6796-45B3-943F-C7FA79CE0FEC}" type="pres">
      <dgm:prSet presAssocID="{9755C0F4-C3C7-41F1-86C5-2AFD1F724020}" presName="hierChild2" presStyleCnt="0"/>
      <dgm:spPr/>
    </dgm:pt>
    <dgm:pt modelId="{47623271-24B5-4CCC-BECB-B4391883BC85}" type="pres">
      <dgm:prSet presAssocID="{262EE302-0DF8-4153-98D7-4184DAC4ABD4}" presName="Name10" presStyleLbl="parChTrans1D2" presStyleIdx="0" presStyleCnt="4"/>
      <dgm:spPr>
        <a:custGeom>
          <a:avLst/>
          <a:gdLst/>
          <a:ahLst/>
          <a:cxnLst/>
          <a:rect l="0" t="0" r="0" b="0"/>
          <a:pathLst>
            <a:path>
              <a:moveTo>
                <a:pt x="1644440" y="0"/>
              </a:moveTo>
              <a:lnTo>
                <a:pt x="1644440" y="355547"/>
              </a:lnTo>
              <a:lnTo>
                <a:pt x="0" y="355547"/>
              </a:lnTo>
              <a:lnTo>
                <a:pt x="0" y="521736"/>
              </a:lnTo>
            </a:path>
          </a:pathLst>
        </a:custGeom>
      </dgm:spPr>
      <dgm:t>
        <a:bodyPr/>
        <a:lstStyle/>
        <a:p>
          <a:endParaRPr lang="es-ES"/>
        </a:p>
      </dgm:t>
    </dgm:pt>
    <dgm:pt modelId="{29941417-726A-4241-912E-8A366F9F3C30}" type="pres">
      <dgm:prSet presAssocID="{5718F98E-EF21-4B2B-915D-1C6EC6BB94E9}" presName="hierRoot2" presStyleCnt="0"/>
      <dgm:spPr/>
    </dgm:pt>
    <dgm:pt modelId="{9151195F-A491-4B96-9C6D-303E97AF9FCD}" type="pres">
      <dgm:prSet presAssocID="{5718F98E-EF21-4B2B-915D-1C6EC6BB94E9}" presName="composite2" presStyleCnt="0"/>
      <dgm:spPr/>
    </dgm:pt>
    <dgm:pt modelId="{F8B13C53-C922-4033-A831-BFA593C0518E}" type="pres">
      <dgm:prSet presAssocID="{5718F98E-EF21-4B2B-915D-1C6EC6BB94E9}" presName="background2" presStyleLbl="node2" presStyleIdx="0" presStyleCnt="4"/>
      <dgm:spPr>
        <a:xfrm>
          <a:off x="1839829" y="1662508"/>
          <a:ext cx="1793934" cy="1139148"/>
        </a:xfrm>
        <a:prstGeom prst="roundRect">
          <a:avLst>
            <a:gd name="adj" fmla="val 10000"/>
          </a:avLst>
        </a:prstGeom>
        <a:ln>
          <a:solidFill>
            <a:schemeClr val="accent1"/>
          </a:solidFill>
        </a:ln>
      </dgm:spPr>
    </dgm:pt>
    <dgm:pt modelId="{8D056248-4535-4A16-ACAA-EB935A1FC4D1}" type="pres">
      <dgm:prSet presAssocID="{5718F98E-EF21-4B2B-915D-1C6EC6BB94E9}" presName="text2" presStyleLbl="fgAcc2" presStyleIdx="0" presStyleCnt="4" custLinFactNeighborX="2474" custLinFactNeighborY="-14605">
        <dgm:presLayoutVars>
          <dgm:chPref val="3"/>
        </dgm:presLayoutVars>
      </dgm:prSet>
      <dgm:spPr>
        <a:xfrm>
          <a:off x="1156716" y="1773839"/>
          <a:ext cx="1546793" cy="982213"/>
        </a:xfrm>
        <a:prstGeom prst="roundRect">
          <a:avLst>
            <a:gd name="adj" fmla="val 10000"/>
          </a:avLst>
        </a:prstGeom>
      </dgm:spPr>
      <dgm:t>
        <a:bodyPr/>
        <a:lstStyle/>
        <a:p>
          <a:endParaRPr lang="es-ES"/>
        </a:p>
      </dgm:t>
    </dgm:pt>
    <dgm:pt modelId="{3D5DC755-5110-4AB2-95ED-103276E3AB26}" type="pres">
      <dgm:prSet presAssocID="{5718F98E-EF21-4B2B-915D-1C6EC6BB94E9}" presName="hierChild3" presStyleCnt="0"/>
      <dgm:spPr/>
    </dgm:pt>
    <dgm:pt modelId="{E8EE5CFE-4BA8-4E9B-96BF-E3FCAB98F070}" type="pres">
      <dgm:prSet presAssocID="{F2718374-4EE2-4B25-84AD-23D26DE64911}" presName="Name17" presStyleLbl="parChTrans1D3" presStyleIdx="0" presStyleCnt="5"/>
      <dgm:spPr>
        <a:custGeom>
          <a:avLst/>
          <a:gdLst/>
          <a:ahLst/>
          <a:cxnLst/>
          <a:rect l="0" t="0" r="0" b="0"/>
          <a:pathLst>
            <a:path>
              <a:moveTo>
                <a:pt x="1096293" y="0"/>
              </a:moveTo>
              <a:lnTo>
                <a:pt x="1096293" y="355547"/>
              </a:lnTo>
              <a:lnTo>
                <a:pt x="0" y="355547"/>
              </a:lnTo>
              <a:lnTo>
                <a:pt x="0" y="521736"/>
              </a:lnTo>
            </a:path>
          </a:pathLst>
        </a:custGeom>
      </dgm:spPr>
      <dgm:t>
        <a:bodyPr/>
        <a:lstStyle/>
        <a:p>
          <a:endParaRPr lang="es-ES"/>
        </a:p>
      </dgm:t>
    </dgm:pt>
    <dgm:pt modelId="{51C11D6C-D268-4212-AA4A-EB64B88037BD}" type="pres">
      <dgm:prSet presAssocID="{0FA02ECE-F02D-4060-A66B-0529AC120ECC}" presName="hierRoot3" presStyleCnt="0"/>
      <dgm:spPr/>
    </dgm:pt>
    <dgm:pt modelId="{BB049015-8F48-4302-98A3-2B1040D1C30B}" type="pres">
      <dgm:prSet presAssocID="{0FA02ECE-F02D-4060-A66B-0529AC120ECC}" presName="composite3" presStyleCnt="0"/>
      <dgm:spPr/>
    </dgm:pt>
    <dgm:pt modelId="{03DD9FF5-2562-4F79-986E-B1A01474EAAE}" type="pres">
      <dgm:prSet presAssocID="{0FA02ECE-F02D-4060-A66B-0529AC120ECC}" presName="background3" presStyleLbl="node3" presStyleIdx="0" presStyleCnt="5"/>
      <dgm:spPr>
        <a:xfrm>
          <a:off x="743536" y="3323393"/>
          <a:ext cx="1793934" cy="1139148"/>
        </a:xfrm>
        <a:prstGeom prst="roundRect">
          <a:avLst>
            <a:gd name="adj" fmla="val 10000"/>
          </a:avLst>
        </a:prstGeom>
        <a:ln>
          <a:solidFill>
            <a:schemeClr val="accent1"/>
          </a:solidFill>
        </a:ln>
      </dgm:spPr>
    </dgm:pt>
    <dgm:pt modelId="{95A6185D-A92A-4F59-8D0F-D1518FC51533}" type="pres">
      <dgm:prSet presAssocID="{0FA02ECE-F02D-4060-A66B-0529AC120ECC}" presName="text3" presStyleLbl="fgAcc3" presStyleIdx="0" presStyleCnt="5">
        <dgm:presLayoutVars>
          <dgm:chPref val="3"/>
        </dgm:presLayoutVars>
      </dgm:prSet>
      <dgm:spPr>
        <a:xfrm>
          <a:off x="173186" y="3349364"/>
          <a:ext cx="1546793" cy="982213"/>
        </a:xfrm>
        <a:prstGeom prst="roundRect">
          <a:avLst>
            <a:gd name="adj" fmla="val 10000"/>
          </a:avLst>
        </a:prstGeom>
      </dgm:spPr>
      <dgm:t>
        <a:bodyPr/>
        <a:lstStyle/>
        <a:p>
          <a:endParaRPr lang="es-ES"/>
        </a:p>
      </dgm:t>
    </dgm:pt>
    <dgm:pt modelId="{EE24F886-EF4E-4D8A-95DD-1820B75CD74E}" type="pres">
      <dgm:prSet presAssocID="{0FA02ECE-F02D-4060-A66B-0529AC120ECC}" presName="hierChild4" presStyleCnt="0"/>
      <dgm:spPr/>
    </dgm:pt>
    <dgm:pt modelId="{73A89E0F-6C5B-4316-A51F-D9E83B0D75F7}" type="pres">
      <dgm:prSet presAssocID="{28E7A43E-EC26-4534-81D2-6FB9720C201E}" presName="Name17" presStyleLbl="parChTrans1D3" presStyleIdx="1" presStyleCnt="5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5547"/>
              </a:lnTo>
              <a:lnTo>
                <a:pt x="1096293" y="355547"/>
              </a:lnTo>
              <a:lnTo>
                <a:pt x="1096293" y="521736"/>
              </a:lnTo>
            </a:path>
          </a:pathLst>
        </a:custGeom>
      </dgm:spPr>
      <dgm:t>
        <a:bodyPr/>
        <a:lstStyle/>
        <a:p>
          <a:endParaRPr lang="es-ES"/>
        </a:p>
      </dgm:t>
    </dgm:pt>
    <dgm:pt modelId="{2372CBB8-F6C6-4CEA-BE5B-7FD5BCC976A4}" type="pres">
      <dgm:prSet presAssocID="{DEAED2A1-F037-48D3-9524-B6B0A09C6806}" presName="hierRoot3" presStyleCnt="0"/>
      <dgm:spPr/>
    </dgm:pt>
    <dgm:pt modelId="{836F3FE0-5859-4978-B22B-6E69C4222FDE}" type="pres">
      <dgm:prSet presAssocID="{DEAED2A1-F037-48D3-9524-B6B0A09C6806}" presName="composite3" presStyleCnt="0"/>
      <dgm:spPr/>
    </dgm:pt>
    <dgm:pt modelId="{B518F270-7EE7-4CD4-A080-C18503EC4E0D}" type="pres">
      <dgm:prSet presAssocID="{DEAED2A1-F037-48D3-9524-B6B0A09C6806}" presName="background3" presStyleLbl="node3" presStyleIdx="1" presStyleCnt="5"/>
      <dgm:spPr>
        <a:xfrm>
          <a:off x="2936123" y="3323393"/>
          <a:ext cx="1793934" cy="1139148"/>
        </a:xfrm>
        <a:prstGeom prst="roundRect">
          <a:avLst>
            <a:gd name="adj" fmla="val 10000"/>
          </a:avLst>
        </a:prstGeom>
        <a:ln>
          <a:solidFill>
            <a:schemeClr val="accent1"/>
          </a:solidFill>
        </a:ln>
      </dgm:spPr>
    </dgm:pt>
    <dgm:pt modelId="{870D200D-FF72-4CC3-ACC6-D82F162453C1}" type="pres">
      <dgm:prSet presAssocID="{DEAED2A1-F037-48D3-9524-B6B0A09C6806}" presName="text3" presStyleLbl="fgAcc3" presStyleIdx="1" presStyleCnt="5">
        <dgm:presLayoutVars>
          <dgm:chPref val="3"/>
        </dgm:presLayoutVars>
      </dgm:prSet>
      <dgm:spPr>
        <a:xfrm>
          <a:off x="2063711" y="3349364"/>
          <a:ext cx="1546793" cy="982213"/>
        </a:xfrm>
        <a:prstGeom prst="roundRect">
          <a:avLst>
            <a:gd name="adj" fmla="val 10000"/>
          </a:avLst>
        </a:prstGeom>
      </dgm:spPr>
      <dgm:t>
        <a:bodyPr/>
        <a:lstStyle/>
        <a:p>
          <a:endParaRPr lang="es-ES"/>
        </a:p>
      </dgm:t>
    </dgm:pt>
    <dgm:pt modelId="{817380D3-21C4-4417-92A5-4D3F10DB8A8C}" type="pres">
      <dgm:prSet presAssocID="{DEAED2A1-F037-48D3-9524-B6B0A09C6806}" presName="hierChild4" presStyleCnt="0"/>
      <dgm:spPr/>
    </dgm:pt>
    <dgm:pt modelId="{FE7AE93A-81FB-4B81-A348-BD6CF78583AB}" type="pres">
      <dgm:prSet presAssocID="{ED4000E4-567E-431B-BE0E-791BD4403040}" presName="Name10" presStyleLbl="parChTrans1D2" presStyleIdx="1" presStyleCnt="4"/>
      <dgm:spPr/>
      <dgm:t>
        <a:bodyPr/>
        <a:lstStyle/>
        <a:p>
          <a:endParaRPr lang="es-ES"/>
        </a:p>
      </dgm:t>
    </dgm:pt>
    <dgm:pt modelId="{41D63CF6-5097-4873-913D-F98EE21F2C2C}" type="pres">
      <dgm:prSet presAssocID="{C445FFA9-8A47-404E-9C2C-A3D5BC8E1EBC}" presName="hierRoot2" presStyleCnt="0"/>
      <dgm:spPr/>
    </dgm:pt>
    <dgm:pt modelId="{6B17D214-7BAF-443E-B168-6C3D1A4A381E}" type="pres">
      <dgm:prSet presAssocID="{C445FFA9-8A47-404E-9C2C-A3D5BC8E1EBC}" presName="composite2" presStyleCnt="0"/>
      <dgm:spPr/>
    </dgm:pt>
    <dgm:pt modelId="{E9BD5807-B86C-47A9-9554-A092BD2A4D0C}" type="pres">
      <dgm:prSet presAssocID="{C445FFA9-8A47-404E-9C2C-A3D5BC8E1EBC}" presName="background2" presStyleLbl="node2" presStyleIdx="1" presStyleCnt="4"/>
      <dgm:spPr/>
    </dgm:pt>
    <dgm:pt modelId="{DBDF0828-90A2-4761-A110-5EA35E30973A}" type="pres">
      <dgm:prSet presAssocID="{C445FFA9-8A47-404E-9C2C-A3D5BC8E1EBC}" presName="text2" presStyleLbl="fgAcc2" presStyleIdx="1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8A98C0D6-44FF-429B-B91A-3108C299C4A0}" type="pres">
      <dgm:prSet presAssocID="{C445FFA9-8A47-404E-9C2C-A3D5BC8E1EBC}" presName="hierChild3" presStyleCnt="0"/>
      <dgm:spPr/>
    </dgm:pt>
    <dgm:pt modelId="{86FB2DC9-7039-42DC-BCCB-C6C884B1FEFA}" type="pres">
      <dgm:prSet presAssocID="{DEEB64A8-8E56-47F3-BCF5-F3989D6C69C0}" presName="Name17" presStyleLbl="parChTrans1D3" presStyleIdx="2" presStyleCnt="5"/>
      <dgm:spPr/>
      <dgm:t>
        <a:bodyPr/>
        <a:lstStyle/>
        <a:p>
          <a:endParaRPr lang="es-ES"/>
        </a:p>
      </dgm:t>
    </dgm:pt>
    <dgm:pt modelId="{4DCB7EDC-C040-4EB1-9628-6D1E33BFB08C}" type="pres">
      <dgm:prSet presAssocID="{555D68C5-13BD-4445-8F1B-20249DF0A61A}" presName="hierRoot3" presStyleCnt="0"/>
      <dgm:spPr/>
    </dgm:pt>
    <dgm:pt modelId="{81508BDD-3416-4438-9FD9-80F50F9F25FD}" type="pres">
      <dgm:prSet presAssocID="{555D68C5-13BD-4445-8F1B-20249DF0A61A}" presName="composite3" presStyleCnt="0"/>
      <dgm:spPr/>
    </dgm:pt>
    <dgm:pt modelId="{991E2D1E-5665-47E3-9B9A-F7C08CA277DB}" type="pres">
      <dgm:prSet presAssocID="{555D68C5-13BD-4445-8F1B-20249DF0A61A}" presName="background3" presStyleLbl="node3" presStyleIdx="2" presStyleCnt="5"/>
      <dgm:spPr/>
    </dgm:pt>
    <dgm:pt modelId="{57F82F25-09A8-48D6-AA82-36EEA7C5CA36}" type="pres">
      <dgm:prSet presAssocID="{555D68C5-13BD-4445-8F1B-20249DF0A61A}" presName="text3" presStyleLbl="fgAcc3" presStyleIdx="2" presStyleCnt="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A3D6BBE0-97E9-416F-ABD2-97B8875A98CF}" type="pres">
      <dgm:prSet presAssocID="{555D68C5-13BD-4445-8F1B-20249DF0A61A}" presName="hierChild4" presStyleCnt="0"/>
      <dgm:spPr/>
    </dgm:pt>
    <dgm:pt modelId="{8876B682-EBCD-47CA-A839-FF64799534BA}" type="pres">
      <dgm:prSet presAssocID="{F097D164-FF1B-4A67-A264-78659CCE3D77}" presName="Name10" presStyleLbl="parChTrans1D2" presStyleIdx="2" presStyleCnt="4"/>
      <dgm:spPr/>
      <dgm:t>
        <a:bodyPr/>
        <a:lstStyle/>
        <a:p>
          <a:endParaRPr lang="es-ES"/>
        </a:p>
      </dgm:t>
    </dgm:pt>
    <dgm:pt modelId="{8BA6F75C-52D9-4658-A883-EBB0C5F78F36}" type="pres">
      <dgm:prSet presAssocID="{99645020-961A-41F8-82D2-512FE7DE1F5F}" presName="hierRoot2" presStyleCnt="0"/>
      <dgm:spPr/>
    </dgm:pt>
    <dgm:pt modelId="{3BB53EFE-A92E-4E86-9D0F-A33E8F39C053}" type="pres">
      <dgm:prSet presAssocID="{99645020-961A-41F8-82D2-512FE7DE1F5F}" presName="composite2" presStyleCnt="0"/>
      <dgm:spPr/>
    </dgm:pt>
    <dgm:pt modelId="{6225E566-EB9F-4CEB-BBED-A64FF777D6FA}" type="pres">
      <dgm:prSet presAssocID="{99645020-961A-41F8-82D2-512FE7DE1F5F}" presName="background2" presStyleLbl="node2" presStyleIdx="2" presStyleCnt="4"/>
      <dgm:spPr/>
    </dgm:pt>
    <dgm:pt modelId="{4D4ABD8E-BE33-4A38-944E-AD753A0706D6}" type="pres">
      <dgm:prSet presAssocID="{99645020-961A-41F8-82D2-512FE7DE1F5F}" presName="text2" presStyleLbl="fgAcc2" presStyleIdx="2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08B050A2-0BEE-46E7-8340-5E47B31D631F}" type="pres">
      <dgm:prSet presAssocID="{99645020-961A-41F8-82D2-512FE7DE1F5F}" presName="hierChild3" presStyleCnt="0"/>
      <dgm:spPr/>
    </dgm:pt>
    <dgm:pt modelId="{F15B3FB0-AD2F-499B-975E-AA9000C2A64D}" type="pres">
      <dgm:prSet presAssocID="{83831DF5-9D51-4C05-9F28-B57B38C1AA43}" presName="Name17" presStyleLbl="parChTrans1D3" presStyleIdx="3" presStyleCnt="5"/>
      <dgm:spPr/>
      <dgm:t>
        <a:bodyPr/>
        <a:lstStyle/>
        <a:p>
          <a:endParaRPr lang="es-ES"/>
        </a:p>
      </dgm:t>
    </dgm:pt>
    <dgm:pt modelId="{2439FD65-3D7D-4BC3-8BA8-9A784C5D1F8C}" type="pres">
      <dgm:prSet presAssocID="{C1E110D4-42B7-4652-8973-EE91495D0D93}" presName="hierRoot3" presStyleCnt="0"/>
      <dgm:spPr/>
    </dgm:pt>
    <dgm:pt modelId="{3B85084B-AA6E-49DD-A0FA-30A696ECCC74}" type="pres">
      <dgm:prSet presAssocID="{C1E110D4-42B7-4652-8973-EE91495D0D93}" presName="composite3" presStyleCnt="0"/>
      <dgm:spPr/>
    </dgm:pt>
    <dgm:pt modelId="{807BEF12-E4E8-4CE4-95F3-E4C29CAB9915}" type="pres">
      <dgm:prSet presAssocID="{C1E110D4-42B7-4652-8973-EE91495D0D93}" presName="background3" presStyleLbl="node3" presStyleIdx="3" presStyleCnt="5"/>
      <dgm:spPr/>
    </dgm:pt>
    <dgm:pt modelId="{F62ED204-4664-444D-93E8-E9104946143A}" type="pres">
      <dgm:prSet presAssocID="{C1E110D4-42B7-4652-8973-EE91495D0D93}" presName="text3" presStyleLbl="fgAcc3" presStyleIdx="3" presStyleCnt="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FDB26009-FF19-4929-852D-B9FB9CB69D25}" type="pres">
      <dgm:prSet presAssocID="{C1E110D4-42B7-4652-8973-EE91495D0D93}" presName="hierChild4" presStyleCnt="0"/>
      <dgm:spPr/>
    </dgm:pt>
    <dgm:pt modelId="{6A26E862-8CCC-4EFB-9CD9-BE0651865FB0}" type="pres">
      <dgm:prSet presAssocID="{AB816D68-7EF1-433E-8106-A3A4296CE332}" presName="Name10" presStyleLbl="parChTrans1D2" presStyleIdx="3" presStyleCnt="4"/>
      <dgm:spPr/>
      <dgm:t>
        <a:bodyPr/>
        <a:lstStyle/>
        <a:p>
          <a:endParaRPr lang="es-ES"/>
        </a:p>
      </dgm:t>
    </dgm:pt>
    <dgm:pt modelId="{7505F8A7-E79D-4321-8359-BB8513405DA6}" type="pres">
      <dgm:prSet presAssocID="{2C2841E4-67F5-4577-ABEF-3DDE6FDBA6F6}" presName="hierRoot2" presStyleCnt="0"/>
      <dgm:spPr/>
    </dgm:pt>
    <dgm:pt modelId="{F8840FDA-0CAA-4264-BB39-6B29664C22B4}" type="pres">
      <dgm:prSet presAssocID="{2C2841E4-67F5-4577-ABEF-3DDE6FDBA6F6}" presName="composite2" presStyleCnt="0"/>
      <dgm:spPr/>
    </dgm:pt>
    <dgm:pt modelId="{C606B58D-50F3-479A-92E9-76BD1093662F}" type="pres">
      <dgm:prSet presAssocID="{2C2841E4-67F5-4577-ABEF-3DDE6FDBA6F6}" presName="background2" presStyleLbl="node2" presStyleIdx="3" presStyleCnt="4"/>
      <dgm:spPr/>
    </dgm:pt>
    <dgm:pt modelId="{C9E929BB-83FD-475E-A5A0-5AE0DF09A2CF}" type="pres">
      <dgm:prSet presAssocID="{2C2841E4-67F5-4577-ABEF-3DDE6FDBA6F6}" presName="text2" presStyleLbl="fgAcc2" presStyleIdx="3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C909B658-A1AD-4F01-9541-F66BAB24A2E0}" type="pres">
      <dgm:prSet presAssocID="{2C2841E4-67F5-4577-ABEF-3DDE6FDBA6F6}" presName="hierChild3" presStyleCnt="0"/>
      <dgm:spPr/>
    </dgm:pt>
    <dgm:pt modelId="{C37FDFC0-07E1-4BE5-968C-FA68EFAF2E3A}" type="pres">
      <dgm:prSet presAssocID="{A79FA8DF-A9D5-4E80-8502-3FC811C9EE0E}" presName="Name17" presStyleLbl="parChTrans1D3" presStyleIdx="4" presStyleCnt="5"/>
      <dgm:spPr/>
      <dgm:t>
        <a:bodyPr/>
        <a:lstStyle/>
        <a:p>
          <a:endParaRPr lang="es-ES"/>
        </a:p>
      </dgm:t>
    </dgm:pt>
    <dgm:pt modelId="{62E73136-79C5-46AE-91F6-A1652B672C01}" type="pres">
      <dgm:prSet presAssocID="{9A7E4E88-4BAA-496B-BB8C-CEA2E30B1BDB}" presName="hierRoot3" presStyleCnt="0"/>
      <dgm:spPr/>
    </dgm:pt>
    <dgm:pt modelId="{3DB44AD0-B17A-4C4F-B732-E0636F94B3EE}" type="pres">
      <dgm:prSet presAssocID="{9A7E4E88-4BAA-496B-BB8C-CEA2E30B1BDB}" presName="composite3" presStyleCnt="0"/>
      <dgm:spPr/>
    </dgm:pt>
    <dgm:pt modelId="{AA167866-CF63-4635-BBD7-3E00B03511D3}" type="pres">
      <dgm:prSet presAssocID="{9A7E4E88-4BAA-496B-BB8C-CEA2E30B1BDB}" presName="background3" presStyleLbl="node3" presStyleIdx="4" presStyleCnt="5"/>
      <dgm:spPr/>
    </dgm:pt>
    <dgm:pt modelId="{054D232F-5AD3-4EC4-A15C-471CADF3CF53}" type="pres">
      <dgm:prSet presAssocID="{9A7E4E88-4BAA-496B-BB8C-CEA2E30B1BDB}" presName="text3" presStyleLbl="fgAcc3" presStyleIdx="4" presStyleCnt="5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3D1A044-1F16-4CB4-80A6-180A920BD98F}" type="pres">
      <dgm:prSet presAssocID="{9A7E4E88-4BAA-496B-BB8C-CEA2E30B1BDB}" presName="hierChild4" presStyleCnt="0"/>
      <dgm:spPr/>
    </dgm:pt>
  </dgm:ptLst>
  <dgm:cxnLst>
    <dgm:cxn modelId="{C75EE9CF-18A0-4B1E-A208-9BF0A7F7636D}" srcId="{9755C0F4-C3C7-41F1-86C5-2AFD1F724020}" destId="{2C2841E4-67F5-4577-ABEF-3DDE6FDBA6F6}" srcOrd="3" destOrd="0" parTransId="{AB816D68-7EF1-433E-8106-A3A4296CE332}" sibTransId="{3E75F840-B26C-4DB5-B457-39E6E777574F}"/>
    <dgm:cxn modelId="{0B039F46-5E7B-4F49-A323-75FA24525951}" type="presOf" srcId="{AB816D68-7EF1-433E-8106-A3A4296CE332}" destId="{6A26E862-8CCC-4EFB-9CD9-BE0651865FB0}" srcOrd="0" destOrd="0" presId="urn:microsoft.com/office/officeart/2005/8/layout/hierarchy1"/>
    <dgm:cxn modelId="{7C25AC2F-E6C3-47F5-BE0E-E78A58C6C8C0}" type="presOf" srcId="{ED4000E4-567E-431B-BE0E-791BD4403040}" destId="{FE7AE93A-81FB-4B81-A348-BD6CF78583AB}" srcOrd="0" destOrd="0" presId="urn:microsoft.com/office/officeart/2005/8/layout/hierarchy1"/>
    <dgm:cxn modelId="{B1966E12-7166-4280-91B4-2C5ADD9CAB60}" type="presOf" srcId="{A79FA8DF-A9D5-4E80-8502-3FC811C9EE0E}" destId="{C37FDFC0-07E1-4BE5-968C-FA68EFAF2E3A}" srcOrd="0" destOrd="0" presId="urn:microsoft.com/office/officeart/2005/8/layout/hierarchy1"/>
    <dgm:cxn modelId="{E52EDDFE-2FB5-412E-AD12-F38FD01B96F7}" type="presOf" srcId="{2C2841E4-67F5-4577-ABEF-3DDE6FDBA6F6}" destId="{C9E929BB-83FD-475E-A5A0-5AE0DF09A2CF}" srcOrd="0" destOrd="0" presId="urn:microsoft.com/office/officeart/2005/8/layout/hierarchy1"/>
    <dgm:cxn modelId="{87D275D1-2A33-4587-9BF9-240DEFF7A4CA}" type="presOf" srcId="{5718F98E-EF21-4B2B-915D-1C6EC6BB94E9}" destId="{8D056248-4535-4A16-ACAA-EB935A1FC4D1}" srcOrd="0" destOrd="0" presId="urn:microsoft.com/office/officeart/2005/8/layout/hierarchy1"/>
    <dgm:cxn modelId="{C2B030B7-1F46-4B4A-A442-22D6DBDE3729}" type="presOf" srcId="{99645020-961A-41F8-82D2-512FE7DE1F5F}" destId="{4D4ABD8E-BE33-4A38-944E-AD753A0706D6}" srcOrd="0" destOrd="0" presId="urn:microsoft.com/office/officeart/2005/8/layout/hierarchy1"/>
    <dgm:cxn modelId="{8E3EF430-16AA-4D86-BC20-AA2DE1D29BDB}" type="presOf" srcId="{C1B1CE5F-CC71-4613-A53D-216CB8829ED2}" destId="{0FE3A5C1-F0AF-4D5F-89D3-D7050D5F5B4D}" srcOrd="0" destOrd="0" presId="urn:microsoft.com/office/officeart/2005/8/layout/hierarchy1"/>
    <dgm:cxn modelId="{F09CA088-C1EC-434C-91A6-AFF92D7D7E31}" type="presOf" srcId="{F2718374-4EE2-4B25-84AD-23D26DE64911}" destId="{E8EE5CFE-4BA8-4E9B-96BF-E3FCAB98F070}" srcOrd="0" destOrd="0" presId="urn:microsoft.com/office/officeart/2005/8/layout/hierarchy1"/>
    <dgm:cxn modelId="{8816CBBC-0CB2-438B-96DB-C5CFC5917CE2}" type="presOf" srcId="{F097D164-FF1B-4A67-A264-78659CCE3D77}" destId="{8876B682-EBCD-47CA-A839-FF64799534BA}" srcOrd="0" destOrd="0" presId="urn:microsoft.com/office/officeart/2005/8/layout/hierarchy1"/>
    <dgm:cxn modelId="{2055FFC1-8415-4CDA-B41C-26E311A20B62}" srcId="{9755C0F4-C3C7-41F1-86C5-2AFD1F724020}" destId="{99645020-961A-41F8-82D2-512FE7DE1F5F}" srcOrd="2" destOrd="0" parTransId="{F097D164-FF1B-4A67-A264-78659CCE3D77}" sibTransId="{DA44C0FE-DD53-4CE4-841B-DB02554BE51E}"/>
    <dgm:cxn modelId="{C68A3C4C-9CB6-435A-A4A2-57872E9BF567}" type="presOf" srcId="{262EE302-0DF8-4153-98D7-4184DAC4ABD4}" destId="{47623271-24B5-4CCC-BECB-B4391883BC85}" srcOrd="0" destOrd="0" presId="urn:microsoft.com/office/officeart/2005/8/layout/hierarchy1"/>
    <dgm:cxn modelId="{BC6AC29A-A1E5-40C1-AA5E-3F4EF0043FE1}" srcId="{C445FFA9-8A47-404E-9C2C-A3D5BC8E1EBC}" destId="{555D68C5-13BD-4445-8F1B-20249DF0A61A}" srcOrd="0" destOrd="0" parTransId="{DEEB64A8-8E56-47F3-BCF5-F3989D6C69C0}" sibTransId="{3819A0BD-6C7A-4EB3-ABEA-607AAD41277D}"/>
    <dgm:cxn modelId="{6C8FD003-B053-4CFB-B73E-EF489059BF17}" type="presOf" srcId="{DEEB64A8-8E56-47F3-BCF5-F3989D6C69C0}" destId="{86FB2DC9-7039-42DC-BCCB-C6C884B1FEFA}" srcOrd="0" destOrd="0" presId="urn:microsoft.com/office/officeart/2005/8/layout/hierarchy1"/>
    <dgm:cxn modelId="{B232041D-B302-4E20-A1C2-2019A4E4A49F}" type="presOf" srcId="{9A7E4E88-4BAA-496B-BB8C-CEA2E30B1BDB}" destId="{054D232F-5AD3-4EC4-A15C-471CADF3CF53}" srcOrd="0" destOrd="0" presId="urn:microsoft.com/office/officeart/2005/8/layout/hierarchy1"/>
    <dgm:cxn modelId="{6FE757A8-3D46-41D2-99B3-79FA952B15F9}" type="presOf" srcId="{DEAED2A1-F037-48D3-9524-B6B0A09C6806}" destId="{870D200D-FF72-4CC3-ACC6-D82F162453C1}" srcOrd="0" destOrd="0" presId="urn:microsoft.com/office/officeart/2005/8/layout/hierarchy1"/>
    <dgm:cxn modelId="{8C96E9CC-F2BA-4303-ABD9-6102E04B46C9}" type="presOf" srcId="{0FA02ECE-F02D-4060-A66B-0529AC120ECC}" destId="{95A6185D-A92A-4F59-8D0F-D1518FC51533}" srcOrd="0" destOrd="0" presId="urn:microsoft.com/office/officeart/2005/8/layout/hierarchy1"/>
    <dgm:cxn modelId="{C1A5B8BB-36EF-4F9F-B830-0FC1B3174F9A}" srcId="{9755C0F4-C3C7-41F1-86C5-2AFD1F724020}" destId="{5718F98E-EF21-4B2B-915D-1C6EC6BB94E9}" srcOrd="0" destOrd="0" parTransId="{262EE302-0DF8-4153-98D7-4184DAC4ABD4}" sibTransId="{2BD75211-A45A-4877-9E43-50C40934E816}"/>
    <dgm:cxn modelId="{A0AA2AA8-FB45-413A-AE84-A8389340EA95}" type="presOf" srcId="{C445FFA9-8A47-404E-9C2C-A3D5BC8E1EBC}" destId="{DBDF0828-90A2-4761-A110-5EA35E30973A}" srcOrd="0" destOrd="0" presId="urn:microsoft.com/office/officeart/2005/8/layout/hierarchy1"/>
    <dgm:cxn modelId="{11B60F1B-603C-41CD-BB8A-FAE7164D7650}" type="presOf" srcId="{9755C0F4-C3C7-41F1-86C5-2AFD1F724020}" destId="{CA86E165-045F-48E4-BAF1-E28EB6FFFE4D}" srcOrd="0" destOrd="0" presId="urn:microsoft.com/office/officeart/2005/8/layout/hierarchy1"/>
    <dgm:cxn modelId="{73FB28F1-EBDB-4C74-97A8-4BC528CA691D}" srcId="{C1B1CE5F-CC71-4613-A53D-216CB8829ED2}" destId="{9755C0F4-C3C7-41F1-86C5-2AFD1F724020}" srcOrd="0" destOrd="0" parTransId="{B6664C16-F015-4AF4-9BEA-035ACC8E36C1}" sibTransId="{52C6F080-D97C-47A7-AEDB-240F17462AAC}"/>
    <dgm:cxn modelId="{C22344DC-1FD4-42A8-B408-7893C1579409}" type="presOf" srcId="{555D68C5-13BD-4445-8F1B-20249DF0A61A}" destId="{57F82F25-09A8-48D6-AA82-36EEA7C5CA36}" srcOrd="0" destOrd="0" presId="urn:microsoft.com/office/officeart/2005/8/layout/hierarchy1"/>
    <dgm:cxn modelId="{A8C594D0-D267-4F0B-93BE-6273ACD20570}" srcId="{2C2841E4-67F5-4577-ABEF-3DDE6FDBA6F6}" destId="{9A7E4E88-4BAA-496B-BB8C-CEA2E30B1BDB}" srcOrd="0" destOrd="0" parTransId="{A79FA8DF-A9D5-4E80-8502-3FC811C9EE0E}" sibTransId="{A60A6C76-35DC-404A-BEA1-1ACAD40DCC87}"/>
    <dgm:cxn modelId="{EFEC1E6B-0EA5-445B-86A0-5B20B48BA44A}" srcId="{5718F98E-EF21-4B2B-915D-1C6EC6BB94E9}" destId="{0FA02ECE-F02D-4060-A66B-0529AC120ECC}" srcOrd="0" destOrd="0" parTransId="{F2718374-4EE2-4B25-84AD-23D26DE64911}" sibTransId="{661A40B8-7122-4725-B916-4BACEFDFF558}"/>
    <dgm:cxn modelId="{29BDEECD-166D-475D-A83D-0C9C4259F4F1}" srcId="{9755C0F4-C3C7-41F1-86C5-2AFD1F724020}" destId="{C445FFA9-8A47-404E-9C2C-A3D5BC8E1EBC}" srcOrd="1" destOrd="0" parTransId="{ED4000E4-567E-431B-BE0E-791BD4403040}" sibTransId="{30A2FF58-D6DE-462F-ABB6-A5E547AC9C68}"/>
    <dgm:cxn modelId="{E91F5082-4C98-43E6-8A0D-B5669EE4B54B}" type="presOf" srcId="{28E7A43E-EC26-4534-81D2-6FB9720C201E}" destId="{73A89E0F-6C5B-4316-A51F-D9E83B0D75F7}" srcOrd="0" destOrd="0" presId="urn:microsoft.com/office/officeart/2005/8/layout/hierarchy1"/>
    <dgm:cxn modelId="{35E97E72-2E0C-4D9A-8191-D2C35002B372}" srcId="{5718F98E-EF21-4B2B-915D-1C6EC6BB94E9}" destId="{DEAED2A1-F037-48D3-9524-B6B0A09C6806}" srcOrd="1" destOrd="0" parTransId="{28E7A43E-EC26-4534-81D2-6FB9720C201E}" sibTransId="{3D54308C-B5AA-4761-965F-D13958B9BE65}"/>
    <dgm:cxn modelId="{DCB0DFB8-1554-4A7E-9C8F-99C46D45708A}" srcId="{99645020-961A-41F8-82D2-512FE7DE1F5F}" destId="{C1E110D4-42B7-4652-8973-EE91495D0D93}" srcOrd="0" destOrd="0" parTransId="{83831DF5-9D51-4C05-9F28-B57B38C1AA43}" sibTransId="{ED84D00F-2624-46D5-A1C1-7AE6CAD75B1D}"/>
    <dgm:cxn modelId="{AED6D86F-8D9E-4784-B9E0-985E6B2980F0}" type="presOf" srcId="{C1E110D4-42B7-4652-8973-EE91495D0D93}" destId="{F62ED204-4664-444D-93E8-E9104946143A}" srcOrd="0" destOrd="0" presId="urn:microsoft.com/office/officeart/2005/8/layout/hierarchy1"/>
    <dgm:cxn modelId="{05DE7EC1-00C1-4A19-81C6-D83BD2490996}" type="presOf" srcId="{83831DF5-9D51-4C05-9F28-B57B38C1AA43}" destId="{F15B3FB0-AD2F-499B-975E-AA9000C2A64D}" srcOrd="0" destOrd="0" presId="urn:microsoft.com/office/officeart/2005/8/layout/hierarchy1"/>
    <dgm:cxn modelId="{3FB98956-B6B2-4D59-B512-62A46A412FB6}" type="presParOf" srcId="{0FE3A5C1-F0AF-4D5F-89D3-D7050D5F5B4D}" destId="{2BDBBAE4-6DD7-48E6-A878-BD363755086D}" srcOrd="0" destOrd="0" presId="urn:microsoft.com/office/officeart/2005/8/layout/hierarchy1"/>
    <dgm:cxn modelId="{1FF695D7-90B5-441A-A7F1-A2879A8B1654}" type="presParOf" srcId="{2BDBBAE4-6DD7-48E6-A878-BD363755086D}" destId="{C081D0D0-27D8-48F8-9403-FE7484DC531D}" srcOrd="0" destOrd="0" presId="urn:microsoft.com/office/officeart/2005/8/layout/hierarchy1"/>
    <dgm:cxn modelId="{5C60E823-D573-4D00-946F-33959E3B6D28}" type="presParOf" srcId="{C081D0D0-27D8-48F8-9403-FE7484DC531D}" destId="{0C6BB160-0A38-4296-856D-9CE5CA3AB630}" srcOrd="0" destOrd="0" presId="urn:microsoft.com/office/officeart/2005/8/layout/hierarchy1"/>
    <dgm:cxn modelId="{B5CB3C55-FFFB-40BE-8935-C7F8A93463CA}" type="presParOf" srcId="{C081D0D0-27D8-48F8-9403-FE7484DC531D}" destId="{CA86E165-045F-48E4-BAF1-E28EB6FFFE4D}" srcOrd="1" destOrd="0" presId="urn:microsoft.com/office/officeart/2005/8/layout/hierarchy1"/>
    <dgm:cxn modelId="{2560504A-4D24-424F-A487-A089C723BAAE}" type="presParOf" srcId="{2BDBBAE4-6DD7-48E6-A878-BD363755086D}" destId="{25539031-6796-45B3-943F-C7FA79CE0FEC}" srcOrd="1" destOrd="0" presId="urn:microsoft.com/office/officeart/2005/8/layout/hierarchy1"/>
    <dgm:cxn modelId="{3D80B257-B925-454C-B884-15963A8F6E3A}" type="presParOf" srcId="{25539031-6796-45B3-943F-C7FA79CE0FEC}" destId="{47623271-24B5-4CCC-BECB-B4391883BC85}" srcOrd="0" destOrd="0" presId="urn:microsoft.com/office/officeart/2005/8/layout/hierarchy1"/>
    <dgm:cxn modelId="{3EABA023-32E0-4A07-82A4-7B941445B69B}" type="presParOf" srcId="{25539031-6796-45B3-943F-C7FA79CE0FEC}" destId="{29941417-726A-4241-912E-8A366F9F3C30}" srcOrd="1" destOrd="0" presId="urn:microsoft.com/office/officeart/2005/8/layout/hierarchy1"/>
    <dgm:cxn modelId="{3F170501-1170-4B7A-9663-242A56AFC13C}" type="presParOf" srcId="{29941417-726A-4241-912E-8A366F9F3C30}" destId="{9151195F-A491-4B96-9C6D-303E97AF9FCD}" srcOrd="0" destOrd="0" presId="urn:microsoft.com/office/officeart/2005/8/layout/hierarchy1"/>
    <dgm:cxn modelId="{FD38F13B-CFC0-4C7D-B144-1B167A13B007}" type="presParOf" srcId="{9151195F-A491-4B96-9C6D-303E97AF9FCD}" destId="{F8B13C53-C922-4033-A831-BFA593C0518E}" srcOrd="0" destOrd="0" presId="urn:microsoft.com/office/officeart/2005/8/layout/hierarchy1"/>
    <dgm:cxn modelId="{8566167A-4BBA-43B9-8B1E-578A52465500}" type="presParOf" srcId="{9151195F-A491-4B96-9C6D-303E97AF9FCD}" destId="{8D056248-4535-4A16-ACAA-EB935A1FC4D1}" srcOrd="1" destOrd="0" presId="urn:microsoft.com/office/officeart/2005/8/layout/hierarchy1"/>
    <dgm:cxn modelId="{91436662-62EF-4A4A-A159-76267DB6BB72}" type="presParOf" srcId="{29941417-726A-4241-912E-8A366F9F3C30}" destId="{3D5DC755-5110-4AB2-95ED-103276E3AB26}" srcOrd="1" destOrd="0" presId="urn:microsoft.com/office/officeart/2005/8/layout/hierarchy1"/>
    <dgm:cxn modelId="{BAD70AEC-2163-4618-A784-ADEB67D32B1F}" type="presParOf" srcId="{3D5DC755-5110-4AB2-95ED-103276E3AB26}" destId="{E8EE5CFE-4BA8-4E9B-96BF-E3FCAB98F070}" srcOrd="0" destOrd="0" presId="urn:microsoft.com/office/officeart/2005/8/layout/hierarchy1"/>
    <dgm:cxn modelId="{0D9CF92D-43A5-43B2-BA58-649DD2B06A7F}" type="presParOf" srcId="{3D5DC755-5110-4AB2-95ED-103276E3AB26}" destId="{51C11D6C-D268-4212-AA4A-EB64B88037BD}" srcOrd="1" destOrd="0" presId="urn:microsoft.com/office/officeart/2005/8/layout/hierarchy1"/>
    <dgm:cxn modelId="{1E43A7ED-68DB-48C6-B349-67A5465C8347}" type="presParOf" srcId="{51C11D6C-D268-4212-AA4A-EB64B88037BD}" destId="{BB049015-8F48-4302-98A3-2B1040D1C30B}" srcOrd="0" destOrd="0" presId="urn:microsoft.com/office/officeart/2005/8/layout/hierarchy1"/>
    <dgm:cxn modelId="{A4ACE82E-666A-448C-BFEE-DB5501EA7207}" type="presParOf" srcId="{BB049015-8F48-4302-98A3-2B1040D1C30B}" destId="{03DD9FF5-2562-4F79-986E-B1A01474EAAE}" srcOrd="0" destOrd="0" presId="urn:microsoft.com/office/officeart/2005/8/layout/hierarchy1"/>
    <dgm:cxn modelId="{4A608DF5-F2C0-4E71-91DA-A634F42E731E}" type="presParOf" srcId="{BB049015-8F48-4302-98A3-2B1040D1C30B}" destId="{95A6185D-A92A-4F59-8D0F-D1518FC51533}" srcOrd="1" destOrd="0" presId="urn:microsoft.com/office/officeart/2005/8/layout/hierarchy1"/>
    <dgm:cxn modelId="{504B29F5-3442-4DDE-BBAB-19A5BCFD24FE}" type="presParOf" srcId="{51C11D6C-D268-4212-AA4A-EB64B88037BD}" destId="{EE24F886-EF4E-4D8A-95DD-1820B75CD74E}" srcOrd="1" destOrd="0" presId="urn:microsoft.com/office/officeart/2005/8/layout/hierarchy1"/>
    <dgm:cxn modelId="{75E435CE-A375-4C2E-A22B-3B2A248BC6FC}" type="presParOf" srcId="{3D5DC755-5110-4AB2-95ED-103276E3AB26}" destId="{73A89E0F-6C5B-4316-A51F-D9E83B0D75F7}" srcOrd="2" destOrd="0" presId="urn:microsoft.com/office/officeart/2005/8/layout/hierarchy1"/>
    <dgm:cxn modelId="{A8B1B01D-976E-4DB3-A4F0-9AB97AE557BD}" type="presParOf" srcId="{3D5DC755-5110-4AB2-95ED-103276E3AB26}" destId="{2372CBB8-F6C6-4CEA-BE5B-7FD5BCC976A4}" srcOrd="3" destOrd="0" presId="urn:microsoft.com/office/officeart/2005/8/layout/hierarchy1"/>
    <dgm:cxn modelId="{40097C68-500F-424F-90F2-1524F0F0AFCD}" type="presParOf" srcId="{2372CBB8-F6C6-4CEA-BE5B-7FD5BCC976A4}" destId="{836F3FE0-5859-4978-B22B-6E69C4222FDE}" srcOrd="0" destOrd="0" presId="urn:microsoft.com/office/officeart/2005/8/layout/hierarchy1"/>
    <dgm:cxn modelId="{BF46CAB2-4A1C-4B42-913C-DFC7DB2F020D}" type="presParOf" srcId="{836F3FE0-5859-4978-B22B-6E69C4222FDE}" destId="{B518F270-7EE7-4CD4-A080-C18503EC4E0D}" srcOrd="0" destOrd="0" presId="urn:microsoft.com/office/officeart/2005/8/layout/hierarchy1"/>
    <dgm:cxn modelId="{19F3199B-F662-4493-82DD-9F0EF61B9124}" type="presParOf" srcId="{836F3FE0-5859-4978-B22B-6E69C4222FDE}" destId="{870D200D-FF72-4CC3-ACC6-D82F162453C1}" srcOrd="1" destOrd="0" presId="urn:microsoft.com/office/officeart/2005/8/layout/hierarchy1"/>
    <dgm:cxn modelId="{499509F1-2936-4858-AC96-C7AB008FC341}" type="presParOf" srcId="{2372CBB8-F6C6-4CEA-BE5B-7FD5BCC976A4}" destId="{817380D3-21C4-4417-92A5-4D3F10DB8A8C}" srcOrd="1" destOrd="0" presId="urn:microsoft.com/office/officeart/2005/8/layout/hierarchy1"/>
    <dgm:cxn modelId="{D307349C-0C42-4429-B575-B25EE2DC8C6A}" type="presParOf" srcId="{25539031-6796-45B3-943F-C7FA79CE0FEC}" destId="{FE7AE93A-81FB-4B81-A348-BD6CF78583AB}" srcOrd="2" destOrd="0" presId="urn:microsoft.com/office/officeart/2005/8/layout/hierarchy1"/>
    <dgm:cxn modelId="{892CD6FA-AD56-4224-A104-08AB3FB66A34}" type="presParOf" srcId="{25539031-6796-45B3-943F-C7FA79CE0FEC}" destId="{41D63CF6-5097-4873-913D-F98EE21F2C2C}" srcOrd="3" destOrd="0" presId="urn:microsoft.com/office/officeart/2005/8/layout/hierarchy1"/>
    <dgm:cxn modelId="{F39E4F41-F0B4-420A-9EFE-6FB44966C80F}" type="presParOf" srcId="{41D63CF6-5097-4873-913D-F98EE21F2C2C}" destId="{6B17D214-7BAF-443E-B168-6C3D1A4A381E}" srcOrd="0" destOrd="0" presId="urn:microsoft.com/office/officeart/2005/8/layout/hierarchy1"/>
    <dgm:cxn modelId="{6AEC3576-FFEA-4044-AB57-8E3747352578}" type="presParOf" srcId="{6B17D214-7BAF-443E-B168-6C3D1A4A381E}" destId="{E9BD5807-B86C-47A9-9554-A092BD2A4D0C}" srcOrd="0" destOrd="0" presId="urn:microsoft.com/office/officeart/2005/8/layout/hierarchy1"/>
    <dgm:cxn modelId="{3255601D-C51F-447A-AEAB-684609E71BDC}" type="presParOf" srcId="{6B17D214-7BAF-443E-B168-6C3D1A4A381E}" destId="{DBDF0828-90A2-4761-A110-5EA35E30973A}" srcOrd="1" destOrd="0" presId="urn:microsoft.com/office/officeart/2005/8/layout/hierarchy1"/>
    <dgm:cxn modelId="{370C93E4-DC29-43B1-8F07-C2B58148480E}" type="presParOf" srcId="{41D63CF6-5097-4873-913D-F98EE21F2C2C}" destId="{8A98C0D6-44FF-429B-B91A-3108C299C4A0}" srcOrd="1" destOrd="0" presId="urn:microsoft.com/office/officeart/2005/8/layout/hierarchy1"/>
    <dgm:cxn modelId="{BEED0F75-BF12-46A5-9E78-F6D97C9C2AB3}" type="presParOf" srcId="{8A98C0D6-44FF-429B-B91A-3108C299C4A0}" destId="{86FB2DC9-7039-42DC-BCCB-C6C884B1FEFA}" srcOrd="0" destOrd="0" presId="urn:microsoft.com/office/officeart/2005/8/layout/hierarchy1"/>
    <dgm:cxn modelId="{467E4078-58CF-442A-B391-ACDCBA5F88A0}" type="presParOf" srcId="{8A98C0D6-44FF-429B-B91A-3108C299C4A0}" destId="{4DCB7EDC-C040-4EB1-9628-6D1E33BFB08C}" srcOrd="1" destOrd="0" presId="urn:microsoft.com/office/officeart/2005/8/layout/hierarchy1"/>
    <dgm:cxn modelId="{E2988B20-07BD-4FD1-BF10-FAF03082D102}" type="presParOf" srcId="{4DCB7EDC-C040-4EB1-9628-6D1E33BFB08C}" destId="{81508BDD-3416-4438-9FD9-80F50F9F25FD}" srcOrd="0" destOrd="0" presId="urn:microsoft.com/office/officeart/2005/8/layout/hierarchy1"/>
    <dgm:cxn modelId="{DAC5D657-1866-4C8A-AD6F-1D8AEDCFC51A}" type="presParOf" srcId="{81508BDD-3416-4438-9FD9-80F50F9F25FD}" destId="{991E2D1E-5665-47E3-9B9A-F7C08CA277DB}" srcOrd="0" destOrd="0" presId="urn:microsoft.com/office/officeart/2005/8/layout/hierarchy1"/>
    <dgm:cxn modelId="{A1EF4417-1ABC-4EB7-9953-72902D8B193B}" type="presParOf" srcId="{81508BDD-3416-4438-9FD9-80F50F9F25FD}" destId="{57F82F25-09A8-48D6-AA82-36EEA7C5CA36}" srcOrd="1" destOrd="0" presId="urn:microsoft.com/office/officeart/2005/8/layout/hierarchy1"/>
    <dgm:cxn modelId="{452E3E6E-80CD-4400-8B2C-327AEB30C05E}" type="presParOf" srcId="{4DCB7EDC-C040-4EB1-9628-6D1E33BFB08C}" destId="{A3D6BBE0-97E9-416F-ABD2-97B8875A98CF}" srcOrd="1" destOrd="0" presId="urn:microsoft.com/office/officeart/2005/8/layout/hierarchy1"/>
    <dgm:cxn modelId="{6FC72377-2693-4E08-93DA-C9FE92C4EE07}" type="presParOf" srcId="{25539031-6796-45B3-943F-C7FA79CE0FEC}" destId="{8876B682-EBCD-47CA-A839-FF64799534BA}" srcOrd="4" destOrd="0" presId="urn:microsoft.com/office/officeart/2005/8/layout/hierarchy1"/>
    <dgm:cxn modelId="{254ECB59-98A4-4F50-BD91-EE31DA7F900E}" type="presParOf" srcId="{25539031-6796-45B3-943F-C7FA79CE0FEC}" destId="{8BA6F75C-52D9-4658-A883-EBB0C5F78F36}" srcOrd="5" destOrd="0" presId="urn:microsoft.com/office/officeart/2005/8/layout/hierarchy1"/>
    <dgm:cxn modelId="{75CF4F03-B7FE-4931-BF61-F8C0CA388D95}" type="presParOf" srcId="{8BA6F75C-52D9-4658-A883-EBB0C5F78F36}" destId="{3BB53EFE-A92E-4E86-9D0F-A33E8F39C053}" srcOrd="0" destOrd="0" presId="urn:microsoft.com/office/officeart/2005/8/layout/hierarchy1"/>
    <dgm:cxn modelId="{AA06E892-A9AB-4CC1-8480-E4787F3F3404}" type="presParOf" srcId="{3BB53EFE-A92E-4E86-9D0F-A33E8F39C053}" destId="{6225E566-EB9F-4CEB-BBED-A64FF777D6FA}" srcOrd="0" destOrd="0" presId="urn:microsoft.com/office/officeart/2005/8/layout/hierarchy1"/>
    <dgm:cxn modelId="{4BCF67B6-17AF-473D-89A0-172C9B530F92}" type="presParOf" srcId="{3BB53EFE-A92E-4E86-9D0F-A33E8F39C053}" destId="{4D4ABD8E-BE33-4A38-944E-AD753A0706D6}" srcOrd="1" destOrd="0" presId="urn:microsoft.com/office/officeart/2005/8/layout/hierarchy1"/>
    <dgm:cxn modelId="{70E82226-93A8-4050-8BDC-80752C35AE35}" type="presParOf" srcId="{8BA6F75C-52D9-4658-A883-EBB0C5F78F36}" destId="{08B050A2-0BEE-46E7-8340-5E47B31D631F}" srcOrd="1" destOrd="0" presId="urn:microsoft.com/office/officeart/2005/8/layout/hierarchy1"/>
    <dgm:cxn modelId="{A3420849-5DE2-4C1E-9954-9AC26B307787}" type="presParOf" srcId="{08B050A2-0BEE-46E7-8340-5E47B31D631F}" destId="{F15B3FB0-AD2F-499B-975E-AA9000C2A64D}" srcOrd="0" destOrd="0" presId="urn:microsoft.com/office/officeart/2005/8/layout/hierarchy1"/>
    <dgm:cxn modelId="{F4C50745-7DE1-474F-AC0D-BE4630DE96E1}" type="presParOf" srcId="{08B050A2-0BEE-46E7-8340-5E47B31D631F}" destId="{2439FD65-3D7D-4BC3-8BA8-9A784C5D1F8C}" srcOrd="1" destOrd="0" presId="urn:microsoft.com/office/officeart/2005/8/layout/hierarchy1"/>
    <dgm:cxn modelId="{CC221F40-52DE-4CE7-BD38-04EFB8CBB032}" type="presParOf" srcId="{2439FD65-3D7D-4BC3-8BA8-9A784C5D1F8C}" destId="{3B85084B-AA6E-49DD-A0FA-30A696ECCC74}" srcOrd="0" destOrd="0" presId="urn:microsoft.com/office/officeart/2005/8/layout/hierarchy1"/>
    <dgm:cxn modelId="{5B0ABACE-40B1-4E6E-AE0F-7BC6E89F5125}" type="presParOf" srcId="{3B85084B-AA6E-49DD-A0FA-30A696ECCC74}" destId="{807BEF12-E4E8-4CE4-95F3-E4C29CAB9915}" srcOrd="0" destOrd="0" presId="urn:microsoft.com/office/officeart/2005/8/layout/hierarchy1"/>
    <dgm:cxn modelId="{AF2CA6B4-7F8F-450E-8CF7-233AC7875576}" type="presParOf" srcId="{3B85084B-AA6E-49DD-A0FA-30A696ECCC74}" destId="{F62ED204-4664-444D-93E8-E9104946143A}" srcOrd="1" destOrd="0" presId="urn:microsoft.com/office/officeart/2005/8/layout/hierarchy1"/>
    <dgm:cxn modelId="{F699D3B0-10E8-4329-B72F-AC154A759513}" type="presParOf" srcId="{2439FD65-3D7D-4BC3-8BA8-9A784C5D1F8C}" destId="{FDB26009-FF19-4929-852D-B9FB9CB69D25}" srcOrd="1" destOrd="0" presId="urn:microsoft.com/office/officeart/2005/8/layout/hierarchy1"/>
    <dgm:cxn modelId="{813C5F29-29E8-41CE-A712-B42511536E94}" type="presParOf" srcId="{25539031-6796-45B3-943F-C7FA79CE0FEC}" destId="{6A26E862-8CCC-4EFB-9CD9-BE0651865FB0}" srcOrd="6" destOrd="0" presId="urn:microsoft.com/office/officeart/2005/8/layout/hierarchy1"/>
    <dgm:cxn modelId="{E37977A6-60F4-4A0E-929B-04D358E038F5}" type="presParOf" srcId="{25539031-6796-45B3-943F-C7FA79CE0FEC}" destId="{7505F8A7-E79D-4321-8359-BB8513405DA6}" srcOrd="7" destOrd="0" presId="urn:microsoft.com/office/officeart/2005/8/layout/hierarchy1"/>
    <dgm:cxn modelId="{6922C897-DCC9-41B4-A355-489B298CA3F2}" type="presParOf" srcId="{7505F8A7-E79D-4321-8359-BB8513405DA6}" destId="{F8840FDA-0CAA-4264-BB39-6B29664C22B4}" srcOrd="0" destOrd="0" presId="urn:microsoft.com/office/officeart/2005/8/layout/hierarchy1"/>
    <dgm:cxn modelId="{3E259CE4-DD05-4D36-9A34-580600BBFE43}" type="presParOf" srcId="{F8840FDA-0CAA-4264-BB39-6B29664C22B4}" destId="{C606B58D-50F3-479A-92E9-76BD1093662F}" srcOrd="0" destOrd="0" presId="urn:microsoft.com/office/officeart/2005/8/layout/hierarchy1"/>
    <dgm:cxn modelId="{54641D66-4184-4519-BBA0-06BBF26185BC}" type="presParOf" srcId="{F8840FDA-0CAA-4264-BB39-6B29664C22B4}" destId="{C9E929BB-83FD-475E-A5A0-5AE0DF09A2CF}" srcOrd="1" destOrd="0" presId="urn:microsoft.com/office/officeart/2005/8/layout/hierarchy1"/>
    <dgm:cxn modelId="{0D7ED23B-1C79-411F-900B-AC5CD4121C0B}" type="presParOf" srcId="{7505F8A7-E79D-4321-8359-BB8513405DA6}" destId="{C909B658-A1AD-4F01-9541-F66BAB24A2E0}" srcOrd="1" destOrd="0" presId="urn:microsoft.com/office/officeart/2005/8/layout/hierarchy1"/>
    <dgm:cxn modelId="{24B4587A-25A4-4509-9408-56EF7B393C89}" type="presParOf" srcId="{C909B658-A1AD-4F01-9541-F66BAB24A2E0}" destId="{C37FDFC0-07E1-4BE5-968C-FA68EFAF2E3A}" srcOrd="0" destOrd="0" presId="urn:microsoft.com/office/officeart/2005/8/layout/hierarchy1"/>
    <dgm:cxn modelId="{E9462FC4-39D2-48D6-B8A8-AD1F8BE98837}" type="presParOf" srcId="{C909B658-A1AD-4F01-9541-F66BAB24A2E0}" destId="{62E73136-79C5-46AE-91F6-A1652B672C01}" srcOrd="1" destOrd="0" presId="urn:microsoft.com/office/officeart/2005/8/layout/hierarchy1"/>
    <dgm:cxn modelId="{B1F2CED3-DC9B-4D8C-B085-EA5904B40FCB}" type="presParOf" srcId="{62E73136-79C5-46AE-91F6-A1652B672C01}" destId="{3DB44AD0-B17A-4C4F-B732-E0636F94B3EE}" srcOrd="0" destOrd="0" presId="urn:microsoft.com/office/officeart/2005/8/layout/hierarchy1"/>
    <dgm:cxn modelId="{B0CD4104-3F4D-414C-96E7-BAE9C76F4D27}" type="presParOf" srcId="{3DB44AD0-B17A-4C4F-B732-E0636F94B3EE}" destId="{AA167866-CF63-4635-BBD7-3E00B03511D3}" srcOrd="0" destOrd="0" presId="urn:microsoft.com/office/officeart/2005/8/layout/hierarchy1"/>
    <dgm:cxn modelId="{ABDD157C-9E0C-45ED-BA59-8BF50F037399}" type="presParOf" srcId="{3DB44AD0-B17A-4C4F-B732-E0636F94B3EE}" destId="{054D232F-5AD3-4EC4-A15C-471CADF3CF53}" srcOrd="1" destOrd="0" presId="urn:microsoft.com/office/officeart/2005/8/layout/hierarchy1"/>
    <dgm:cxn modelId="{D026CAAB-D1AA-47D7-B1F7-3152F160BFC8}" type="presParOf" srcId="{62E73136-79C5-46AE-91F6-A1652B672C01}" destId="{D3D1A044-1F16-4CB4-80A6-180A920BD98F}" srcOrd="1" destOrd="0" presId="urn:microsoft.com/office/officeart/2005/8/layout/hierarchy1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EEC1DF-6322-488E-BA4E-6D1CA7CBB827}" type="doc">
      <dgm:prSet loTypeId="urn:microsoft.com/office/officeart/2005/8/layout/orgChart1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PE"/>
        </a:p>
      </dgm:t>
    </dgm:pt>
    <dgm:pt modelId="{C599E36B-6661-4DFE-8FB5-6A207C4CB08A}">
      <dgm:prSet phldrT="[Texto]" custT="1"/>
      <dgm:spPr/>
      <dgm:t>
        <a:bodyPr/>
        <a:lstStyle/>
        <a:p>
          <a:r>
            <a:rPr lang="es-ES" sz="1400" b="0" dirty="0">
              <a:latin typeface="Poppins" panose="02000000000000000000" pitchFamily="2" charset="0"/>
              <a:cs typeface="Poppins" panose="02000000000000000000" pitchFamily="2" charset="0"/>
            </a:rPr>
            <a:t>Atendemos:</a:t>
          </a:r>
          <a:endParaRPr lang="es-PE" sz="1400" b="0" dirty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C576C248-1C15-411F-87BA-BFF7181CB6C2}" type="parTrans" cxnId="{6949733E-5E48-4D13-932A-6AEC5DD9010E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296E69AA-838E-435D-9708-7186C12F606B}" type="sibTrans" cxnId="{6949733E-5E48-4D13-932A-6AEC5DD9010E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CF90DA5B-B8B3-4145-A680-8C4F820F6C9E}">
      <dgm:prSet phldrT="[Texto]" custT="1"/>
      <dgm:spPr/>
      <dgm:t>
        <a:bodyPr/>
        <a:lstStyle/>
        <a:p>
          <a:r>
            <a:rPr lang="es-ES" sz="1400" b="0" dirty="0">
              <a:latin typeface="Poppins" panose="02000000000000000000" pitchFamily="2" charset="0"/>
              <a:cs typeface="Poppins" panose="02000000000000000000" pitchFamily="2" charset="0"/>
            </a:rPr>
            <a:t>Necesidades</a:t>
          </a:r>
          <a:endParaRPr lang="es-PE" sz="1400" b="0" dirty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2F08FBE1-899A-4522-B134-9136B7C474A3}" type="parTrans" cxnId="{09C6610C-7991-4D7A-8DCD-A6D340A4F4F9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571F60A5-2AAA-4454-9950-B18188F94F69}" type="sibTrans" cxnId="{09C6610C-7991-4D7A-8DCD-A6D340A4F4F9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C2288D5E-70DF-42B0-A83F-B01EB070D47B}">
      <dgm:prSet phldrT="[Texto]" custT="1"/>
      <dgm:spPr/>
      <dgm:t>
        <a:bodyPr/>
        <a:lstStyle/>
        <a:p>
          <a:r>
            <a:rPr lang="es-ES" sz="1400" b="0" dirty="0">
              <a:latin typeface="Poppins" panose="02000000000000000000" pitchFamily="2" charset="0"/>
              <a:cs typeface="Poppins" panose="02000000000000000000" pitchFamily="2" charset="0"/>
            </a:rPr>
            <a:t>Intereses</a:t>
          </a:r>
          <a:endParaRPr lang="es-PE" sz="1400" b="0" dirty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7692B1E0-6EF1-4B72-B52D-0ECF95B00CF1}" type="parTrans" cxnId="{AF7C4E17-96C8-4595-A721-E8522650F774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5A1DA000-BEC2-4630-BA86-B41428E6F269}" type="sibTrans" cxnId="{AF7C4E17-96C8-4595-A721-E8522650F774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A3388A83-B114-4AAE-8ED9-F2EF30525386}">
      <dgm:prSet phldrT="[Texto]" custT="1"/>
      <dgm:spPr/>
      <dgm:t>
        <a:bodyPr/>
        <a:lstStyle/>
        <a:p>
          <a:r>
            <a:rPr lang="es-ES" sz="1400" b="0" dirty="0">
              <a:latin typeface="Poppins" panose="02000000000000000000" pitchFamily="2" charset="0"/>
              <a:cs typeface="Poppins" panose="02000000000000000000" pitchFamily="2" charset="0"/>
            </a:rPr>
            <a:t>Expectativas</a:t>
          </a:r>
          <a:endParaRPr lang="es-PE" sz="1400" b="0" dirty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115D054B-45BF-4ED6-ABF8-A74F986E0911}" type="parTrans" cxnId="{86C3CA86-8052-4C35-8CE4-F3FD0891F164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1605CFE2-FB4A-4FAE-9CA1-8D65459F4600}" type="sibTrans" cxnId="{86C3CA86-8052-4C35-8CE4-F3FD0891F164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76E442C2-B66B-49DB-BFA2-16A4A6E9C73E}">
      <dgm:prSet phldrT="[Texto]" custT="1"/>
      <dgm:spPr/>
      <dgm:t>
        <a:bodyPr/>
        <a:lstStyle/>
        <a:p>
          <a:r>
            <a:rPr lang="es-ES" sz="1400" b="0" dirty="0">
              <a:latin typeface="Poppins" panose="02000000000000000000" pitchFamily="2" charset="0"/>
              <a:cs typeface="Poppins" panose="02000000000000000000" pitchFamily="2" charset="0"/>
            </a:rPr>
            <a:t>Situaciones o problemáticas</a:t>
          </a:r>
          <a:endParaRPr lang="es-PE" sz="1400" b="0" dirty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F00F7532-C07F-47A5-A30E-35EFCB63431C}" type="parTrans" cxnId="{CD5A5129-1A4B-4885-B82A-B81712E713E8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0863DA22-234F-4A26-B82C-6CA03E76E54A}" type="sibTrans" cxnId="{CD5A5129-1A4B-4885-B82A-B81712E713E8}">
      <dgm:prSet/>
      <dgm:spPr/>
      <dgm:t>
        <a:bodyPr/>
        <a:lstStyle/>
        <a:p>
          <a:endParaRPr lang="es-PE" sz="1400" b="0">
            <a:latin typeface="Poppins" panose="02000000000000000000" pitchFamily="2" charset="0"/>
            <a:cs typeface="Poppins" panose="02000000000000000000" pitchFamily="2" charset="0"/>
          </a:endParaRPr>
        </a:p>
      </dgm:t>
    </dgm:pt>
    <dgm:pt modelId="{3E0F710B-E635-422E-B047-8A9BA4BE5C74}" type="pres">
      <dgm:prSet presAssocID="{88EEC1DF-6322-488E-BA4E-6D1CA7CBB82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B6A5AAC1-530B-4ADB-99D5-2A07A07F2A3B}" type="pres">
      <dgm:prSet presAssocID="{C599E36B-6661-4DFE-8FB5-6A207C4CB08A}" presName="hierRoot1" presStyleCnt="0">
        <dgm:presLayoutVars>
          <dgm:hierBranch val="init"/>
        </dgm:presLayoutVars>
      </dgm:prSet>
      <dgm:spPr/>
    </dgm:pt>
    <dgm:pt modelId="{FD4E3753-0387-4DBF-82F1-65B27E271376}" type="pres">
      <dgm:prSet presAssocID="{C599E36B-6661-4DFE-8FB5-6A207C4CB08A}" presName="rootComposite1" presStyleCnt="0"/>
      <dgm:spPr/>
    </dgm:pt>
    <dgm:pt modelId="{E7F7E084-D2D0-4DDA-9332-953421D9F4E4}" type="pres">
      <dgm:prSet presAssocID="{C599E36B-6661-4DFE-8FB5-6A207C4CB08A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2B2CE96F-26D1-46CD-A7D6-6131B259FE3A}" type="pres">
      <dgm:prSet presAssocID="{C599E36B-6661-4DFE-8FB5-6A207C4CB08A}" presName="rootConnector1" presStyleLbl="node1" presStyleIdx="0" presStyleCnt="0"/>
      <dgm:spPr/>
      <dgm:t>
        <a:bodyPr/>
        <a:lstStyle/>
        <a:p>
          <a:endParaRPr lang="es-ES"/>
        </a:p>
      </dgm:t>
    </dgm:pt>
    <dgm:pt modelId="{5F425DA1-B6D0-43FA-A814-835849A5B367}" type="pres">
      <dgm:prSet presAssocID="{C599E36B-6661-4DFE-8FB5-6A207C4CB08A}" presName="hierChild2" presStyleCnt="0"/>
      <dgm:spPr/>
    </dgm:pt>
    <dgm:pt modelId="{0B55F512-4F64-4D1C-A3D8-CFEEE164A672}" type="pres">
      <dgm:prSet presAssocID="{2F08FBE1-899A-4522-B134-9136B7C474A3}" presName="Name37" presStyleLbl="parChTrans1D2" presStyleIdx="0" presStyleCnt="4"/>
      <dgm:spPr/>
      <dgm:t>
        <a:bodyPr/>
        <a:lstStyle/>
        <a:p>
          <a:endParaRPr lang="es-ES"/>
        </a:p>
      </dgm:t>
    </dgm:pt>
    <dgm:pt modelId="{88B6A992-5CB6-4A8E-8C45-36DA1F5322CF}" type="pres">
      <dgm:prSet presAssocID="{CF90DA5B-B8B3-4145-A680-8C4F820F6C9E}" presName="hierRoot2" presStyleCnt="0">
        <dgm:presLayoutVars>
          <dgm:hierBranch val="init"/>
        </dgm:presLayoutVars>
      </dgm:prSet>
      <dgm:spPr/>
    </dgm:pt>
    <dgm:pt modelId="{A20641BC-0CFB-4EE7-8B38-A12EC6B42FA4}" type="pres">
      <dgm:prSet presAssocID="{CF90DA5B-B8B3-4145-A680-8C4F820F6C9E}" presName="rootComposite" presStyleCnt="0"/>
      <dgm:spPr/>
    </dgm:pt>
    <dgm:pt modelId="{8F1C5897-6688-499E-B23B-692615553E77}" type="pres">
      <dgm:prSet presAssocID="{CF90DA5B-B8B3-4145-A680-8C4F820F6C9E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CE39FF4F-4DBF-4864-A8DC-E7FE6A77CE8B}" type="pres">
      <dgm:prSet presAssocID="{CF90DA5B-B8B3-4145-A680-8C4F820F6C9E}" presName="rootConnector" presStyleLbl="node2" presStyleIdx="0" presStyleCnt="4"/>
      <dgm:spPr/>
      <dgm:t>
        <a:bodyPr/>
        <a:lstStyle/>
        <a:p>
          <a:endParaRPr lang="es-ES"/>
        </a:p>
      </dgm:t>
    </dgm:pt>
    <dgm:pt modelId="{E73C37A7-F3AD-48D2-A1B1-17C35799ED0D}" type="pres">
      <dgm:prSet presAssocID="{CF90DA5B-B8B3-4145-A680-8C4F820F6C9E}" presName="hierChild4" presStyleCnt="0"/>
      <dgm:spPr/>
    </dgm:pt>
    <dgm:pt modelId="{414DEBB7-AE47-4B0B-B466-E338AFF9D8D1}" type="pres">
      <dgm:prSet presAssocID="{CF90DA5B-B8B3-4145-A680-8C4F820F6C9E}" presName="hierChild5" presStyleCnt="0"/>
      <dgm:spPr/>
    </dgm:pt>
    <dgm:pt modelId="{9D1A23BF-28BE-4B72-A8B6-9A7A503AD7B6}" type="pres">
      <dgm:prSet presAssocID="{7692B1E0-6EF1-4B72-B52D-0ECF95B00CF1}" presName="Name37" presStyleLbl="parChTrans1D2" presStyleIdx="1" presStyleCnt="4"/>
      <dgm:spPr/>
      <dgm:t>
        <a:bodyPr/>
        <a:lstStyle/>
        <a:p>
          <a:endParaRPr lang="es-ES"/>
        </a:p>
      </dgm:t>
    </dgm:pt>
    <dgm:pt modelId="{C346A007-7CF3-40A9-8CC8-EA23F27251FC}" type="pres">
      <dgm:prSet presAssocID="{C2288D5E-70DF-42B0-A83F-B01EB070D47B}" presName="hierRoot2" presStyleCnt="0">
        <dgm:presLayoutVars>
          <dgm:hierBranch val="init"/>
        </dgm:presLayoutVars>
      </dgm:prSet>
      <dgm:spPr/>
    </dgm:pt>
    <dgm:pt modelId="{446F4F1D-C498-44F9-A3B4-181B5362F619}" type="pres">
      <dgm:prSet presAssocID="{C2288D5E-70DF-42B0-A83F-B01EB070D47B}" presName="rootComposite" presStyleCnt="0"/>
      <dgm:spPr/>
    </dgm:pt>
    <dgm:pt modelId="{4353FD64-5A8F-466C-9D70-150008220D5D}" type="pres">
      <dgm:prSet presAssocID="{C2288D5E-70DF-42B0-A83F-B01EB070D47B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BAAE85D-9EBD-4030-8959-46CD2AF87C33}" type="pres">
      <dgm:prSet presAssocID="{C2288D5E-70DF-42B0-A83F-B01EB070D47B}" presName="rootConnector" presStyleLbl="node2" presStyleIdx="1" presStyleCnt="4"/>
      <dgm:spPr/>
      <dgm:t>
        <a:bodyPr/>
        <a:lstStyle/>
        <a:p>
          <a:endParaRPr lang="es-ES"/>
        </a:p>
      </dgm:t>
    </dgm:pt>
    <dgm:pt modelId="{A22DBEC3-0070-4D33-B60F-E2213E6275FD}" type="pres">
      <dgm:prSet presAssocID="{C2288D5E-70DF-42B0-A83F-B01EB070D47B}" presName="hierChild4" presStyleCnt="0"/>
      <dgm:spPr/>
    </dgm:pt>
    <dgm:pt modelId="{D56D5B5F-7771-4EBD-B4ED-8B0785CBEBCC}" type="pres">
      <dgm:prSet presAssocID="{C2288D5E-70DF-42B0-A83F-B01EB070D47B}" presName="hierChild5" presStyleCnt="0"/>
      <dgm:spPr/>
    </dgm:pt>
    <dgm:pt modelId="{8B528570-7E41-47FB-9963-2C708FFB1148}" type="pres">
      <dgm:prSet presAssocID="{115D054B-45BF-4ED6-ABF8-A74F986E0911}" presName="Name37" presStyleLbl="parChTrans1D2" presStyleIdx="2" presStyleCnt="4"/>
      <dgm:spPr/>
      <dgm:t>
        <a:bodyPr/>
        <a:lstStyle/>
        <a:p>
          <a:endParaRPr lang="es-ES"/>
        </a:p>
      </dgm:t>
    </dgm:pt>
    <dgm:pt modelId="{7BE952A8-F893-4B24-974C-2884F2F73647}" type="pres">
      <dgm:prSet presAssocID="{A3388A83-B114-4AAE-8ED9-F2EF30525386}" presName="hierRoot2" presStyleCnt="0">
        <dgm:presLayoutVars>
          <dgm:hierBranch val="init"/>
        </dgm:presLayoutVars>
      </dgm:prSet>
      <dgm:spPr/>
    </dgm:pt>
    <dgm:pt modelId="{B297C030-FD7E-44B5-BBE8-9E98BE6E5987}" type="pres">
      <dgm:prSet presAssocID="{A3388A83-B114-4AAE-8ED9-F2EF30525386}" presName="rootComposite" presStyleCnt="0"/>
      <dgm:spPr/>
    </dgm:pt>
    <dgm:pt modelId="{E1704FC0-F39D-4230-901C-9A2A91F9E7EA}" type="pres">
      <dgm:prSet presAssocID="{A3388A83-B114-4AAE-8ED9-F2EF30525386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0EC5AB42-1181-4D1A-89EA-8EC5E645B928}" type="pres">
      <dgm:prSet presAssocID="{A3388A83-B114-4AAE-8ED9-F2EF30525386}" presName="rootConnector" presStyleLbl="node2" presStyleIdx="2" presStyleCnt="4"/>
      <dgm:spPr/>
      <dgm:t>
        <a:bodyPr/>
        <a:lstStyle/>
        <a:p>
          <a:endParaRPr lang="es-ES"/>
        </a:p>
      </dgm:t>
    </dgm:pt>
    <dgm:pt modelId="{95D98796-C840-4890-9B25-BB5E035CE190}" type="pres">
      <dgm:prSet presAssocID="{A3388A83-B114-4AAE-8ED9-F2EF30525386}" presName="hierChild4" presStyleCnt="0"/>
      <dgm:spPr/>
    </dgm:pt>
    <dgm:pt modelId="{72E2802C-6670-43BC-876E-B36A3684E5C1}" type="pres">
      <dgm:prSet presAssocID="{A3388A83-B114-4AAE-8ED9-F2EF30525386}" presName="hierChild5" presStyleCnt="0"/>
      <dgm:spPr/>
    </dgm:pt>
    <dgm:pt modelId="{433FE277-FA29-40D4-87CF-6957B591E818}" type="pres">
      <dgm:prSet presAssocID="{F00F7532-C07F-47A5-A30E-35EFCB63431C}" presName="Name37" presStyleLbl="parChTrans1D2" presStyleIdx="3" presStyleCnt="4"/>
      <dgm:spPr/>
      <dgm:t>
        <a:bodyPr/>
        <a:lstStyle/>
        <a:p>
          <a:endParaRPr lang="es-ES"/>
        </a:p>
      </dgm:t>
    </dgm:pt>
    <dgm:pt modelId="{43BE8D49-C468-4EDE-AD30-89889EBAE106}" type="pres">
      <dgm:prSet presAssocID="{76E442C2-B66B-49DB-BFA2-16A4A6E9C73E}" presName="hierRoot2" presStyleCnt="0">
        <dgm:presLayoutVars>
          <dgm:hierBranch val="init"/>
        </dgm:presLayoutVars>
      </dgm:prSet>
      <dgm:spPr/>
    </dgm:pt>
    <dgm:pt modelId="{938775AD-784D-4266-91EE-464E2ED28FE2}" type="pres">
      <dgm:prSet presAssocID="{76E442C2-B66B-49DB-BFA2-16A4A6E9C73E}" presName="rootComposite" presStyleCnt="0"/>
      <dgm:spPr/>
    </dgm:pt>
    <dgm:pt modelId="{427784FD-3225-417B-8CF2-CC26FDECE1A0}" type="pres">
      <dgm:prSet presAssocID="{76E442C2-B66B-49DB-BFA2-16A4A6E9C73E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B7442D42-EB3B-405F-AA48-0F247902460A}" type="pres">
      <dgm:prSet presAssocID="{76E442C2-B66B-49DB-BFA2-16A4A6E9C73E}" presName="rootConnector" presStyleLbl="node2" presStyleIdx="3" presStyleCnt="4"/>
      <dgm:spPr/>
      <dgm:t>
        <a:bodyPr/>
        <a:lstStyle/>
        <a:p>
          <a:endParaRPr lang="es-ES"/>
        </a:p>
      </dgm:t>
    </dgm:pt>
    <dgm:pt modelId="{A087ECF5-2F7E-442D-8783-10D7853B0258}" type="pres">
      <dgm:prSet presAssocID="{76E442C2-B66B-49DB-BFA2-16A4A6E9C73E}" presName="hierChild4" presStyleCnt="0"/>
      <dgm:spPr/>
    </dgm:pt>
    <dgm:pt modelId="{92D67839-B435-4BA1-A1B4-71D4F0FF27C9}" type="pres">
      <dgm:prSet presAssocID="{76E442C2-B66B-49DB-BFA2-16A4A6E9C73E}" presName="hierChild5" presStyleCnt="0"/>
      <dgm:spPr/>
    </dgm:pt>
    <dgm:pt modelId="{D995F447-2A66-4113-83AC-A0031B8B1177}" type="pres">
      <dgm:prSet presAssocID="{C599E36B-6661-4DFE-8FB5-6A207C4CB08A}" presName="hierChild3" presStyleCnt="0"/>
      <dgm:spPr/>
    </dgm:pt>
  </dgm:ptLst>
  <dgm:cxnLst>
    <dgm:cxn modelId="{D74EA864-F7C9-44D0-AAE9-5C20739377F9}" type="presOf" srcId="{115D054B-45BF-4ED6-ABF8-A74F986E0911}" destId="{8B528570-7E41-47FB-9963-2C708FFB1148}" srcOrd="0" destOrd="0" presId="urn:microsoft.com/office/officeart/2005/8/layout/orgChart1"/>
    <dgm:cxn modelId="{2F32C8FA-D560-4E42-9131-A111CC696FE6}" type="presOf" srcId="{C2288D5E-70DF-42B0-A83F-B01EB070D47B}" destId="{DBAAE85D-9EBD-4030-8959-46CD2AF87C33}" srcOrd="1" destOrd="0" presId="urn:microsoft.com/office/officeart/2005/8/layout/orgChart1"/>
    <dgm:cxn modelId="{540AAE39-1B2F-450D-AC82-CBE48F2706DD}" type="presOf" srcId="{76E442C2-B66B-49DB-BFA2-16A4A6E9C73E}" destId="{B7442D42-EB3B-405F-AA48-0F247902460A}" srcOrd="1" destOrd="0" presId="urn:microsoft.com/office/officeart/2005/8/layout/orgChart1"/>
    <dgm:cxn modelId="{6596AD32-3F96-4285-8094-B6AA04718BFE}" type="presOf" srcId="{C599E36B-6661-4DFE-8FB5-6A207C4CB08A}" destId="{2B2CE96F-26D1-46CD-A7D6-6131B259FE3A}" srcOrd="1" destOrd="0" presId="urn:microsoft.com/office/officeart/2005/8/layout/orgChart1"/>
    <dgm:cxn modelId="{6949733E-5E48-4D13-932A-6AEC5DD9010E}" srcId="{88EEC1DF-6322-488E-BA4E-6D1CA7CBB827}" destId="{C599E36B-6661-4DFE-8FB5-6A207C4CB08A}" srcOrd="0" destOrd="0" parTransId="{C576C248-1C15-411F-87BA-BFF7181CB6C2}" sibTransId="{296E69AA-838E-435D-9708-7186C12F606B}"/>
    <dgm:cxn modelId="{DD8DC344-E009-4A4F-BE08-35C83C776F68}" type="presOf" srcId="{A3388A83-B114-4AAE-8ED9-F2EF30525386}" destId="{E1704FC0-F39D-4230-901C-9A2A91F9E7EA}" srcOrd="0" destOrd="0" presId="urn:microsoft.com/office/officeart/2005/8/layout/orgChart1"/>
    <dgm:cxn modelId="{176B121B-A73F-47C6-AA39-512EB2A2AC2F}" type="presOf" srcId="{CF90DA5B-B8B3-4145-A680-8C4F820F6C9E}" destId="{CE39FF4F-4DBF-4864-A8DC-E7FE6A77CE8B}" srcOrd="1" destOrd="0" presId="urn:microsoft.com/office/officeart/2005/8/layout/orgChart1"/>
    <dgm:cxn modelId="{09C6610C-7991-4D7A-8DCD-A6D340A4F4F9}" srcId="{C599E36B-6661-4DFE-8FB5-6A207C4CB08A}" destId="{CF90DA5B-B8B3-4145-A680-8C4F820F6C9E}" srcOrd="0" destOrd="0" parTransId="{2F08FBE1-899A-4522-B134-9136B7C474A3}" sibTransId="{571F60A5-2AAA-4454-9950-B18188F94F69}"/>
    <dgm:cxn modelId="{AB357658-3BA0-4BCA-8CB0-0632DCECDCB7}" type="presOf" srcId="{2F08FBE1-899A-4522-B134-9136B7C474A3}" destId="{0B55F512-4F64-4D1C-A3D8-CFEEE164A672}" srcOrd="0" destOrd="0" presId="urn:microsoft.com/office/officeart/2005/8/layout/orgChart1"/>
    <dgm:cxn modelId="{B46CA623-ED00-43BC-895B-E8435DE95806}" type="presOf" srcId="{F00F7532-C07F-47A5-A30E-35EFCB63431C}" destId="{433FE277-FA29-40D4-87CF-6957B591E818}" srcOrd="0" destOrd="0" presId="urn:microsoft.com/office/officeart/2005/8/layout/orgChart1"/>
    <dgm:cxn modelId="{C6418CF1-DA15-44A9-873E-14AB4E295513}" type="presOf" srcId="{88EEC1DF-6322-488E-BA4E-6D1CA7CBB827}" destId="{3E0F710B-E635-422E-B047-8A9BA4BE5C74}" srcOrd="0" destOrd="0" presId="urn:microsoft.com/office/officeart/2005/8/layout/orgChart1"/>
    <dgm:cxn modelId="{AF7C4E17-96C8-4595-A721-E8522650F774}" srcId="{C599E36B-6661-4DFE-8FB5-6A207C4CB08A}" destId="{C2288D5E-70DF-42B0-A83F-B01EB070D47B}" srcOrd="1" destOrd="0" parTransId="{7692B1E0-6EF1-4B72-B52D-0ECF95B00CF1}" sibTransId="{5A1DA000-BEC2-4630-BA86-B41428E6F269}"/>
    <dgm:cxn modelId="{96C818A2-3F43-4FE0-9B5C-3638DC8618EC}" type="presOf" srcId="{CF90DA5B-B8B3-4145-A680-8C4F820F6C9E}" destId="{8F1C5897-6688-499E-B23B-692615553E77}" srcOrd="0" destOrd="0" presId="urn:microsoft.com/office/officeart/2005/8/layout/orgChart1"/>
    <dgm:cxn modelId="{431F6A2B-651A-4C49-8B1E-891CA2B002AA}" type="presOf" srcId="{C599E36B-6661-4DFE-8FB5-6A207C4CB08A}" destId="{E7F7E084-D2D0-4DDA-9332-953421D9F4E4}" srcOrd="0" destOrd="0" presId="urn:microsoft.com/office/officeart/2005/8/layout/orgChart1"/>
    <dgm:cxn modelId="{B5490F82-D9A1-4267-AE1E-2CBB81677DFA}" type="presOf" srcId="{A3388A83-B114-4AAE-8ED9-F2EF30525386}" destId="{0EC5AB42-1181-4D1A-89EA-8EC5E645B928}" srcOrd="1" destOrd="0" presId="urn:microsoft.com/office/officeart/2005/8/layout/orgChart1"/>
    <dgm:cxn modelId="{954B4A9A-3D25-4501-8BF9-193A484930D0}" type="presOf" srcId="{76E442C2-B66B-49DB-BFA2-16A4A6E9C73E}" destId="{427784FD-3225-417B-8CF2-CC26FDECE1A0}" srcOrd="0" destOrd="0" presId="urn:microsoft.com/office/officeart/2005/8/layout/orgChart1"/>
    <dgm:cxn modelId="{CD5A5129-1A4B-4885-B82A-B81712E713E8}" srcId="{C599E36B-6661-4DFE-8FB5-6A207C4CB08A}" destId="{76E442C2-B66B-49DB-BFA2-16A4A6E9C73E}" srcOrd="3" destOrd="0" parTransId="{F00F7532-C07F-47A5-A30E-35EFCB63431C}" sibTransId="{0863DA22-234F-4A26-B82C-6CA03E76E54A}"/>
    <dgm:cxn modelId="{86C3CA86-8052-4C35-8CE4-F3FD0891F164}" srcId="{C599E36B-6661-4DFE-8FB5-6A207C4CB08A}" destId="{A3388A83-B114-4AAE-8ED9-F2EF30525386}" srcOrd="2" destOrd="0" parTransId="{115D054B-45BF-4ED6-ABF8-A74F986E0911}" sibTransId="{1605CFE2-FB4A-4FAE-9CA1-8D65459F4600}"/>
    <dgm:cxn modelId="{41872651-B198-45F1-9878-125B22137ED0}" type="presOf" srcId="{C2288D5E-70DF-42B0-A83F-B01EB070D47B}" destId="{4353FD64-5A8F-466C-9D70-150008220D5D}" srcOrd="0" destOrd="0" presId="urn:microsoft.com/office/officeart/2005/8/layout/orgChart1"/>
    <dgm:cxn modelId="{60561747-79A7-4255-9809-31F5A02747E8}" type="presOf" srcId="{7692B1E0-6EF1-4B72-B52D-0ECF95B00CF1}" destId="{9D1A23BF-28BE-4B72-A8B6-9A7A503AD7B6}" srcOrd="0" destOrd="0" presId="urn:microsoft.com/office/officeart/2005/8/layout/orgChart1"/>
    <dgm:cxn modelId="{4612A85B-52E0-45B6-BA2C-4C114F477C4C}" type="presParOf" srcId="{3E0F710B-E635-422E-B047-8A9BA4BE5C74}" destId="{B6A5AAC1-530B-4ADB-99D5-2A07A07F2A3B}" srcOrd="0" destOrd="0" presId="urn:microsoft.com/office/officeart/2005/8/layout/orgChart1"/>
    <dgm:cxn modelId="{CED1BF1B-D174-4BE5-85D9-CEED154D30A2}" type="presParOf" srcId="{B6A5AAC1-530B-4ADB-99D5-2A07A07F2A3B}" destId="{FD4E3753-0387-4DBF-82F1-65B27E271376}" srcOrd="0" destOrd="0" presId="urn:microsoft.com/office/officeart/2005/8/layout/orgChart1"/>
    <dgm:cxn modelId="{13B895D2-F9B7-4F19-B809-B6BABEBD33B3}" type="presParOf" srcId="{FD4E3753-0387-4DBF-82F1-65B27E271376}" destId="{E7F7E084-D2D0-4DDA-9332-953421D9F4E4}" srcOrd="0" destOrd="0" presId="urn:microsoft.com/office/officeart/2005/8/layout/orgChart1"/>
    <dgm:cxn modelId="{DCDAF1A3-063E-4728-AB61-266963A146D0}" type="presParOf" srcId="{FD4E3753-0387-4DBF-82F1-65B27E271376}" destId="{2B2CE96F-26D1-46CD-A7D6-6131B259FE3A}" srcOrd="1" destOrd="0" presId="urn:microsoft.com/office/officeart/2005/8/layout/orgChart1"/>
    <dgm:cxn modelId="{02C5468E-CABF-4B0E-BD23-C76F61AC671A}" type="presParOf" srcId="{B6A5AAC1-530B-4ADB-99D5-2A07A07F2A3B}" destId="{5F425DA1-B6D0-43FA-A814-835849A5B367}" srcOrd="1" destOrd="0" presId="urn:microsoft.com/office/officeart/2005/8/layout/orgChart1"/>
    <dgm:cxn modelId="{3A584652-3D03-4A8E-BEAA-B0C8805E9C17}" type="presParOf" srcId="{5F425DA1-B6D0-43FA-A814-835849A5B367}" destId="{0B55F512-4F64-4D1C-A3D8-CFEEE164A672}" srcOrd="0" destOrd="0" presId="urn:microsoft.com/office/officeart/2005/8/layout/orgChart1"/>
    <dgm:cxn modelId="{CD4EA182-29DC-4E9A-A4AC-552364DB70BA}" type="presParOf" srcId="{5F425DA1-B6D0-43FA-A814-835849A5B367}" destId="{88B6A992-5CB6-4A8E-8C45-36DA1F5322CF}" srcOrd="1" destOrd="0" presId="urn:microsoft.com/office/officeart/2005/8/layout/orgChart1"/>
    <dgm:cxn modelId="{1FA449D6-3951-4C8F-A003-73A36E717CA8}" type="presParOf" srcId="{88B6A992-5CB6-4A8E-8C45-36DA1F5322CF}" destId="{A20641BC-0CFB-4EE7-8B38-A12EC6B42FA4}" srcOrd="0" destOrd="0" presId="urn:microsoft.com/office/officeart/2005/8/layout/orgChart1"/>
    <dgm:cxn modelId="{21526445-2F00-428C-A833-00205D252905}" type="presParOf" srcId="{A20641BC-0CFB-4EE7-8B38-A12EC6B42FA4}" destId="{8F1C5897-6688-499E-B23B-692615553E77}" srcOrd="0" destOrd="0" presId="urn:microsoft.com/office/officeart/2005/8/layout/orgChart1"/>
    <dgm:cxn modelId="{4CDDD219-23D9-46FA-927E-37183391AD48}" type="presParOf" srcId="{A20641BC-0CFB-4EE7-8B38-A12EC6B42FA4}" destId="{CE39FF4F-4DBF-4864-A8DC-E7FE6A77CE8B}" srcOrd="1" destOrd="0" presId="urn:microsoft.com/office/officeart/2005/8/layout/orgChart1"/>
    <dgm:cxn modelId="{423CBDB2-F43F-4DDC-AE7E-F9522AF9F0F8}" type="presParOf" srcId="{88B6A992-5CB6-4A8E-8C45-36DA1F5322CF}" destId="{E73C37A7-F3AD-48D2-A1B1-17C35799ED0D}" srcOrd="1" destOrd="0" presId="urn:microsoft.com/office/officeart/2005/8/layout/orgChart1"/>
    <dgm:cxn modelId="{992232F9-2630-46BD-A812-7DB7BBD8EEA8}" type="presParOf" srcId="{88B6A992-5CB6-4A8E-8C45-36DA1F5322CF}" destId="{414DEBB7-AE47-4B0B-B466-E338AFF9D8D1}" srcOrd="2" destOrd="0" presId="urn:microsoft.com/office/officeart/2005/8/layout/orgChart1"/>
    <dgm:cxn modelId="{038A0884-5B35-4E7C-910F-67932C3033E0}" type="presParOf" srcId="{5F425DA1-B6D0-43FA-A814-835849A5B367}" destId="{9D1A23BF-28BE-4B72-A8B6-9A7A503AD7B6}" srcOrd="2" destOrd="0" presId="urn:microsoft.com/office/officeart/2005/8/layout/orgChart1"/>
    <dgm:cxn modelId="{D8B94E4E-09DC-4A3E-AADE-17D78E63F7A6}" type="presParOf" srcId="{5F425DA1-B6D0-43FA-A814-835849A5B367}" destId="{C346A007-7CF3-40A9-8CC8-EA23F27251FC}" srcOrd="3" destOrd="0" presId="urn:microsoft.com/office/officeart/2005/8/layout/orgChart1"/>
    <dgm:cxn modelId="{7A526791-C88F-470C-8227-2D8944726C73}" type="presParOf" srcId="{C346A007-7CF3-40A9-8CC8-EA23F27251FC}" destId="{446F4F1D-C498-44F9-A3B4-181B5362F619}" srcOrd="0" destOrd="0" presId="urn:microsoft.com/office/officeart/2005/8/layout/orgChart1"/>
    <dgm:cxn modelId="{8528E57D-D8C4-44AE-83EE-BE0040F86CC7}" type="presParOf" srcId="{446F4F1D-C498-44F9-A3B4-181B5362F619}" destId="{4353FD64-5A8F-466C-9D70-150008220D5D}" srcOrd="0" destOrd="0" presId="urn:microsoft.com/office/officeart/2005/8/layout/orgChart1"/>
    <dgm:cxn modelId="{465DEC90-9D64-4DE8-B7DB-C924B34203FE}" type="presParOf" srcId="{446F4F1D-C498-44F9-A3B4-181B5362F619}" destId="{DBAAE85D-9EBD-4030-8959-46CD2AF87C33}" srcOrd="1" destOrd="0" presId="urn:microsoft.com/office/officeart/2005/8/layout/orgChart1"/>
    <dgm:cxn modelId="{26288CBE-F61E-4A09-8383-0B22DCADF348}" type="presParOf" srcId="{C346A007-7CF3-40A9-8CC8-EA23F27251FC}" destId="{A22DBEC3-0070-4D33-B60F-E2213E6275FD}" srcOrd="1" destOrd="0" presId="urn:microsoft.com/office/officeart/2005/8/layout/orgChart1"/>
    <dgm:cxn modelId="{15BA9F82-0A27-4295-8371-8511D7EE6790}" type="presParOf" srcId="{C346A007-7CF3-40A9-8CC8-EA23F27251FC}" destId="{D56D5B5F-7771-4EBD-B4ED-8B0785CBEBCC}" srcOrd="2" destOrd="0" presId="urn:microsoft.com/office/officeart/2005/8/layout/orgChart1"/>
    <dgm:cxn modelId="{13888FB7-4603-48B7-9F6F-371A7ABF098F}" type="presParOf" srcId="{5F425DA1-B6D0-43FA-A814-835849A5B367}" destId="{8B528570-7E41-47FB-9963-2C708FFB1148}" srcOrd="4" destOrd="0" presId="urn:microsoft.com/office/officeart/2005/8/layout/orgChart1"/>
    <dgm:cxn modelId="{D46783EC-BA98-4532-BCB2-C5709A3BF1F8}" type="presParOf" srcId="{5F425DA1-B6D0-43FA-A814-835849A5B367}" destId="{7BE952A8-F893-4B24-974C-2884F2F73647}" srcOrd="5" destOrd="0" presId="urn:microsoft.com/office/officeart/2005/8/layout/orgChart1"/>
    <dgm:cxn modelId="{9E1D76D0-75A2-460A-BFB6-120B1B27FD47}" type="presParOf" srcId="{7BE952A8-F893-4B24-974C-2884F2F73647}" destId="{B297C030-FD7E-44B5-BBE8-9E98BE6E5987}" srcOrd="0" destOrd="0" presId="urn:microsoft.com/office/officeart/2005/8/layout/orgChart1"/>
    <dgm:cxn modelId="{BDBD071D-2BE5-49F9-9646-30AC256C9734}" type="presParOf" srcId="{B297C030-FD7E-44B5-BBE8-9E98BE6E5987}" destId="{E1704FC0-F39D-4230-901C-9A2A91F9E7EA}" srcOrd="0" destOrd="0" presId="urn:microsoft.com/office/officeart/2005/8/layout/orgChart1"/>
    <dgm:cxn modelId="{10BF0D77-C249-406C-815D-C9A4C3ABCC93}" type="presParOf" srcId="{B297C030-FD7E-44B5-BBE8-9E98BE6E5987}" destId="{0EC5AB42-1181-4D1A-89EA-8EC5E645B928}" srcOrd="1" destOrd="0" presId="urn:microsoft.com/office/officeart/2005/8/layout/orgChart1"/>
    <dgm:cxn modelId="{B6CA110C-9B2D-4F73-8D7A-45F944C71CD7}" type="presParOf" srcId="{7BE952A8-F893-4B24-974C-2884F2F73647}" destId="{95D98796-C840-4890-9B25-BB5E035CE190}" srcOrd="1" destOrd="0" presId="urn:microsoft.com/office/officeart/2005/8/layout/orgChart1"/>
    <dgm:cxn modelId="{73EFFA25-FBEE-4FDA-A8DC-942A0D715580}" type="presParOf" srcId="{7BE952A8-F893-4B24-974C-2884F2F73647}" destId="{72E2802C-6670-43BC-876E-B36A3684E5C1}" srcOrd="2" destOrd="0" presId="urn:microsoft.com/office/officeart/2005/8/layout/orgChart1"/>
    <dgm:cxn modelId="{BF30DDD5-E48F-44D8-AF2E-C885576B1CCC}" type="presParOf" srcId="{5F425DA1-B6D0-43FA-A814-835849A5B367}" destId="{433FE277-FA29-40D4-87CF-6957B591E818}" srcOrd="6" destOrd="0" presId="urn:microsoft.com/office/officeart/2005/8/layout/orgChart1"/>
    <dgm:cxn modelId="{C6F3D8E9-FE55-4E32-ACD6-F29F738CF297}" type="presParOf" srcId="{5F425DA1-B6D0-43FA-A814-835849A5B367}" destId="{43BE8D49-C468-4EDE-AD30-89889EBAE106}" srcOrd="7" destOrd="0" presId="urn:microsoft.com/office/officeart/2005/8/layout/orgChart1"/>
    <dgm:cxn modelId="{9318EFE4-2AE5-404F-BA9E-036A8FBCECD2}" type="presParOf" srcId="{43BE8D49-C468-4EDE-AD30-89889EBAE106}" destId="{938775AD-784D-4266-91EE-464E2ED28FE2}" srcOrd="0" destOrd="0" presId="urn:microsoft.com/office/officeart/2005/8/layout/orgChart1"/>
    <dgm:cxn modelId="{BFF8A8FA-50D6-4CC8-9DEE-340C1FE50410}" type="presParOf" srcId="{938775AD-784D-4266-91EE-464E2ED28FE2}" destId="{427784FD-3225-417B-8CF2-CC26FDECE1A0}" srcOrd="0" destOrd="0" presId="urn:microsoft.com/office/officeart/2005/8/layout/orgChart1"/>
    <dgm:cxn modelId="{0B299A61-826F-4F22-AAE4-FBC66381FBE2}" type="presParOf" srcId="{938775AD-784D-4266-91EE-464E2ED28FE2}" destId="{B7442D42-EB3B-405F-AA48-0F247902460A}" srcOrd="1" destOrd="0" presId="urn:microsoft.com/office/officeart/2005/8/layout/orgChart1"/>
    <dgm:cxn modelId="{F02C3714-4EAE-4CF3-8321-217C3F59D7ED}" type="presParOf" srcId="{43BE8D49-C468-4EDE-AD30-89889EBAE106}" destId="{A087ECF5-2F7E-442D-8783-10D7853B0258}" srcOrd="1" destOrd="0" presId="urn:microsoft.com/office/officeart/2005/8/layout/orgChart1"/>
    <dgm:cxn modelId="{24F02D7A-E32F-466D-9806-0C9238328D84}" type="presParOf" srcId="{43BE8D49-C468-4EDE-AD30-89889EBAE106}" destId="{92D67839-B435-4BA1-A1B4-71D4F0FF27C9}" srcOrd="2" destOrd="0" presId="urn:microsoft.com/office/officeart/2005/8/layout/orgChart1"/>
    <dgm:cxn modelId="{AEE842E9-040A-44DF-A39B-37B551FC4386}" type="presParOf" srcId="{B6A5AAC1-530B-4ADB-99D5-2A07A07F2A3B}" destId="{D995F447-2A66-4113-83AC-A0031B8B117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87BB380-31C1-486C-99B4-B928937D63AB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PE"/>
        </a:p>
      </dgm:t>
    </dgm:pt>
    <dgm:pt modelId="{BF57BC17-C2A0-42FC-B731-3BF7AD543990}">
      <dgm:prSet phldrT="[Texto]"/>
      <dgm:spPr/>
      <dgm:t>
        <a:bodyPr/>
        <a:lstStyle/>
        <a:p>
          <a:r>
            <a:rPr lang="es-PE" b="1" dirty="0"/>
            <a:t>Paso 1:</a:t>
          </a:r>
          <a:r>
            <a:rPr lang="es-PE" dirty="0"/>
            <a:t> Diagnóstico de necesidades de orientación e intereses de los estudiante</a:t>
          </a:r>
        </a:p>
      </dgm:t>
    </dgm:pt>
    <dgm:pt modelId="{C913E429-9E97-4549-ACF9-F0276A01D9A8}" type="parTrans" cxnId="{152C9A7E-A6E5-49B8-9C83-04C965BDCE0C}">
      <dgm:prSet/>
      <dgm:spPr/>
      <dgm:t>
        <a:bodyPr/>
        <a:lstStyle/>
        <a:p>
          <a:endParaRPr lang="es-PE"/>
        </a:p>
      </dgm:t>
    </dgm:pt>
    <dgm:pt modelId="{0D605A30-8CE1-43DF-B75E-1F6C63383580}" type="sibTrans" cxnId="{152C9A7E-A6E5-49B8-9C83-04C965BDCE0C}">
      <dgm:prSet/>
      <dgm:spPr/>
      <dgm:t>
        <a:bodyPr/>
        <a:lstStyle/>
        <a:p>
          <a:endParaRPr lang="es-PE"/>
        </a:p>
      </dgm:t>
    </dgm:pt>
    <dgm:pt modelId="{F29054B0-B128-4D3A-8E00-A694D7CD854A}">
      <dgm:prSet phldrT="[Texto]"/>
      <dgm:spPr/>
      <dgm:t>
        <a:bodyPr/>
        <a:lstStyle/>
        <a:p>
          <a:r>
            <a:rPr lang="es-PE" b="1" dirty="0"/>
            <a:t>Paso 2:</a:t>
          </a:r>
          <a:r>
            <a:rPr lang="es-PE" dirty="0"/>
            <a:t> Sistematización y priorización de necesidades de orientación de los estudiantes</a:t>
          </a:r>
        </a:p>
      </dgm:t>
    </dgm:pt>
    <dgm:pt modelId="{BC071082-E727-4B9C-A042-32D968D8E766}" type="parTrans" cxnId="{5F71B2C7-5B0B-4758-A5E0-55B5CBCA5CA1}">
      <dgm:prSet/>
      <dgm:spPr/>
      <dgm:t>
        <a:bodyPr/>
        <a:lstStyle/>
        <a:p>
          <a:endParaRPr lang="es-PE"/>
        </a:p>
      </dgm:t>
    </dgm:pt>
    <dgm:pt modelId="{A2A8204E-2901-4B20-87DD-3458D8226EF1}" type="sibTrans" cxnId="{5F71B2C7-5B0B-4758-A5E0-55B5CBCA5CA1}">
      <dgm:prSet/>
      <dgm:spPr/>
      <dgm:t>
        <a:bodyPr/>
        <a:lstStyle/>
        <a:p>
          <a:endParaRPr lang="es-PE"/>
        </a:p>
      </dgm:t>
    </dgm:pt>
    <dgm:pt modelId="{C2546160-BD41-404C-AC28-7D7FBD45F0F2}">
      <dgm:prSet phldrT="[Texto]"/>
      <dgm:spPr/>
      <dgm:t>
        <a:bodyPr/>
        <a:lstStyle/>
        <a:p>
          <a:r>
            <a:rPr lang="es-PE" b="1" dirty="0"/>
            <a:t>Paso 3:</a:t>
          </a:r>
          <a:r>
            <a:rPr lang="es-PE" dirty="0"/>
            <a:t> Elaboración del Plan Tutorial de aula</a:t>
          </a:r>
        </a:p>
      </dgm:t>
    </dgm:pt>
    <dgm:pt modelId="{CDBBBB75-EA4C-4CC3-84D1-F7AD9786F48B}" type="parTrans" cxnId="{C3F3155A-6463-4738-B752-EAC16E712B45}">
      <dgm:prSet/>
      <dgm:spPr/>
      <dgm:t>
        <a:bodyPr/>
        <a:lstStyle/>
        <a:p>
          <a:endParaRPr lang="es-PE"/>
        </a:p>
      </dgm:t>
    </dgm:pt>
    <dgm:pt modelId="{2F3B5527-4653-4DF3-9349-DBB9FC4E8765}" type="sibTrans" cxnId="{C3F3155A-6463-4738-B752-EAC16E712B45}">
      <dgm:prSet/>
      <dgm:spPr/>
      <dgm:t>
        <a:bodyPr/>
        <a:lstStyle/>
        <a:p>
          <a:endParaRPr lang="es-PE"/>
        </a:p>
      </dgm:t>
    </dgm:pt>
    <dgm:pt modelId="{17544171-C6E4-4809-9A7D-FD7683B44A95}" type="pres">
      <dgm:prSet presAssocID="{B87BB380-31C1-486C-99B4-B928937D63AB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E4AA3B04-6910-4BA6-9B94-9824F077D375}" type="pres">
      <dgm:prSet presAssocID="{BF57BC17-C2A0-42FC-B731-3BF7AD543990}" presName="composite" presStyleCnt="0"/>
      <dgm:spPr/>
    </dgm:pt>
    <dgm:pt modelId="{073AD5B0-0492-4825-BD78-D5CCBCFC6A2A}" type="pres">
      <dgm:prSet presAssocID="{BF57BC17-C2A0-42FC-B731-3BF7AD543990}" presName="LShape" presStyleLbl="alignNode1" presStyleIdx="0" presStyleCnt="5"/>
      <dgm:spPr/>
    </dgm:pt>
    <dgm:pt modelId="{8C00C3C0-A49E-4FBC-9B02-F626139AFA58}" type="pres">
      <dgm:prSet presAssocID="{BF57BC17-C2A0-42FC-B731-3BF7AD543990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21E4EC-EF25-4795-A292-FA564E64C223}" type="pres">
      <dgm:prSet presAssocID="{BF57BC17-C2A0-42FC-B731-3BF7AD543990}" presName="Triangle" presStyleLbl="alignNode1" presStyleIdx="1" presStyleCnt="5"/>
      <dgm:spPr/>
    </dgm:pt>
    <dgm:pt modelId="{A53CD902-C290-42F3-9F62-B0D2541C91DB}" type="pres">
      <dgm:prSet presAssocID="{0D605A30-8CE1-43DF-B75E-1F6C63383580}" presName="sibTrans" presStyleCnt="0"/>
      <dgm:spPr/>
    </dgm:pt>
    <dgm:pt modelId="{5B96970B-FB58-4640-9066-4174FD2846AF}" type="pres">
      <dgm:prSet presAssocID="{0D605A30-8CE1-43DF-B75E-1F6C63383580}" presName="space" presStyleCnt="0"/>
      <dgm:spPr/>
    </dgm:pt>
    <dgm:pt modelId="{65DDA832-C21E-4C82-B9A6-AD4C097923ED}" type="pres">
      <dgm:prSet presAssocID="{F29054B0-B128-4D3A-8E00-A694D7CD854A}" presName="composite" presStyleCnt="0"/>
      <dgm:spPr/>
    </dgm:pt>
    <dgm:pt modelId="{6966F6EC-D8D1-42BE-99CF-06EBD339BE8C}" type="pres">
      <dgm:prSet presAssocID="{F29054B0-B128-4D3A-8E00-A694D7CD854A}" presName="LShape" presStyleLbl="alignNode1" presStyleIdx="2" presStyleCnt="5"/>
      <dgm:spPr/>
    </dgm:pt>
    <dgm:pt modelId="{757A97FB-5E8A-4512-A10B-5D90F9501DD8}" type="pres">
      <dgm:prSet presAssocID="{F29054B0-B128-4D3A-8E00-A694D7CD854A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C89F4A1-893F-4B0D-AEE7-46468635A84F}" type="pres">
      <dgm:prSet presAssocID="{F29054B0-B128-4D3A-8E00-A694D7CD854A}" presName="Triangle" presStyleLbl="alignNode1" presStyleIdx="3" presStyleCnt="5"/>
      <dgm:spPr/>
    </dgm:pt>
    <dgm:pt modelId="{EBB25969-6E9B-4A11-BC7D-F3A590A55DA0}" type="pres">
      <dgm:prSet presAssocID="{A2A8204E-2901-4B20-87DD-3458D8226EF1}" presName="sibTrans" presStyleCnt="0"/>
      <dgm:spPr/>
    </dgm:pt>
    <dgm:pt modelId="{61EBB3B8-9EC9-4988-A4D7-ECBFDD8F3B3F}" type="pres">
      <dgm:prSet presAssocID="{A2A8204E-2901-4B20-87DD-3458D8226EF1}" presName="space" presStyleCnt="0"/>
      <dgm:spPr/>
    </dgm:pt>
    <dgm:pt modelId="{96DC17E6-B58B-4761-95E5-64E5D8CCA4B2}" type="pres">
      <dgm:prSet presAssocID="{C2546160-BD41-404C-AC28-7D7FBD45F0F2}" presName="composite" presStyleCnt="0"/>
      <dgm:spPr/>
    </dgm:pt>
    <dgm:pt modelId="{2E76EB44-43FB-4458-A2D0-AAB2B925DF72}" type="pres">
      <dgm:prSet presAssocID="{C2546160-BD41-404C-AC28-7D7FBD45F0F2}" presName="LShape" presStyleLbl="alignNode1" presStyleIdx="4" presStyleCnt="5"/>
      <dgm:spPr/>
    </dgm:pt>
    <dgm:pt modelId="{515D7215-8550-4331-B4BF-DA74A617AEF0}" type="pres">
      <dgm:prSet presAssocID="{C2546160-BD41-404C-AC28-7D7FBD45F0F2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5F71B2C7-5B0B-4758-A5E0-55B5CBCA5CA1}" srcId="{B87BB380-31C1-486C-99B4-B928937D63AB}" destId="{F29054B0-B128-4D3A-8E00-A694D7CD854A}" srcOrd="1" destOrd="0" parTransId="{BC071082-E727-4B9C-A042-32D968D8E766}" sibTransId="{A2A8204E-2901-4B20-87DD-3458D8226EF1}"/>
    <dgm:cxn modelId="{DF22597C-9943-40F5-853C-56D448208CBE}" type="presOf" srcId="{BF57BC17-C2A0-42FC-B731-3BF7AD543990}" destId="{8C00C3C0-A49E-4FBC-9B02-F626139AFA58}" srcOrd="0" destOrd="0" presId="urn:microsoft.com/office/officeart/2009/3/layout/StepUpProcess"/>
    <dgm:cxn modelId="{C3F3155A-6463-4738-B752-EAC16E712B45}" srcId="{B87BB380-31C1-486C-99B4-B928937D63AB}" destId="{C2546160-BD41-404C-AC28-7D7FBD45F0F2}" srcOrd="2" destOrd="0" parTransId="{CDBBBB75-EA4C-4CC3-84D1-F7AD9786F48B}" sibTransId="{2F3B5527-4653-4DF3-9349-DBB9FC4E8765}"/>
    <dgm:cxn modelId="{860F79FE-DC17-4641-9629-669FEF46663A}" type="presOf" srcId="{B87BB380-31C1-486C-99B4-B928937D63AB}" destId="{17544171-C6E4-4809-9A7D-FD7683B44A95}" srcOrd="0" destOrd="0" presId="urn:microsoft.com/office/officeart/2009/3/layout/StepUpProcess"/>
    <dgm:cxn modelId="{84BF26E8-0D51-46E5-8350-BEF1484EBE54}" type="presOf" srcId="{C2546160-BD41-404C-AC28-7D7FBD45F0F2}" destId="{515D7215-8550-4331-B4BF-DA74A617AEF0}" srcOrd="0" destOrd="0" presId="urn:microsoft.com/office/officeart/2009/3/layout/StepUpProcess"/>
    <dgm:cxn modelId="{C853D3E0-FC08-4373-9423-78C1FC4AB56D}" type="presOf" srcId="{F29054B0-B128-4D3A-8E00-A694D7CD854A}" destId="{757A97FB-5E8A-4512-A10B-5D90F9501DD8}" srcOrd="0" destOrd="0" presId="urn:microsoft.com/office/officeart/2009/3/layout/StepUpProcess"/>
    <dgm:cxn modelId="{152C9A7E-A6E5-49B8-9C83-04C965BDCE0C}" srcId="{B87BB380-31C1-486C-99B4-B928937D63AB}" destId="{BF57BC17-C2A0-42FC-B731-3BF7AD543990}" srcOrd="0" destOrd="0" parTransId="{C913E429-9E97-4549-ACF9-F0276A01D9A8}" sibTransId="{0D605A30-8CE1-43DF-B75E-1F6C63383580}"/>
    <dgm:cxn modelId="{F43EADCB-783A-4814-B48F-0984D64FE484}" type="presParOf" srcId="{17544171-C6E4-4809-9A7D-FD7683B44A95}" destId="{E4AA3B04-6910-4BA6-9B94-9824F077D375}" srcOrd="0" destOrd="0" presId="urn:microsoft.com/office/officeart/2009/3/layout/StepUpProcess"/>
    <dgm:cxn modelId="{4736183E-16DE-4E08-8BE7-8A64182A057D}" type="presParOf" srcId="{E4AA3B04-6910-4BA6-9B94-9824F077D375}" destId="{073AD5B0-0492-4825-BD78-D5CCBCFC6A2A}" srcOrd="0" destOrd="0" presId="urn:microsoft.com/office/officeart/2009/3/layout/StepUpProcess"/>
    <dgm:cxn modelId="{06980C3B-7332-4AC4-86AF-3FBD849EF003}" type="presParOf" srcId="{E4AA3B04-6910-4BA6-9B94-9824F077D375}" destId="{8C00C3C0-A49E-4FBC-9B02-F626139AFA58}" srcOrd="1" destOrd="0" presId="urn:microsoft.com/office/officeart/2009/3/layout/StepUpProcess"/>
    <dgm:cxn modelId="{DB790126-21CF-419B-BF0A-1E0452F96FA2}" type="presParOf" srcId="{E4AA3B04-6910-4BA6-9B94-9824F077D375}" destId="{0121E4EC-EF25-4795-A292-FA564E64C223}" srcOrd="2" destOrd="0" presId="urn:microsoft.com/office/officeart/2009/3/layout/StepUpProcess"/>
    <dgm:cxn modelId="{35B054C7-0D5D-4001-A75A-48B35C60D68C}" type="presParOf" srcId="{17544171-C6E4-4809-9A7D-FD7683B44A95}" destId="{A53CD902-C290-42F3-9F62-B0D2541C91DB}" srcOrd="1" destOrd="0" presId="urn:microsoft.com/office/officeart/2009/3/layout/StepUpProcess"/>
    <dgm:cxn modelId="{473995BB-6F99-4F79-9586-3D86F5215A81}" type="presParOf" srcId="{A53CD902-C290-42F3-9F62-B0D2541C91DB}" destId="{5B96970B-FB58-4640-9066-4174FD2846AF}" srcOrd="0" destOrd="0" presId="urn:microsoft.com/office/officeart/2009/3/layout/StepUpProcess"/>
    <dgm:cxn modelId="{3C08F0CE-2315-4793-97E7-0A2CFBEA5EFA}" type="presParOf" srcId="{17544171-C6E4-4809-9A7D-FD7683B44A95}" destId="{65DDA832-C21E-4C82-B9A6-AD4C097923ED}" srcOrd="2" destOrd="0" presId="urn:microsoft.com/office/officeart/2009/3/layout/StepUpProcess"/>
    <dgm:cxn modelId="{A4FD44AD-4A03-4569-BA29-D597AB7582E6}" type="presParOf" srcId="{65DDA832-C21E-4C82-B9A6-AD4C097923ED}" destId="{6966F6EC-D8D1-42BE-99CF-06EBD339BE8C}" srcOrd="0" destOrd="0" presId="urn:microsoft.com/office/officeart/2009/3/layout/StepUpProcess"/>
    <dgm:cxn modelId="{FB2AA5AA-7BDA-485E-90C8-F8682F22A8B7}" type="presParOf" srcId="{65DDA832-C21E-4C82-B9A6-AD4C097923ED}" destId="{757A97FB-5E8A-4512-A10B-5D90F9501DD8}" srcOrd="1" destOrd="0" presId="urn:microsoft.com/office/officeart/2009/3/layout/StepUpProcess"/>
    <dgm:cxn modelId="{87C6C9FE-B2D6-49DB-8B07-31E189DA6B11}" type="presParOf" srcId="{65DDA832-C21E-4C82-B9A6-AD4C097923ED}" destId="{0C89F4A1-893F-4B0D-AEE7-46468635A84F}" srcOrd="2" destOrd="0" presId="urn:microsoft.com/office/officeart/2009/3/layout/StepUpProcess"/>
    <dgm:cxn modelId="{B391BE42-C85F-4F18-980F-5B87E01EB632}" type="presParOf" srcId="{17544171-C6E4-4809-9A7D-FD7683B44A95}" destId="{EBB25969-6E9B-4A11-BC7D-F3A590A55DA0}" srcOrd="3" destOrd="0" presId="urn:microsoft.com/office/officeart/2009/3/layout/StepUpProcess"/>
    <dgm:cxn modelId="{C9F59D00-57E1-4BF9-9828-CDDDC25971FC}" type="presParOf" srcId="{EBB25969-6E9B-4A11-BC7D-F3A590A55DA0}" destId="{61EBB3B8-9EC9-4988-A4D7-ECBFDD8F3B3F}" srcOrd="0" destOrd="0" presId="urn:microsoft.com/office/officeart/2009/3/layout/StepUpProcess"/>
    <dgm:cxn modelId="{FBA6C20E-C862-41F8-982D-22CD0EADC542}" type="presParOf" srcId="{17544171-C6E4-4809-9A7D-FD7683B44A95}" destId="{96DC17E6-B58B-4761-95E5-64E5D8CCA4B2}" srcOrd="4" destOrd="0" presId="urn:microsoft.com/office/officeart/2009/3/layout/StepUpProcess"/>
    <dgm:cxn modelId="{2ED642D3-4607-4C5A-BFF9-2014ADB04866}" type="presParOf" srcId="{96DC17E6-B58B-4761-95E5-64E5D8CCA4B2}" destId="{2E76EB44-43FB-4458-A2D0-AAB2B925DF72}" srcOrd="0" destOrd="0" presId="urn:microsoft.com/office/officeart/2009/3/layout/StepUpProcess"/>
    <dgm:cxn modelId="{0040405A-A7B4-41E2-AEF3-BEF48DC00376}" type="presParOf" srcId="{96DC17E6-B58B-4761-95E5-64E5D8CCA4B2}" destId="{515D7215-8550-4331-B4BF-DA74A617AEF0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A1005F0-726F-4B62-82E2-D1DE1EA92450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PE"/>
        </a:p>
      </dgm:t>
    </dgm:pt>
    <dgm:pt modelId="{3C76125F-A57A-4DE6-9AE2-7104EFB674D2}">
      <dgm:prSet phldrT="[Texto]" custT="1"/>
      <dgm:spPr/>
      <dgm:t>
        <a:bodyPr/>
        <a:lstStyle/>
        <a:p>
          <a:r>
            <a:rPr lang="es-ES" sz="1400" dirty="0">
              <a:latin typeface="Poppins" panose="020B0604020202020204" charset="0"/>
              <a:cs typeface="Poppins" panose="020B0604020202020204" charset="0"/>
            </a:rPr>
            <a:t>Dimensión personal</a:t>
          </a:r>
          <a:endParaRPr lang="es-PE" sz="1400" dirty="0">
            <a:latin typeface="Poppins" panose="020B0604020202020204" charset="0"/>
            <a:cs typeface="Poppins" panose="020B0604020202020204" charset="0"/>
          </a:endParaRPr>
        </a:p>
      </dgm:t>
    </dgm:pt>
    <dgm:pt modelId="{F9D1CA1B-99D5-489A-9B28-AD3B46C022EB}" type="parTrans" cxnId="{A98036AF-1D54-45F9-B4D0-22C39004CB1D}">
      <dgm:prSet/>
      <dgm:spPr/>
      <dgm:t>
        <a:bodyPr/>
        <a:lstStyle/>
        <a:p>
          <a:endParaRPr lang="es-PE" sz="1400"/>
        </a:p>
      </dgm:t>
    </dgm:pt>
    <dgm:pt modelId="{FE4B5364-1065-414A-A541-3B07C9E23FBB}" type="sibTrans" cxnId="{A98036AF-1D54-45F9-B4D0-22C39004CB1D}">
      <dgm:prSet/>
      <dgm:spPr/>
      <dgm:t>
        <a:bodyPr/>
        <a:lstStyle/>
        <a:p>
          <a:endParaRPr lang="es-PE" sz="1400"/>
        </a:p>
      </dgm:t>
    </dgm:pt>
    <dgm:pt modelId="{B8878F2A-5DB3-4E00-83DB-A31D1CD973DB}">
      <dgm:prSet phldrT="[Texto]" custT="1"/>
      <dgm:spPr/>
      <dgm:t>
        <a:bodyPr/>
        <a:lstStyle/>
        <a:p>
          <a:r>
            <a:rPr lang="es-PE" sz="1400" dirty="0">
              <a:latin typeface="Poppins" panose="020B0604020202020204" charset="0"/>
              <a:cs typeface="Poppins" panose="020B0604020202020204" charset="0"/>
            </a:rPr>
            <a:t>Dimensión social</a:t>
          </a:r>
        </a:p>
      </dgm:t>
    </dgm:pt>
    <dgm:pt modelId="{9A1395B5-EFA3-4528-AE47-5674004C1A50}" type="parTrans" cxnId="{F0FD11BC-79E1-4DAE-96D7-5F99BE4DB04A}">
      <dgm:prSet/>
      <dgm:spPr/>
      <dgm:t>
        <a:bodyPr/>
        <a:lstStyle/>
        <a:p>
          <a:endParaRPr lang="es-PE" sz="1400"/>
        </a:p>
      </dgm:t>
    </dgm:pt>
    <dgm:pt modelId="{1611417D-340B-49C4-BF94-5956E4B63444}" type="sibTrans" cxnId="{F0FD11BC-79E1-4DAE-96D7-5F99BE4DB04A}">
      <dgm:prSet/>
      <dgm:spPr/>
      <dgm:t>
        <a:bodyPr/>
        <a:lstStyle/>
        <a:p>
          <a:endParaRPr lang="es-PE" sz="1400"/>
        </a:p>
      </dgm:t>
    </dgm:pt>
    <dgm:pt modelId="{C16735BC-95DB-4ABE-85F4-5CB94D6B25DE}">
      <dgm:prSet phldrT="[Texto]" custT="1"/>
      <dgm:spPr/>
      <dgm:t>
        <a:bodyPr/>
        <a:lstStyle/>
        <a:p>
          <a:r>
            <a:rPr lang="es-PE" sz="1400" dirty="0">
              <a:latin typeface="Poppins" panose="020B0604020202020204" charset="0"/>
              <a:cs typeface="Poppins" panose="020B0604020202020204" charset="0"/>
            </a:rPr>
            <a:t>Dimensión de aprendizajes</a:t>
          </a:r>
        </a:p>
      </dgm:t>
    </dgm:pt>
    <dgm:pt modelId="{A0DBC806-7754-4BDA-9D9D-A424DF5086B4}" type="parTrans" cxnId="{53597CD3-6B24-40C8-9F54-BA5B9FCA122E}">
      <dgm:prSet/>
      <dgm:spPr/>
      <dgm:t>
        <a:bodyPr/>
        <a:lstStyle/>
        <a:p>
          <a:endParaRPr lang="es-PE" sz="1400"/>
        </a:p>
      </dgm:t>
    </dgm:pt>
    <dgm:pt modelId="{C58CBD8A-3167-47B2-B684-D714CA370EA7}" type="sibTrans" cxnId="{53597CD3-6B24-40C8-9F54-BA5B9FCA122E}">
      <dgm:prSet/>
      <dgm:spPr/>
      <dgm:t>
        <a:bodyPr/>
        <a:lstStyle/>
        <a:p>
          <a:endParaRPr lang="es-PE" sz="1400"/>
        </a:p>
      </dgm:t>
    </dgm:pt>
    <dgm:pt modelId="{12199E06-05DB-4EE0-B263-E39C865CB88C}" type="pres">
      <dgm:prSet presAssocID="{6A1005F0-726F-4B62-82E2-D1DE1EA92450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0B8430D4-C32E-45EE-9F66-46E48538E8F0}" type="pres">
      <dgm:prSet presAssocID="{3C76125F-A57A-4DE6-9AE2-7104EFB674D2}" presName="Accent1" presStyleCnt="0"/>
      <dgm:spPr/>
    </dgm:pt>
    <dgm:pt modelId="{B2E3A144-2F5F-4FDB-A756-FC240070BF35}" type="pres">
      <dgm:prSet presAssocID="{3C76125F-A57A-4DE6-9AE2-7104EFB674D2}" presName="Accent" presStyleLbl="node1" presStyleIdx="0" presStyleCnt="3"/>
      <dgm:spPr/>
    </dgm:pt>
    <dgm:pt modelId="{FE22FA6D-CA53-4463-82B3-1D377AADDF76}" type="pres">
      <dgm:prSet presAssocID="{3C76125F-A57A-4DE6-9AE2-7104EFB674D2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72E6AE9-EA1C-48EC-9AB3-9C005A1A54CC}" type="pres">
      <dgm:prSet presAssocID="{B8878F2A-5DB3-4E00-83DB-A31D1CD973DB}" presName="Accent2" presStyleCnt="0"/>
      <dgm:spPr/>
    </dgm:pt>
    <dgm:pt modelId="{52EED992-31C7-47C1-A6D4-A37D4AC02B8F}" type="pres">
      <dgm:prSet presAssocID="{B8878F2A-5DB3-4E00-83DB-A31D1CD973DB}" presName="Accent" presStyleLbl="node1" presStyleIdx="1" presStyleCnt="3"/>
      <dgm:spPr/>
    </dgm:pt>
    <dgm:pt modelId="{3514FFB6-0AE1-4E4C-B33D-433F733D9BB2}" type="pres">
      <dgm:prSet presAssocID="{B8878F2A-5DB3-4E00-83DB-A31D1CD973DB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FE096D7-4F8B-4477-ACD3-1830200E3878}" type="pres">
      <dgm:prSet presAssocID="{C16735BC-95DB-4ABE-85F4-5CB94D6B25DE}" presName="Accent3" presStyleCnt="0"/>
      <dgm:spPr/>
    </dgm:pt>
    <dgm:pt modelId="{96B5AFDB-7936-4B32-8687-8900FE239BD3}" type="pres">
      <dgm:prSet presAssocID="{C16735BC-95DB-4ABE-85F4-5CB94D6B25DE}" presName="Accent" presStyleLbl="node1" presStyleIdx="2" presStyleCnt="3"/>
      <dgm:spPr/>
    </dgm:pt>
    <dgm:pt modelId="{CCA13F71-0BC2-491F-A229-C21CA552EE3B}" type="pres">
      <dgm:prSet presAssocID="{C16735BC-95DB-4ABE-85F4-5CB94D6B25DE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B7798D70-5140-4699-BD20-452739178F5E}" type="presOf" srcId="{3C76125F-A57A-4DE6-9AE2-7104EFB674D2}" destId="{FE22FA6D-CA53-4463-82B3-1D377AADDF76}" srcOrd="0" destOrd="0" presId="urn:microsoft.com/office/officeart/2009/layout/CircleArrowProcess"/>
    <dgm:cxn modelId="{F0FD11BC-79E1-4DAE-96D7-5F99BE4DB04A}" srcId="{6A1005F0-726F-4B62-82E2-D1DE1EA92450}" destId="{B8878F2A-5DB3-4E00-83DB-A31D1CD973DB}" srcOrd="1" destOrd="0" parTransId="{9A1395B5-EFA3-4528-AE47-5674004C1A50}" sibTransId="{1611417D-340B-49C4-BF94-5956E4B63444}"/>
    <dgm:cxn modelId="{68FF13B0-8D49-4D18-9496-561765C75C75}" type="presOf" srcId="{C16735BC-95DB-4ABE-85F4-5CB94D6B25DE}" destId="{CCA13F71-0BC2-491F-A229-C21CA552EE3B}" srcOrd="0" destOrd="0" presId="urn:microsoft.com/office/officeart/2009/layout/CircleArrowProcess"/>
    <dgm:cxn modelId="{BE344AD6-AB00-4CC7-868C-9538D122F6E3}" type="presOf" srcId="{6A1005F0-726F-4B62-82E2-D1DE1EA92450}" destId="{12199E06-05DB-4EE0-B263-E39C865CB88C}" srcOrd="0" destOrd="0" presId="urn:microsoft.com/office/officeart/2009/layout/CircleArrowProcess"/>
    <dgm:cxn modelId="{A98036AF-1D54-45F9-B4D0-22C39004CB1D}" srcId="{6A1005F0-726F-4B62-82E2-D1DE1EA92450}" destId="{3C76125F-A57A-4DE6-9AE2-7104EFB674D2}" srcOrd="0" destOrd="0" parTransId="{F9D1CA1B-99D5-489A-9B28-AD3B46C022EB}" sibTransId="{FE4B5364-1065-414A-A541-3B07C9E23FBB}"/>
    <dgm:cxn modelId="{F564BE62-45B9-410D-8337-CF5259AB7FE8}" type="presOf" srcId="{B8878F2A-5DB3-4E00-83DB-A31D1CD973DB}" destId="{3514FFB6-0AE1-4E4C-B33D-433F733D9BB2}" srcOrd="0" destOrd="0" presId="urn:microsoft.com/office/officeart/2009/layout/CircleArrowProcess"/>
    <dgm:cxn modelId="{53597CD3-6B24-40C8-9F54-BA5B9FCA122E}" srcId="{6A1005F0-726F-4B62-82E2-D1DE1EA92450}" destId="{C16735BC-95DB-4ABE-85F4-5CB94D6B25DE}" srcOrd="2" destOrd="0" parTransId="{A0DBC806-7754-4BDA-9D9D-A424DF5086B4}" sibTransId="{C58CBD8A-3167-47B2-B684-D714CA370EA7}"/>
    <dgm:cxn modelId="{0E7A1F11-33F0-443A-AFD2-D4BFBF5E1DC4}" type="presParOf" srcId="{12199E06-05DB-4EE0-B263-E39C865CB88C}" destId="{0B8430D4-C32E-45EE-9F66-46E48538E8F0}" srcOrd="0" destOrd="0" presId="urn:microsoft.com/office/officeart/2009/layout/CircleArrowProcess"/>
    <dgm:cxn modelId="{CE560C5C-D446-43E1-BC38-45E782471677}" type="presParOf" srcId="{0B8430D4-C32E-45EE-9F66-46E48538E8F0}" destId="{B2E3A144-2F5F-4FDB-A756-FC240070BF35}" srcOrd="0" destOrd="0" presId="urn:microsoft.com/office/officeart/2009/layout/CircleArrowProcess"/>
    <dgm:cxn modelId="{68684D89-CBC2-4754-9ADE-7158A70E35A4}" type="presParOf" srcId="{12199E06-05DB-4EE0-B263-E39C865CB88C}" destId="{FE22FA6D-CA53-4463-82B3-1D377AADDF76}" srcOrd="1" destOrd="0" presId="urn:microsoft.com/office/officeart/2009/layout/CircleArrowProcess"/>
    <dgm:cxn modelId="{881F1DD1-E71A-41D6-9B78-93A7C267AB10}" type="presParOf" srcId="{12199E06-05DB-4EE0-B263-E39C865CB88C}" destId="{E72E6AE9-EA1C-48EC-9AB3-9C005A1A54CC}" srcOrd="2" destOrd="0" presId="urn:microsoft.com/office/officeart/2009/layout/CircleArrowProcess"/>
    <dgm:cxn modelId="{976FCDC6-A248-4857-84F3-505B4893F7A2}" type="presParOf" srcId="{E72E6AE9-EA1C-48EC-9AB3-9C005A1A54CC}" destId="{52EED992-31C7-47C1-A6D4-A37D4AC02B8F}" srcOrd="0" destOrd="0" presId="urn:microsoft.com/office/officeart/2009/layout/CircleArrowProcess"/>
    <dgm:cxn modelId="{87D7D1F7-FBC3-408E-B2F9-9D3764889A17}" type="presParOf" srcId="{12199E06-05DB-4EE0-B263-E39C865CB88C}" destId="{3514FFB6-0AE1-4E4C-B33D-433F733D9BB2}" srcOrd="3" destOrd="0" presId="urn:microsoft.com/office/officeart/2009/layout/CircleArrowProcess"/>
    <dgm:cxn modelId="{D2EC000E-FDEE-4C66-BC0C-5FD7C7235288}" type="presParOf" srcId="{12199E06-05DB-4EE0-B263-E39C865CB88C}" destId="{AFE096D7-4F8B-4477-ACD3-1830200E3878}" srcOrd="4" destOrd="0" presId="urn:microsoft.com/office/officeart/2009/layout/CircleArrowProcess"/>
    <dgm:cxn modelId="{233C4980-15E4-4E27-BF23-5107C44A3F01}" type="presParOf" srcId="{AFE096D7-4F8B-4477-ACD3-1830200E3878}" destId="{96B5AFDB-7936-4B32-8687-8900FE239BD3}" srcOrd="0" destOrd="0" presId="urn:microsoft.com/office/officeart/2009/layout/CircleArrowProcess"/>
    <dgm:cxn modelId="{D29A37E5-49F0-42E8-A5AC-2B92AA7064EB}" type="presParOf" srcId="{12199E06-05DB-4EE0-B263-E39C865CB88C}" destId="{CCA13F71-0BC2-491F-A229-C21CA552EE3B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7FDFC0-07E1-4BE5-968C-FA68EFAF2E3A}">
      <dsp:nvSpPr>
        <dsp:cNvPr id="0" name=""/>
        <dsp:cNvSpPr/>
      </dsp:nvSpPr>
      <dsp:spPr>
        <a:xfrm>
          <a:off x="8832905" y="2762747"/>
          <a:ext cx="91440" cy="4789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89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26E862-8CCC-4EFB-9CD9-BE0651865FB0}">
      <dsp:nvSpPr>
        <dsp:cNvPr id="0" name=""/>
        <dsp:cNvSpPr/>
      </dsp:nvSpPr>
      <dsp:spPr>
        <a:xfrm>
          <a:off x="4326037" y="1038789"/>
          <a:ext cx="4552587" cy="6781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5571"/>
              </a:lnTo>
              <a:lnTo>
                <a:pt x="4552587" y="525571"/>
              </a:lnTo>
              <a:lnTo>
                <a:pt x="4552587" y="678143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B3FB0-AD2F-499B-975E-AA9000C2A64D}">
      <dsp:nvSpPr>
        <dsp:cNvPr id="0" name=""/>
        <dsp:cNvSpPr/>
      </dsp:nvSpPr>
      <dsp:spPr>
        <a:xfrm>
          <a:off x="6819962" y="2762747"/>
          <a:ext cx="91440" cy="4789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89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76B682-EBCD-47CA-A839-FF64799534BA}">
      <dsp:nvSpPr>
        <dsp:cNvPr id="0" name=""/>
        <dsp:cNvSpPr/>
      </dsp:nvSpPr>
      <dsp:spPr>
        <a:xfrm>
          <a:off x="4326037" y="1038789"/>
          <a:ext cx="2539645" cy="6781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5571"/>
              </a:lnTo>
              <a:lnTo>
                <a:pt x="2539645" y="525571"/>
              </a:lnTo>
              <a:lnTo>
                <a:pt x="2539645" y="678143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FB2DC9-7039-42DC-BCCB-C6C884B1FEFA}">
      <dsp:nvSpPr>
        <dsp:cNvPr id="0" name=""/>
        <dsp:cNvSpPr/>
      </dsp:nvSpPr>
      <dsp:spPr>
        <a:xfrm>
          <a:off x="4807020" y="2762747"/>
          <a:ext cx="91440" cy="4789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89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7AE93A-81FB-4B81-A348-BD6CF78583AB}">
      <dsp:nvSpPr>
        <dsp:cNvPr id="0" name=""/>
        <dsp:cNvSpPr/>
      </dsp:nvSpPr>
      <dsp:spPr>
        <a:xfrm>
          <a:off x="4326037" y="1038789"/>
          <a:ext cx="526702" cy="6781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5571"/>
              </a:lnTo>
              <a:lnTo>
                <a:pt x="526702" y="525571"/>
              </a:lnTo>
              <a:lnTo>
                <a:pt x="526702" y="678143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A89E0F-6C5B-4316-A51F-D9E83B0D75F7}">
      <dsp:nvSpPr>
        <dsp:cNvPr id="0" name=""/>
        <dsp:cNvSpPr/>
      </dsp:nvSpPr>
      <dsp:spPr>
        <a:xfrm>
          <a:off x="1874072" y="2610006"/>
          <a:ext cx="965725" cy="6317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5547"/>
              </a:lnTo>
              <a:lnTo>
                <a:pt x="1096293" y="355547"/>
              </a:lnTo>
              <a:lnTo>
                <a:pt x="1096293" y="521736"/>
              </a:lnTo>
            </a:path>
          </a:pathLst>
        </a:custGeom>
        <a:noFill/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EE5CFE-4BA8-4E9B-96BF-E3FCAB98F070}">
      <dsp:nvSpPr>
        <dsp:cNvPr id="0" name=""/>
        <dsp:cNvSpPr/>
      </dsp:nvSpPr>
      <dsp:spPr>
        <a:xfrm>
          <a:off x="826856" y="2610006"/>
          <a:ext cx="1047216" cy="631730"/>
        </a:xfrm>
        <a:custGeom>
          <a:avLst/>
          <a:gdLst/>
          <a:ahLst/>
          <a:cxnLst/>
          <a:rect l="0" t="0" r="0" b="0"/>
          <a:pathLst>
            <a:path>
              <a:moveTo>
                <a:pt x="1096293" y="0"/>
              </a:moveTo>
              <a:lnTo>
                <a:pt x="1096293" y="355547"/>
              </a:lnTo>
              <a:lnTo>
                <a:pt x="0" y="355547"/>
              </a:lnTo>
              <a:lnTo>
                <a:pt x="0" y="521736"/>
              </a:lnTo>
            </a:path>
          </a:pathLst>
        </a:custGeom>
        <a:noFill/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623271-24B5-4CCC-BECB-B4391883BC85}">
      <dsp:nvSpPr>
        <dsp:cNvPr id="0" name=""/>
        <dsp:cNvSpPr/>
      </dsp:nvSpPr>
      <dsp:spPr>
        <a:xfrm>
          <a:off x="1874072" y="1038789"/>
          <a:ext cx="2451964" cy="525402"/>
        </a:xfrm>
        <a:custGeom>
          <a:avLst/>
          <a:gdLst/>
          <a:ahLst/>
          <a:cxnLst/>
          <a:rect l="0" t="0" r="0" b="0"/>
          <a:pathLst>
            <a:path>
              <a:moveTo>
                <a:pt x="1644440" y="0"/>
              </a:moveTo>
              <a:lnTo>
                <a:pt x="1644440" y="355547"/>
              </a:lnTo>
              <a:lnTo>
                <a:pt x="0" y="355547"/>
              </a:lnTo>
              <a:lnTo>
                <a:pt x="0" y="521736"/>
              </a:lnTo>
            </a:path>
          </a:pathLst>
        </a:custGeom>
        <a:noFill/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6BB160-0A38-4296-856D-9CE5CA3AB630}">
      <dsp:nvSpPr>
        <dsp:cNvPr id="0" name=""/>
        <dsp:cNvSpPr/>
      </dsp:nvSpPr>
      <dsp:spPr>
        <a:xfrm>
          <a:off x="3502561" y="-7025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86E165-045F-48E4-BAF1-E28EB6FFFE4D}">
      <dsp:nvSpPr>
        <dsp:cNvPr id="0" name=""/>
        <dsp:cNvSpPr/>
      </dsp:nvSpPr>
      <dsp:spPr>
        <a:xfrm>
          <a:off x="3685556" y="166819"/>
          <a:ext cx="1646952" cy="1045814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PLANIFICACIÓN DE LA TOE</a:t>
          </a:r>
        </a:p>
      </dsp:txBody>
      <dsp:txXfrm>
        <a:off x="3716187" y="197450"/>
        <a:ext cx="1585690" cy="984552"/>
      </dsp:txXfrm>
    </dsp:sp>
    <dsp:sp modelId="{F8B13C53-C922-4033-A831-BFA593C0518E}">
      <dsp:nvSpPr>
        <dsp:cNvPr id="0" name=""/>
        <dsp:cNvSpPr/>
      </dsp:nvSpPr>
      <dsp:spPr>
        <a:xfrm>
          <a:off x="1050596" y="1564191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056248-4535-4A16-ACAA-EB935A1FC4D1}">
      <dsp:nvSpPr>
        <dsp:cNvPr id="0" name=""/>
        <dsp:cNvSpPr/>
      </dsp:nvSpPr>
      <dsp:spPr>
        <a:xfrm>
          <a:off x="1233591" y="1738036"/>
          <a:ext cx="1646952" cy="1045814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Comité de Gestión del Bienestar</a:t>
          </a:r>
        </a:p>
      </dsp:txBody>
      <dsp:txXfrm>
        <a:off x="1264222" y="1768667"/>
        <a:ext cx="1585690" cy="984552"/>
      </dsp:txXfrm>
    </dsp:sp>
    <dsp:sp modelId="{03DD9FF5-2562-4F79-986E-B1A01474EAAE}">
      <dsp:nvSpPr>
        <dsp:cNvPr id="0" name=""/>
        <dsp:cNvSpPr/>
      </dsp:nvSpPr>
      <dsp:spPr>
        <a:xfrm>
          <a:off x="3379" y="3241736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A6185D-A92A-4F59-8D0F-D1518FC51533}">
      <dsp:nvSpPr>
        <dsp:cNvPr id="0" name=""/>
        <dsp:cNvSpPr/>
      </dsp:nvSpPr>
      <dsp:spPr>
        <a:xfrm>
          <a:off x="186374" y="3415581"/>
          <a:ext cx="1646952" cy="1045814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Educación primaria y secundaria: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 TOECE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(4 líneas de acción)</a:t>
          </a:r>
        </a:p>
      </dsp:txBody>
      <dsp:txXfrm>
        <a:off x="217005" y="3446212"/>
        <a:ext cx="1585690" cy="984552"/>
      </dsp:txXfrm>
    </dsp:sp>
    <dsp:sp modelId="{B518F270-7EE7-4CD4-A080-C18503EC4E0D}">
      <dsp:nvSpPr>
        <dsp:cNvPr id="0" name=""/>
        <dsp:cNvSpPr/>
      </dsp:nvSpPr>
      <dsp:spPr>
        <a:xfrm>
          <a:off x="2016322" y="3241736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0D200D-FF72-4CC3-ACC6-D82F162453C1}">
      <dsp:nvSpPr>
        <dsp:cNvPr id="0" name=""/>
        <dsp:cNvSpPr/>
      </dsp:nvSpPr>
      <dsp:spPr>
        <a:xfrm>
          <a:off x="2199316" y="3415581"/>
          <a:ext cx="1646952" cy="1045814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Educación inicial: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SE INCOPORA EN EL PAT</a:t>
          </a:r>
        </a:p>
      </dsp:txBody>
      <dsp:txXfrm>
        <a:off x="2229947" y="3446212"/>
        <a:ext cx="1585690" cy="984552"/>
      </dsp:txXfrm>
    </dsp:sp>
    <dsp:sp modelId="{E9BD5807-B86C-47A9-9554-A092BD2A4D0C}">
      <dsp:nvSpPr>
        <dsp:cNvPr id="0" name=""/>
        <dsp:cNvSpPr/>
      </dsp:nvSpPr>
      <dsp:spPr>
        <a:xfrm>
          <a:off x="4029264" y="1716932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DF0828-90A2-4761-A110-5EA35E30973A}">
      <dsp:nvSpPr>
        <dsp:cNvPr id="0" name=""/>
        <dsp:cNvSpPr/>
      </dsp:nvSpPr>
      <dsp:spPr>
        <a:xfrm>
          <a:off x="4212259" y="1890777"/>
          <a:ext cx="1646952" cy="1045814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100" kern="12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Inicial: Docente de aula</a:t>
          </a:r>
        </a:p>
      </dsp:txBody>
      <dsp:txXfrm>
        <a:off x="4242890" y="1921408"/>
        <a:ext cx="1585690" cy="984552"/>
      </dsp:txXfrm>
    </dsp:sp>
    <dsp:sp modelId="{991E2D1E-5665-47E3-9B9A-F7C08CA277DB}">
      <dsp:nvSpPr>
        <dsp:cNvPr id="0" name=""/>
        <dsp:cNvSpPr/>
      </dsp:nvSpPr>
      <dsp:spPr>
        <a:xfrm>
          <a:off x="4029264" y="3241736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F82F25-09A8-48D6-AA82-36EEA7C5CA36}">
      <dsp:nvSpPr>
        <dsp:cNvPr id="0" name=""/>
        <dsp:cNvSpPr/>
      </dsp:nvSpPr>
      <dsp:spPr>
        <a:xfrm>
          <a:off x="4212259" y="3415581"/>
          <a:ext cx="1646952" cy="1045814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100" kern="12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SE INCORPORA EN LA PLANIFICACIÓN A LARGO PLAZO</a:t>
          </a:r>
        </a:p>
      </dsp:txBody>
      <dsp:txXfrm>
        <a:off x="4242890" y="3446212"/>
        <a:ext cx="1585690" cy="984552"/>
      </dsp:txXfrm>
    </dsp:sp>
    <dsp:sp modelId="{6225E566-EB9F-4CEB-BBED-A64FF777D6FA}">
      <dsp:nvSpPr>
        <dsp:cNvPr id="0" name=""/>
        <dsp:cNvSpPr/>
      </dsp:nvSpPr>
      <dsp:spPr>
        <a:xfrm>
          <a:off x="6042206" y="1716932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4ABD8E-BE33-4A38-944E-AD753A0706D6}">
      <dsp:nvSpPr>
        <dsp:cNvPr id="0" name=""/>
        <dsp:cNvSpPr/>
      </dsp:nvSpPr>
      <dsp:spPr>
        <a:xfrm>
          <a:off x="6225201" y="1890777"/>
          <a:ext cx="1646952" cy="1045814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100" kern="12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Primaria: Docente de aula</a:t>
          </a:r>
          <a:endParaRPr lang="es-PE" sz="1100" dirty="0">
            <a:latin typeface="Poppins" panose="00000500000000000000" pitchFamily="2" charset="0"/>
            <a:ea typeface="+mn-ea"/>
            <a:cs typeface="Poppins" panose="00000500000000000000" pitchFamily="2" charset="0"/>
          </a:endParaRPr>
        </a:p>
      </dsp:txBody>
      <dsp:txXfrm>
        <a:off x="6255832" y="1921408"/>
        <a:ext cx="1585690" cy="984552"/>
      </dsp:txXfrm>
    </dsp:sp>
    <dsp:sp modelId="{807BEF12-E4E8-4CE4-95F3-E4C29CAB9915}">
      <dsp:nvSpPr>
        <dsp:cNvPr id="0" name=""/>
        <dsp:cNvSpPr/>
      </dsp:nvSpPr>
      <dsp:spPr>
        <a:xfrm>
          <a:off x="6042206" y="3241736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2ED204-4664-444D-93E8-E9104946143A}">
      <dsp:nvSpPr>
        <dsp:cNvPr id="0" name=""/>
        <dsp:cNvSpPr/>
      </dsp:nvSpPr>
      <dsp:spPr>
        <a:xfrm>
          <a:off x="6225201" y="3415581"/>
          <a:ext cx="1646952" cy="1045814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100" kern="12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 TUTORIAL DE AULA (5 estrategias)</a:t>
          </a:r>
        </a:p>
      </dsp:txBody>
      <dsp:txXfrm>
        <a:off x="6255832" y="3446212"/>
        <a:ext cx="1585690" cy="984552"/>
      </dsp:txXfrm>
    </dsp:sp>
    <dsp:sp modelId="{C606B58D-50F3-479A-92E9-76BD1093662F}">
      <dsp:nvSpPr>
        <dsp:cNvPr id="0" name=""/>
        <dsp:cNvSpPr/>
      </dsp:nvSpPr>
      <dsp:spPr>
        <a:xfrm>
          <a:off x="8055148" y="1716932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E929BB-83FD-475E-A5A0-5AE0DF09A2CF}">
      <dsp:nvSpPr>
        <dsp:cNvPr id="0" name=""/>
        <dsp:cNvSpPr/>
      </dsp:nvSpPr>
      <dsp:spPr>
        <a:xfrm>
          <a:off x="8238143" y="1890777"/>
          <a:ext cx="1646952" cy="1045814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Secundaria: Se designa un tutor por aula</a:t>
          </a:r>
          <a:endParaRPr lang="es-PE" sz="1100" kern="1200" dirty="0">
            <a:latin typeface="Poppins" panose="00000500000000000000" pitchFamily="2" charset="0"/>
            <a:ea typeface="+mn-ea"/>
            <a:cs typeface="Poppins" panose="00000500000000000000" pitchFamily="2" charset="0"/>
          </a:endParaRPr>
        </a:p>
      </dsp:txBody>
      <dsp:txXfrm>
        <a:off x="8268774" y="1921408"/>
        <a:ext cx="1585690" cy="984552"/>
      </dsp:txXfrm>
    </dsp:sp>
    <dsp:sp modelId="{AA167866-CF63-4635-BBD7-3E00B03511D3}">
      <dsp:nvSpPr>
        <dsp:cNvPr id="0" name=""/>
        <dsp:cNvSpPr/>
      </dsp:nvSpPr>
      <dsp:spPr>
        <a:xfrm>
          <a:off x="8055148" y="3241736"/>
          <a:ext cx="1646952" cy="10458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4D232F-5AD3-4EC4-A15C-471CADF3CF53}">
      <dsp:nvSpPr>
        <dsp:cNvPr id="0" name=""/>
        <dsp:cNvSpPr/>
      </dsp:nvSpPr>
      <dsp:spPr>
        <a:xfrm>
          <a:off x="8238143" y="3415581"/>
          <a:ext cx="1646952" cy="1045814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100" kern="1200" dirty="0">
              <a:latin typeface="Poppins" panose="00000500000000000000" pitchFamily="2" charset="0"/>
              <a:ea typeface="+mn-ea"/>
              <a:cs typeface="Poppins" panose="00000500000000000000" pitchFamily="2" charset="0"/>
            </a:rPr>
            <a:t>PLAN TUTORIAL DE AULA (5 estrategias)</a:t>
          </a:r>
        </a:p>
      </dsp:txBody>
      <dsp:txXfrm>
        <a:off x="8268774" y="3446212"/>
        <a:ext cx="1585690" cy="9845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3FE277-FA29-40D4-87CF-6957B591E818}">
      <dsp:nvSpPr>
        <dsp:cNvPr id="0" name=""/>
        <dsp:cNvSpPr/>
      </dsp:nvSpPr>
      <dsp:spPr>
        <a:xfrm>
          <a:off x="3914472" y="1525213"/>
          <a:ext cx="3065838" cy="3547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62"/>
              </a:lnTo>
              <a:lnTo>
                <a:pt x="3065838" y="177362"/>
              </a:lnTo>
              <a:lnTo>
                <a:pt x="3065838" y="3547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528570-7E41-47FB-9963-2C708FFB1148}">
      <dsp:nvSpPr>
        <dsp:cNvPr id="0" name=""/>
        <dsp:cNvSpPr/>
      </dsp:nvSpPr>
      <dsp:spPr>
        <a:xfrm>
          <a:off x="3914472" y="1525213"/>
          <a:ext cx="1021946" cy="3547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62"/>
              </a:lnTo>
              <a:lnTo>
                <a:pt x="1021946" y="177362"/>
              </a:lnTo>
              <a:lnTo>
                <a:pt x="1021946" y="3547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1A23BF-28BE-4B72-A8B6-9A7A503AD7B6}">
      <dsp:nvSpPr>
        <dsp:cNvPr id="0" name=""/>
        <dsp:cNvSpPr/>
      </dsp:nvSpPr>
      <dsp:spPr>
        <a:xfrm>
          <a:off x="2892525" y="1525213"/>
          <a:ext cx="1021946" cy="354725"/>
        </a:xfrm>
        <a:custGeom>
          <a:avLst/>
          <a:gdLst/>
          <a:ahLst/>
          <a:cxnLst/>
          <a:rect l="0" t="0" r="0" b="0"/>
          <a:pathLst>
            <a:path>
              <a:moveTo>
                <a:pt x="1021946" y="0"/>
              </a:moveTo>
              <a:lnTo>
                <a:pt x="1021946" y="177362"/>
              </a:lnTo>
              <a:lnTo>
                <a:pt x="0" y="177362"/>
              </a:lnTo>
              <a:lnTo>
                <a:pt x="0" y="3547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55F512-4F64-4D1C-A3D8-CFEEE164A672}">
      <dsp:nvSpPr>
        <dsp:cNvPr id="0" name=""/>
        <dsp:cNvSpPr/>
      </dsp:nvSpPr>
      <dsp:spPr>
        <a:xfrm>
          <a:off x="848633" y="1525213"/>
          <a:ext cx="3065838" cy="354725"/>
        </a:xfrm>
        <a:custGeom>
          <a:avLst/>
          <a:gdLst/>
          <a:ahLst/>
          <a:cxnLst/>
          <a:rect l="0" t="0" r="0" b="0"/>
          <a:pathLst>
            <a:path>
              <a:moveTo>
                <a:pt x="3065838" y="0"/>
              </a:moveTo>
              <a:lnTo>
                <a:pt x="3065838" y="177362"/>
              </a:lnTo>
              <a:lnTo>
                <a:pt x="0" y="177362"/>
              </a:lnTo>
              <a:lnTo>
                <a:pt x="0" y="3547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F7E084-D2D0-4DDA-9332-953421D9F4E4}">
      <dsp:nvSpPr>
        <dsp:cNvPr id="0" name=""/>
        <dsp:cNvSpPr/>
      </dsp:nvSpPr>
      <dsp:spPr>
        <a:xfrm>
          <a:off x="3069888" y="680630"/>
          <a:ext cx="1689167" cy="8445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0" kern="1200" dirty="0">
              <a:latin typeface="Poppins" panose="02000000000000000000" pitchFamily="2" charset="0"/>
              <a:cs typeface="Poppins" panose="02000000000000000000" pitchFamily="2" charset="0"/>
            </a:rPr>
            <a:t>Atendemos:</a:t>
          </a:r>
          <a:endParaRPr lang="es-PE" sz="1400" b="0" kern="1200" dirty="0">
            <a:latin typeface="Poppins" panose="02000000000000000000" pitchFamily="2" charset="0"/>
            <a:cs typeface="Poppins" panose="02000000000000000000" pitchFamily="2" charset="0"/>
          </a:endParaRPr>
        </a:p>
      </dsp:txBody>
      <dsp:txXfrm>
        <a:off x="3069888" y="680630"/>
        <a:ext cx="1689167" cy="844583"/>
      </dsp:txXfrm>
    </dsp:sp>
    <dsp:sp modelId="{8F1C5897-6688-499E-B23B-692615553E77}">
      <dsp:nvSpPr>
        <dsp:cNvPr id="0" name=""/>
        <dsp:cNvSpPr/>
      </dsp:nvSpPr>
      <dsp:spPr>
        <a:xfrm>
          <a:off x="4049" y="1879939"/>
          <a:ext cx="1689167" cy="8445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0" kern="1200" dirty="0">
              <a:latin typeface="Poppins" panose="02000000000000000000" pitchFamily="2" charset="0"/>
              <a:cs typeface="Poppins" panose="02000000000000000000" pitchFamily="2" charset="0"/>
            </a:rPr>
            <a:t>Necesidades</a:t>
          </a:r>
          <a:endParaRPr lang="es-PE" sz="1400" b="0" kern="1200" dirty="0">
            <a:latin typeface="Poppins" panose="02000000000000000000" pitchFamily="2" charset="0"/>
            <a:cs typeface="Poppins" panose="02000000000000000000" pitchFamily="2" charset="0"/>
          </a:endParaRPr>
        </a:p>
      </dsp:txBody>
      <dsp:txXfrm>
        <a:off x="4049" y="1879939"/>
        <a:ext cx="1689167" cy="844583"/>
      </dsp:txXfrm>
    </dsp:sp>
    <dsp:sp modelId="{4353FD64-5A8F-466C-9D70-150008220D5D}">
      <dsp:nvSpPr>
        <dsp:cNvPr id="0" name=""/>
        <dsp:cNvSpPr/>
      </dsp:nvSpPr>
      <dsp:spPr>
        <a:xfrm>
          <a:off x="2047942" y="1879939"/>
          <a:ext cx="1689167" cy="8445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0" kern="1200" dirty="0">
              <a:latin typeface="Poppins" panose="02000000000000000000" pitchFamily="2" charset="0"/>
              <a:cs typeface="Poppins" panose="02000000000000000000" pitchFamily="2" charset="0"/>
            </a:rPr>
            <a:t>Intereses</a:t>
          </a:r>
          <a:endParaRPr lang="es-PE" sz="1400" b="0" kern="1200" dirty="0">
            <a:latin typeface="Poppins" panose="02000000000000000000" pitchFamily="2" charset="0"/>
            <a:cs typeface="Poppins" panose="02000000000000000000" pitchFamily="2" charset="0"/>
          </a:endParaRPr>
        </a:p>
      </dsp:txBody>
      <dsp:txXfrm>
        <a:off x="2047942" y="1879939"/>
        <a:ext cx="1689167" cy="844583"/>
      </dsp:txXfrm>
    </dsp:sp>
    <dsp:sp modelId="{E1704FC0-F39D-4230-901C-9A2A91F9E7EA}">
      <dsp:nvSpPr>
        <dsp:cNvPr id="0" name=""/>
        <dsp:cNvSpPr/>
      </dsp:nvSpPr>
      <dsp:spPr>
        <a:xfrm>
          <a:off x="4091834" y="1879939"/>
          <a:ext cx="1689167" cy="8445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0" kern="1200" dirty="0">
              <a:latin typeface="Poppins" panose="02000000000000000000" pitchFamily="2" charset="0"/>
              <a:cs typeface="Poppins" panose="02000000000000000000" pitchFamily="2" charset="0"/>
            </a:rPr>
            <a:t>Expectativas</a:t>
          </a:r>
          <a:endParaRPr lang="es-PE" sz="1400" b="0" kern="1200" dirty="0">
            <a:latin typeface="Poppins" panose="02000000000000000000" pitchFamily="2" charset="0"/>
            <a:cs typeface="Poppins" panose="02000000000000000000" pitchFamily="2" charset="0"/>
          </a:endParaRPr>
        </a:p>
      </dsp:txBody>
      <dsp:txXfrm>
        <a:off x="4091834" y="1879939"/>
        <a:ext cx="1689167" cy="844583"/>
      </dsp:txXfrm>
    </dsp:sp>
    <dsp:sp modelId="{427784FD-3225-417B-8CF2-CC26FDECE1A0}">
      <dsp:nvSpPr>
        <dsp:cNvPr id="0" name=""/>
        <dsp:cNvSpPr/>
      </dsp:nvSpPr>
      <dsp:spPr>
        <a:xfrm>
          <a:off x="6135726" y="1879939"/>
          <a:ext cx="1689167" cy="8445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0" kern="1200" dirty="0">
              <a:latin typeface="Poppins" panose="02000000000000000000" pitchFamily="2" charset="0"/>
              <a:cs typeface="Poppins" panose="02000000000000000000" pitchFamily="2" charset="0"/>
            </a:rPr>
            <a:t>Situaciones o problemáticas</a:t>
          </a:r>
          <a:endParaRPr lang="es-PE" sz="1400" b="0" kern="1200" dirty="0">
            <a:latin typeface="Poppins" panose="02000000000000000000" pitchFamily="2" charset="0"/>
            <a:cs typeface="Poppins" panose="02000000000000000000" pitchFamily="2" charset="0"/>
          </a:endParaRPr>
        </a:p>
      </dsp:txBody>
      <dsp:txXfrm>
        <a:off x="6135726" y="1879939"/>
        <a:ext cx="1689167" cy="84458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3AD5B0-0492-4825-BD78-D5CCBCFC6A2A}">
      <dsp:nvSpPr>
        <dsp:cNvPr id="0" name=""/>
        <dsp:cNvSpPr/>
      </dsp:nvSpPr>
      <dsp:spPr>
        <a:xfrm rot="5400000">
          <a:off x="507583" y="1326467"/>
          <a:ext cx="1519373" cy="2528203"/>
        </a:xfrm>
        <a:prstGeom prst="corner">
          <a:avLst>
            <a:gd name="adj1" fmla="val 16120"/>
            <a:gd name="adj2" fmla="val 161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00C3C0-A49E-4FBC-9B02-F626139AFA58}">
      <dsp:nvSpPr>
        <dsp:cNvPr id="0" name=""/>
        <dsp:cNvSpPr/>
      </dsp:nvSpPr>
      <dsp:spPr>
        <a:xfrm>
          <a:off x="253962" y="2081855"/>
          <a:ext cx="2282475" cy="20007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200" b="1" kern="1200" dirty="0"/>
            <a:t>Paso 1:</a:t>
          </a:r>
          <a:r>
            <a:rPr lang="es-PE" sz="2200" kern="1200" dirty="0"/>
            <a:t> Diagnóstico de necesidades de orientación e intereses de los estudiante</a:t>
          </a:r>
        </a:p>
      </dsp:txBody>
      <dsp:txXfrm>
        <a:off x="253962" y="2081855"/>
        <a:ext cx="2282475" cy="2000724"/>
      </dsp:txXfrm>
    </dsp:sp>
    <dsp:sp modelId="{0121E4EC-EF25-4795-A292-FA564E64C223}">
      <dsp:nvSpPr>
        <dsp:cNvPr id="0" name=""/>
        <dsp:cNvSpPr/>
      </dsp:nvSpPr>
      <dsp:spPr>
        <a:xfrm>
          <a:off x="2105782" y="1140338"/>
          <a:ext cx="430655" cy="430655"/>
        </a:xfrm>
        <a:prstGeom prst="triangle">
          <a:avLst>
            <a:gd name="adj" fmla="val 1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66F6EC-D8D1-42BE-99CF-06EBD339BE8C}">
      <dsp:nvSpPr>
        <dsp:cNvPr id="0" name=""/>
        <dsp:cNvSpPr/>
      </dsp:nvSpPr>
      <dsp:spPr>
        <a:xfrm rot="5400000">
          <a:off x="3301780" y="635041"/>
          <a:ext cx="1519373" cy="2528203"/>
        </a:xfrm>
        <a:prstGeom prst="corner">
          <a:avLst>
            <a:gd name="adj1" fmla="val 16120"/>
            <a:gd name="adj2" fmla="val 161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7A97FB-5E8A-4512-A10B-5D90F9501DD8}">
      <dsp:nvSpPr>
        <dsp:cNvPr id="0" name=""/>
        <dsp:cNvSpPr/>
      </dsp:nvSpPr>
      <dsp:spPr>
        <a:xfrm>
          <a:off x="3048158" y="1390429"/>
          <a:ext cx="2282475" cy="20007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200" b="1" kern="1200" dirty="0"/>
            <a:t>Paso 2:</a:t>
          </a:r>
          <a:r>
            <a:rPr lang="es-PE" sz="2200" kern="1200" dirty="0"/>
            <a:t> Sistematización y priorización de necesidades de orientación de los estudiantes</a:t>
          </a:r>
        </a:p>
      </dsp:txBody>
      <dsp:txXfrm>
        <a:off x="3048158" y="1390429"/>
        <a:ext cx="2282475" cy="2000724"/>
      </dsp:txXfrm>
    </dsp:sp>
    <dsp:sp modelId="{0C89F4A1-893F-4B0D-AEE7-46468635A84F}">
      <dsp:nvSpPr>
        <dsp:cNvPr id="0" name=""/>
        <dsp:cNvSpPr/>
      </dsp:nvSpPr>
      <dsp:spPr>
        <a:xfrm>
          <a:off x="4899978" y="448911"/>
          <a:ext cx="430655" cy="430655"/>
        </a:xfrm>
        <a:prstGeom prst="triangle">
          <a:avLst>
            <a:gd name="adj" fmla="val 1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76EB44-43FB-4458-A2D0-AAB2B925DF72}">
      <dsp:nvSpPr>
        <dsp:cNvPr id="0" name=""/>
        <dsp:cNvSpPr/>
      </dsp:nvSpPr>
      <dsp:spPr>
        <a:xfrm rot="5400000">
          <a:off x="6095976" y="-56385"/>
          <a:ext cx="1519373" cy="2528203"/>
        </a:xfrm>
        <a:prstGeom prst="corner">
          <a:avLst>
            <a:gd name="adj1" fmla="val 16120"/>
            <a:gd name="adj2" fmla="val 1611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5D7215-8550-4331-B4BF-DA74A617AEF0}">
      <dsp:nvSpPr>
        <dsp:cNvPr id="0" name=""/>
        <dsp:cNvSpPr/>
      </dsp:nvSpPr>
      <dsp:spPr>
        <a:xfrm>
          <a:off x="5842355" y="699002"/>
          <a:ext cx="2282475" cy="20007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200" b="1" kern="1200" dirty="0"/>
            <a:t>Paso 3:</a:t>
          </a:r>
          <a:r>
            <a:rPr lang="es-PE" sz="2200" kern="1200" dirty="0"/>
            <a:t> Elaboración del Plan Tutorial de aula</a:t>
          </a:r>
        </a:p>
      </dsp:txBody>
      <dsp:txXfrm>
        <a:off x="5842355" y="699002"/>
        <a:ext cx="2282475" cy="200072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E3A144-2F5F-4FDB-A756-FC240070BF35}">
      <dsp:nvSpPr>
        <dsp:cNvPr id="0" name=""/>
        <dsp:cNvSpPr/>
      </dsp:nvSpPr>
      <dsp:spPr>
        <a:xfrm>
          <a:off x="2420866" y="0"/>
          <a:ext cx="2355266" cy="2355624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22FA6D-CA53-4463-82B3-1D377AADDF76}">
      <dsp:nvSpPr>
        <dsp:cNvPr id="0" name=""/>
        <dsp:cNvSpPr/>
      </dsp:nvSpPr>
      <dsp:spPr>
        <a:xfrm>
          <a:off x="2941458" y="850452"/>
          <a:ext cx="1308776" cy="6542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>
              <a:latin typeface="Poppins" panose="020B0604020202020204" charset="0"/>
              <a:cs typeface="Poppins" panose="020B0604020202020204" charset="0"/>
            </a:rPr>
            <a:t>Dimensión personal</a:t>
          </a:r>
          <a:endParaRPr lang="es-PE" sz="1400" kern="1200" dirty="0">
            <a:latin typeface="Poppins" panose="020B0604020202020204" charset="0"/>
            <a:cs typeface="Poppins" panose="020B0604020202020204" charset="0"/>
          </a:endParaRPr>
        </a:p>
      </dsp:txBody>
      <dsp:txXfrm>
        <a:off x="2941458" y="850452"/>
        <a:ext cx="1308776" cy="654231"/>
      </dsp:txXfrm>
    </dsp:sp>
    <dsp:sp modelId="{52EED992-31C7-47C1-A6D4-A37D4AC02B8F}">
      <dsp:nvSpPr>
        <dsp:cNvPr id="0" name=""/>
        <dsp:cNvSpPr/>
      </dsp:nvSpPr>
      <dsp:spPr>
        <a:xfrm>
          <a:off x="1766699" y="1353481"/>
          <a:ext cx="2355266" cy="2355624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14FFB6-0AE1-4E4C-B33D-433F733D9BB2}">
      <dsp:nvSpPr>
        <dsp:cNvPr id="0" name=""/>
        <dsp:cNvSpPr/>
      </dsp:nvSpPr>
      <dsp:spPr>
        <a:xfrm>
          <a:off x="2289944" y="2211762"/>
          <a:ext cx="1308776" cy="6542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400" kern="1200" dirty="0">
              <a:latin typeface="Poppins" panose="020B0604020202020204" charset="0"/>
              <a:cs typeface="Poppins" panose="020B0604020202020204" charset="0"/>
            </a:rPr>
            <a:t>Dimensión social</a:t>
          </a:r>
        </a:p>
      </dsp:txBody>
      <dsp:txXfrm>
        <a:off x="2289944" y="2211762"/>
        <a:ext cx="1308776" cy="654231"/>
      </dsp:txXfrm>
    </dsp:sp>
    <dsp:sp modelId="{96B5AFDB-7936-4B32-8687-8900FE239BD3}">
      <dsp:nvSpPr>
        <dsp:cNvPr id="0" name=""/>
        <dsp:cNvSpPr/>
      </dsp:nvSpPr>
      <dsp:spPr>
        <a:xfrm>
          <a:off x="2588499" y="2868930"/>
          <a:ext cx="2023538" cy="2024349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A13F71-0BC2-491F-A229-C21CA552EE3B}">
      <dsp:nvSpPr>
        <dsp:cNvPr id="0" name=""/>
        <dsp:cNvSpPr/>
      </dsp:nvSpPr>
      <dsp:spPr>
        <a:xfrm>
          <a:off x="2944554" y="3575030"/>
          <a:ext cx="1308776" cy="6542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400" kern="1200" dirty="0">
              <a:latin typeface="Poppins" panose="020B0604020202020204" charset="0"/>
              <a:cs typeface="Poppins" panose="020B0604020202020204" charset="0"/>
            </a:rPr>
            <a:t>Dimensión de aprendizajes</a:t>
          </a:r>
        </a:p>
      </dsp:txBody>
      <dsp:txXfrm>
        <a:off x="2944554" y="3575030"/>
        <a:ext cx="1308776" cy="6542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E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121439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803102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E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lang="es-E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39144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2" name="Google Shape;38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166060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1" name="Google Shape;431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48288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643646CF-3616-59BE-4510-561DC1AD1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80656385-09D5-B6B1-2B03-14697F1E4D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746A0E8A-CEAE-4060-A0A9-E2E952A677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1528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6" name="Google Shape;12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236751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>
          <a:extLst>
            <a:ext uri="{FF2B5EF4-FFF2-40B4-BE49-F238E27FC236}">
              <a16:creationId xmlns:a16="http://schemas.microsoft.com/office/drawing/2014/main" id="{44A57DBE-48CA-F5FF-8F6C-EB317E8149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23:notes">
            <a:extLst>
              <a:ext uri="{FF2B5EF4-FFF2-40B4-BE49-F238E27FC236}">
                <a16:creationId xmlns:a16="http://schemas.microsoft.com/office/drawing/2014/main" id="{4722EDDA-E206-C475-0CCF-85EB4C09C36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416" name="Google Shape;416;p23:notes">
            <a:extLst>
              <a:ext uri="{FF2B5EF4-FFF2-40B4-BE49-F238E27FC236}">
                <a16:creationId xmlns:a16="http://schemas.microsoft.com/office/drawing/2014/main" id="{6E3CB951-7296-305C-4F54-6A6C090A02B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121453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>
          <a:extLst>
            <a:ext uri="{FF2B5EF4-FFF2-40B4-BE49-F238E27FC236}">
              <a16:creationId xmlns:a16="http://schemas.microsoft.com/office/drawing/2014/main" id="{44A57DBE-48CA-F5FF-8F6C-EB317E8149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23:notes">
            <a:extLst>
              <a:ext uri="{FF2B5EF4-FFF2-40B4-BE49-F238E27FC236}">
                <a16:creationId xmlns:a16="http://schemas.microsoft.com/office/drawing/2014/main" id="{4722EDDA-E206-C475-0CCF-85EB4C09C36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416" name="Google Shape;416;p23:notes">
            <a:extLst>
              <a:ext uri="{FF2B5EF4-FFF2-40B4-BE49-F238E27FC236}">
                <a16:creationId xmlns:a16="http://schemas.microsoft.com/office/drawing/2014/main" id="{6E3CB951-7296-305C-4F54-6A6C090A02B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578841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406314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F65CB1E8-8DF4-D4BF-7C72-181F486A5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718B241F-4EE5-6010-468C-3314C7A7B1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17985ACC-D0E6-6196-8DC8-F106A1F61F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719179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F65CB1E8-8DF4-D4BF-7C72-181F486A5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718B241F-4EE5-6010-468C-3314C7A7B1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17985ACC-D0E6-6196-8DC8-F106A1F61F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65026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95" name="Google Shape;9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805840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F65CB1E8-8DF4-D4BF-7C72-181F486A5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718B241F-4EE5-6010-468C-3314C7A7B1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17985ACC-D0E6-6196-8DC8-F106A1F61F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388158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F65CB1E8-8DF4-D4BF-7C72-181F486A5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718B241F-4EE5-6010-468C-3314C7A7B1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17985ACC-D0E6-6196-8DC8-F106A1F61F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635726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643646CF-3616-59BE-4510-561DC1AD1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80656385-09D5-B6B1-2B03-14697F1E4D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746A0E8A-CEAE-4060-A0A9-E2E952A677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198514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643646CF-3616-59BE-4510-561DC1AD1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80656385-09D5-B6B1-2B03-14697F1E4D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746A0E8A-CEAE-4060-A0A9-E2E952A677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595600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643646CF-3616-59BE-4510-561DC1AD1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80656385-09D5-B6B1-2B03-14697F1E4D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746A0E8A-CEAE-4060-A0A9-E2E952A677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434329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>
          <a:extLst>
            <a:ext uri="{FF2B5EF4-FFF2-40B4-BE49-F238E27FC236}">
              <a16:creationId xmlns:a16="http://schemas.microsoft.com/office/drawing/2014/main" id="{643646CF-3616-59BE-4510-561DC1AD1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1:notes">
            <a:extLst>
              <a:ext uri="{FF2B5EF4-FFF2-40B4-BE49-F238E27FC236}">
                <a16:creationId xmlns:a16="http://schemas.microsoft.com/office/drawing/2014/main" id="{80656385-09D5-B6B1-2B03-14697F1E4D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46" name="Google Shape;246;p11:notes">
            <a:extLst>
              <a:ext uri="{FF2B5EF4-FFF2-40B4-BE49-F238E27FC236}">
                <a16:creationId xmlns:a16="http://schemas.microsoft.com/office/drawing/2014/main" id="{746A0E8A-CEAE-4060-A0A9-E2E952A677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738987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63" name="Google Shape;66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642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>
          <a:extLst>
            <a:ext uri="{FF2B5EF4-FFF2-40B4-BE49-F238E27FC236}">
              <a16:creationId xmlns:a16="http://schemas.microsoft.com/office/drawing/2014/main" id="{79BCB5C4-93DF-07F0-7845-E5FB4BB971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24:notes">
            <a:extLst>
              <a:ext uri="{FF2B5EF4-FFF2-40B4-BE49-F238E27FC236}">
                <a16:creationId xmlns:a16="http://schemas.microsoft.com/office/drawing/2014/main" id="{0DD3EBC2-F765-7920-EB0D-E9F80312FB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1" name="Google Shape;431;p24:notes">
            <a:extLst>
              <a:ext uri="{FF2B5EF4-FFF2-40B4-BE49-F238E27FC236}">
                <a16:creationId xmlns:a16="http://schemas.microsoft.com/office/drawing/2014/main" id="{7E69B248-9C6D-A254-C4DC-2369C167C8C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637316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63" name="Google Shape;66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642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89732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05" name="Google Shape;1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401551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6" name="Google Shape;12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681646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E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s-E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93800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7:notes"/>
          <p:cNvSpPr txBox="1">
            <a:spLocks noGrp="1"/>
          </p:cNvSpPr>
          <p:nvPr>
            <p:ph type="body" idx="1"/>
          </p:nvPr>
        </p:nvSpPr>
        <p:spPr>
          <a:xfrm>
            <a:off x="679134" y="4779081"/>
            <a:ext cx="5436235" cy="391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300" cy="33512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472854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6" name="Google Shape;12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5753930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E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lang="es-E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3404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co total">
  <p:cSld name="Blanco total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3"/>
          <p:cNvSpPr/>
          <p:nvPr/>
        </p:nvSpPr>
        <p:spPr>
          <a:xfrm>
            <a:off x="-600" y="0"/>
            <a:ext cx="121932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8991" tIns="39485" rIns="78991" bIns="3948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3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33"/>
          <p:cNvSpPr txBox="1">
            <a:spLocks noGrp="1"/>
          </p:cNvSpPr>
          <p:nvPr>
            <p:ph type="sldNum" idx="12"/>
          </p:nvPr>
        </p:nvSpPr>
        <p:spPr>
          <a:xfrm>
            <a:off x="11830050" y="6595944"/>
            <a:ext cx="396000" cy="192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ctr">
              <a:spcBef>
                <a:spcPts val="0"/>
              </a:spcBef>
              <a:buNone/>
              <a:defRPr sz="95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446037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8" name="Google Shape;28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3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3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3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3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push dir="u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5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11" Type="http://schemas.openxmlformats.org/officeDocument/2006/relationships/image" Target="../media/image13.png"/><Relationship Id="rId5" Type="http://schemas.openxmlformats.org/officeDocument/2006/relationships/diagramData" Target="../diagrams/data2.xml"/><Relationship Id="rId10" Type="http://schemas.openxmlformats.org/officeDocument/2006/relationships/image" Target="../media/image12.jpeg"/><Relationship Id="rId4" Type="http://schemas.openxmlformats.org/officeDocument/2006/relationships/image" Target="../media/image5.jpeg"/><Relationship Id="rId9" Type="http://schemas.microsoft.com/office/2007/relationships/diagramDrawing" Target="../diagrams/drawing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hyperlink" Target="https://www.perueduca.pe/#/home/destacados/descarga-la-cartilla-orientaciones-para-la-elaboracion-del-plan-de-tutoria-orientacion-educativa-y-convivencia-escolar-toece" TargetMode="External"/><Relationship Id="rId4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image" Target="../media/image2.png"/><Relationship Id="rId7" Type="http://schemas.openxmlformats.org/officeDocument/2006/relationships/diagramLayout" Target="../diagrams/layout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3.xml"/><Relationship Id="rId11" Type="http://schemas.openxmlformats.org/officeDocument/2006/relationships/image" Target="../media/image17.png"/><Relationship Id="rId5" Type="http://schemas.openxmlformats.org/officeDocument/2006/relationships/image" Target="../media/image5.jpeg"/><Relationship Id="rId10" Type="http://schemas.microsoft.com/office/2007/relationships/diagramDrawing" Target="../diagrams/drawing3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image" Target="../media/image2.png"/><Relationship Id="rId7" Type="http://schemas.openxmlformats.org/officeDocument/2006/relationships/diagramLayout" Target="../diagrams/layout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4.xml"/><Relationship Id="rId11" Type="http://schemas.openxmlformats.org/officeDocument/2006/relationships/image" Target="../media/image17.png"/><Relationship Id="rId5" Type="http://schemas.openxmlformats.org/officeDocument/2006/relationships/image" Target="../media/image5.jpeg"/><Relationship Id="rId10" Type="http://schemas.microsoft.com/office/2007/relationships/diagramDrawing" Target="../diagrams/drawing4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hyperlink" Target="https://mineduperu-my.sharepoint.com/:v:/g/personal/practicasgestion_minedu_gob_pe/ETqlX0FpjvJKoGglaX4NhsUBUuAYsW-eVRX5wVezfsc3ZQ?" TargetMode="Externa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/>
          <p:nvPr/>
        </p:nvSpPr>
        <p:spPr>
          <a:xfrm>
            <a:off x="-4175" y="0"/>
            <a:ext cx="12200400" cy="5137800"/>
          </a:xfrm>
          <a:prstGeom prst="rect">
            <a:avLst/>
          </a:prstGeom>
          <a:solidFill>
            <a:srgbClr val="C51A2C"/>
          </a:solidFill>
          <a:ln w="12700" cap="flat" cmpd="sng">
            <a:solidFill>
              <a:srgbClr val="C51A2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chemeClr val="dk1"/>
              </a:buClr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"/>
          <p:cNvSpPr txBox="1"/>
          <p:nvPr/>
        </p:nvSpPr>
        <p:spPr>
          <a:xfrm>
            <a:off x="887299" y="1696556"/>
            <a:ext cx="10864200" cy="1922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90000"/>
              </a:lnSpc>
              <a:buClr>
                <a:schemeClr val="lt1"/>
              </a:buClr>
              <a:buSzPts val="4000"/>
            </a:pPr>
            <a:r>
              <a:rPr lang="es-ES" sz="4200" b="1" spc="367" dirty="0">
                <a:solidFill>
                  <a:schemeClr val="bg1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Planificación de la TOE en las Instituciones educativas</a:t>
            </a:r>
            <a:endParaRPr lang="es-PE" sz="4200" b="1" spc="367" dirty="0">
              <a:solidFill>
                <a:schemeClr val="bg1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4540549" y="3875053"/>
            <a:ext cx="3557700" cy="5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s-ES" sz="2933" spc="367" dirty="0">
                <a:solidFill>
                  <a:schemeClr val="bg1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 Light"/>
              </a:rPr>
              <a:t>Marzo 2024</a:t>
            </a:r>
            <a:endParaRPr sz="2933" spc="367" dirty="0">
              <a:solidFill>
                <a:schemeClr val="bg1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pic>
        <p:nvPicPr>
          <p:cNvPr id="91" name="Google Shape;91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00694" y="5393326"/>
            <a:ext cx="5897700" cy="105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"/>
          <p:cNvPicPr preferRelativeResize="0"/>
          <p:nvPr/>
        </p:nvPicPr>
        <p:blipFill rotWithShape="1">
          <a:blip r:embed="rId4">
            <a:alphaModFix/>
          </a:blip>
          <a:srcRect l="19831" t="11360" r="66114" b="81108"/>
          <a:stretch/>
        </p:blipFill>
        <p:spPr>
          <a:xfrm>
            <a:off x="8202276" y="5573354"/>
            <a:ext cx="2289077" cy="69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1943771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2FC478-A263-3383-7091-3ABAF6A766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ítulo 1">
            <a:extLst>
              <a:ext uri="{FF2B5EF4-FFF2-40B4-BE49-F238E27FC236}">
                <a16:creationId xmlns:a16="http://schemas.microsoft.com/office/drawing/2014/main" id="{11375F1B-05B2-A309-12B8-A986493A9C31}"/>
              </a:ext>
            </a:extLst>
          </p:cNvPr>
          <p:cNvSpPr txBox="1">
            <a:spLocks/>
          </p:cNvSpPr>
          <p:nvPr/>
        </p:nvSpPr>
        <p:spPr>
          <a:xfrm>
            <a:off x="260311" y="945073"/>
            <a:ext cx="11729613" cy="9302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rgbClr val="007AB3"/>
              </a:buClr>
              <a:buSzPts val="3200"/>
            </a:pPr>
            <a:r>
              <a:rPr lang="es-ES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¿Qué normas sustentan a la TOE?</a:t>
            </a:r>
            <a:endParaRPr lang="es-PE" sz="3200" b="1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E906026C-B62C-EA58-8323-12E7CAF5B176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1" name="Google Shape;99;p2">
              <a:extLst>
                <a:ext uri="{FF2B5EF4-FFF2-40B4-BE49-F238E27FC236}">
                  <a16:creationId xmlns:a16="http://schemas.microsoft.com/office/drawing/2014/main" id="{A081679B-3CEA-A0B3-BAB3-FAABFF6D0B5E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6" name="Grupo 35">
              <a:extLst>
                <a:ext uri="{FF2B5EF4-FFF2-40B4-BE49-F238E27FC236}">
                  <a16:creationId xmlns:a16="http://schemas.microsoft.com/office/drawing/2014/main" id="{61344E1B-5A18-648D-01DA-BB7795487827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46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E1C63328-AA2F-F9A5-6542-C22B2358BD4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91B95E23-714E-6445-4A31-87CB6BAD0AE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E6E7579B-9C2F-EC98-F4E2-5CAC4D3319D3}"/>
              </a:ext>
            </a:extLst>
          </p:cNvPr>
          <p:cNvCxnSpPr/>
          <p:nvPr/>
        </p:nvCxnSpPr>
        <p:spPr>
          <a:xfrm>
            <a:off x="-38557" y="3177154"/>
            <a:ext cx="12216000" cy="0"/>
          </a:xfrm>
          <a:prstGeom prst="line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Elipse 2">
            <a:extLst>
              <a:ext uri="{FF2B5EF4-FFF2-40B4-BE49-F238E27FC236}">
                <a16:creationId xmlns:a16="http://schemas.microsoft.com/office/drawing/2014/main" id="{7A384D5A-9977-25F1-2BEB-34798988B68C}"/>
              </a:ext>
            </a:extLst>
          </p:cNvPr>
          <p:cNvSpPr/>
          <p:nvPr/>
        </p:nvSpPr>
        <p:spPr>
          <a:xfrm>
            <a:off x="3447339" y="3058300"/>
            <a:ext cx="228979" cy="22898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80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759B896B-F66E-D5B2-E85A-2E60DA619818}"/>
              </a:ext>
            </a:extLst>
          </p:cNvPr>
          <p:cNvCxnSpPr/>
          <p:nvPr/>
        </p:nvCxnSpPr>
        <p:spPr>
          <a:xfrm>
            <a:off x="3563221" y="2561603"/>
            <a:ext cx="0" cy="609600"/>
          </a:xfrm>
          <a:prstGeom prst="line">
            <a:avLst/>
          </a:prstGeom>
          <a:noFill/>
          <a:ln w="9525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Rectángulo 4">
            <a:extLst>
              <a:ext uri="{FF2B5EF4-FFF2-40B4-BE49-F238E27FC236}">
                <a16:creationId xmlns:a16="http://schemas.microsoft.com/office/drawing/2014/main" id="{DE1149C5-E15B-47FA-AB8A-3CA1185399DE}"/>
              </a:ext>
            </a:extLst>
          </p:cNvPr>
          <p:cNvSpPr/>
          <p:nvPr/>
        </p:nvSpPr>
        <p:spPr>
          <a:xfrm>
            <a:off x="3120724" y="2154164"/>
            <a:ext cx="873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800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2018</a:t>
            </a:r>
            <a:endParaRPr lang="es-PE" sz="1800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04020769-927B-ED7F-AA6A-9BC1FC908605}"/>
              </a:ext>
            </a:extLst>
          </p:cNvPr>
          <p:cNvSpPr/>
          <p:nvPr/>
        </p:nvSpPr>
        <p:spPr>
          <a:xfrm>
            <a:off x="5765944" y="3056713"/>
            <a:ext cx="228979" cy="22898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80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F1F04F45-AF3C-A935-85B5-3F082B0613CB}"/>
              </a:ext>
            </a:extLst>
          </p:cNvPr>
          <p:cNvCxnSpPr/>
          <p:nvPr/>
        </p:nvCxnSpPr>
        <p:spPr>
          <a:xfrm>
            <a:off x="5880433" y="2544014"/>
            <a:ext cx="0" cy="609600"/>
          </a:xfrm>
          <a:prstGeom prst="line">
            <a:avLst/>
          </a:prstGeom>
          <a:noFill/>
          <a:ln w="9525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Rectángulo 7">
            <a:extLst>
              <a:ext uri="{FF2B5EF4-FFF2-40B4-BE49-F238E27FC236}">
                <a16:creationId xmlns:a16="http://schemas.microsoft.com/office/drawing/2014/main" id="{B45106C8-B994-EC67-1E1A-D3A7173748E5}"/>
              </a:ext>
            </a:extLst>
          </p:cNvPr>
          <p:cNvSpPr/>
          <p:nvPr/>
        </p:nvSpPr>
        <p:spPr>
          <a:xfrm>
            <a:off x="5422988" y="2178746"/>
            <a:ext cx="9339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800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2020</a:t>
            </a:r>
            <a:endParaRPr lang="es-PE" sz="1800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759BA854-7292-8C70-680F-258881544CF6}"/>
              </a:ext>
            </a:extLst>
          </p:cNvPr>
          <p:cNvSpPr/>
          <p:nvPr/>
        </p:nvSpPr>
        <p:spPr>
          <a:xfrm>
            <a:off x="7962711" y="3056713"/>
            <a:ext cx="228979" cy="22898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80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313497FC-BB05-ADB0-6CD0-20F13E4779D6}"/>
              </a:ext>
            </a:extLst>
          </p:cNvPr>
          <p:cNvCxnSpPr/>
          <p:nvPr/>
        </p:nvCxnSpPr>
        <p:spPr>
          <a:xfrm>
            <a:off x="8077200" y="2567554"/>
            <a:ext cx="0" cy="609600"/>
          </a:xfrm>
          <a:prstGeom prst="line">
            <a:avLst/>
          </a:prstGeom>
          <a:noFill/>
          <a:ln w="9525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Rectángulo 10">
            <a:extLst>
              <a:ext uri="{FF2B5EF4-FFF2-40B4-BE49-F238E27FC236}">
                <a16:creationId xmlns:a16="http://schemas.microsoft.com/office/drawing/2014/main" id="{468B669F-33CA-0613-1688-98AF4DA40B8D}"/>
              </a:ext>
            </a:extLst>
          </p:cNvPr>
          <p:cNvSpPr/>
          <p:nvPr/>
        </p:nvSpPr>
        <p:spPr>
          <a:xfrm>
            <a:off x="7656293" y="2149738"/>
            <a:ext cx="8602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800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2021</a:t>
            </a:r>
            <a:endParaRPr lang="es-PE" sz="1800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12" name="Google Shape;273;p14">
            <a:extLst>
              <a:ext uri="{FF2B5EF4-FFF2-40B4-BE49-F238E27FC236}">
                <a16:creationId xmlns:a16="http://schemas.microsoft.com/office/drawing/2014/main" id="{ED817DE5-DF8C-C2BE-C8CD-D456A07FB9EA}"/>
              </a:ext>
            </a:extLst>
          </p:cNvPr>
          <p:cNvSpPr txBox="1"/>
          <p:nvPr/>
        </p:nvSpPr>
        <p:spPr>
          <a:xfrm>
            <a:off x="2571228" y="3423602"/>
            <a:ext cx="1981200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DS N.° 004-2018-MINEDU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Aprueba los “Lineamientos para la Gestión de la Convivencia Escolar, la Prevención y la Atención de la Violencia Contra NNA”.</a:t>
            </a:r>
            <a:endParaRPr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</p:txBody>
      </p:sp>
      <p:sp>
        <p:nvSpPr>
          <p:cNvPr id="15" name="Google Shape;278;p14">
            <a:extLst>
              <a:ext uri="{FF2B5EF4-FFF2-40B4-BE49-F238E27FC236}">
                <a16:creationId xmlns:a16="http://schemas.microsoft.com/office/drawing/2014/main" id="{09108981-B519-2507-EAE0-392F0847029F}"/>
              </a:ext>
            </a:extLst>
          </p:cNvPr>
          <p:cNvSpPr txBox="1"/>
          <p:nvPr/>
        </p:nvSpPr>
        <p:spPr>
          <a:xfrm>
            <a:off x="7048441" y="3316515"/>
            <a:ext cx="2057517" cy="235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RVM N.° 169-2021-MINEDU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Aprueba los “Lineamientos de ESI para la Educación Básica”. </a:t>
            </a:r>
          </a:p>
          <a:p>
            <a:pPr algn="ctr">
              <a:buClr>
                <a:schemeClr val="dk1"/>
              </a:buClr>
              <a:buSzPts val="1600"/>
            </a:pPr>
            <a:endParaRPr lang="es-ES" sz="1050" spc="367" dirty="0">
              <a:solidFill>
                <a:srgbClr val="00B0F0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RM </a:t>
            </a:r>
            <a:r>
              <a:rPr lang="es-ES" sz="1050" spc="367" dirty="0" err="1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N.°</a:t>
            </a: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 189-2021-MINEDU</a:t>
            </a:r>
            <a:endParaRPr lang="es-PE" sz="1050" spc="367" dirty="0">
              <a:solidFill>
                <a:srgbClr val="00B0F0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Aprueba las “Disposiciones para los Comités de Gestión Escolar en las Instituciones Educativas Públicas de Educación Básica"</a:t>
            </a:r>
            <a:endParaRPr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</p:txBody>
      </p:sp>
      <p:sp>
        <p:nvSpPr>
          <p:cNvPr id="16" name="Google Shape;271;p14">
            <a:extLst>
              <a:ext uri="{FF2B5EF4-FFF2-40B4-BE49-F238E27FC236}">
                <a16:creationId xmlns:a16="http://schemas.microsoft.com/office/drawing/2014/main" id="{562775C4-973A-5653-4ED4-CC70F286545E}"/>
              </a:ext>
            </a:extLst>
          </p:cNvPr>
          <p:cNvSpPr txBox="1"/>
          <p:nvPr/>
        </p:nvSpPr>
        <p:spPr>
          <a:xfrm>
            <a:off x="7258" y="1508067"/>
            <a:ext cx="12170186" cy="584735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1600"/>
            </a:pPr>
            <a:r>
              <a:rPr lang="es-ES" sz="1600" b="1" spc="600" dirty="0">
                <a:solidFill>
                  <a:schemeClr val="tx1"/>
                </a:solidFill>
                <a:latin typeface="Poppins" panose="02000000000000000000" pitchFamily="2" charset="0"/>
                <a:ea typeface="Montserrat" charset="0"/>
                <a:cs typeface="Poppins" panose="02000000000000000000" pitchFamily="2" charset="0"/>
                <a:sym typeface="Poppins"/>
              </a:rPr>
              <a:t>Ley N.° 28044, Ley General de Educación, Reglamento de la Ley General de Educación y </a:t>
            </a:r>
            <a:r>
              <a:rPr lang="es-ES" sz="1600" b="1" spc="600" dirty="0">
                <a:solidFill>
                  <a:schemeClr val="tx1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DS 007-2021-MINEDU</a:t>
            </a:r>
            <a:r>
              <a:rPr lang="es-ES" sz="1600" b="1" spc="600" dirty="0">
                <a:solidFill>
                  <a:schemeClr val="tx1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.</a:t>
            </a:r>
            <a:endParaRPr sz="1600" b="1" spc="600" dirty="0">
              <a:solidFill>
                <a:schemeClr val="tx1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4A4A2D20-B35A-4373-A708-581D6F8B17DE}"/>
              </a:ext>
            </a:extLst>
          </p:cNvPr>
          <p:cNvSpPr/>
          <p:nvPr/>
        </p:nvSpPr>
        <p:spPr>
          <a:xfrm>
            <a:off x="10444621" y="3049624"/>
            <a:ext cx="228979" cy="22898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80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E158E560-EF0F-FEDA-53E7-E3F2C42F6CBB}"/>
              </a:ext>
            </a:extLst>
          </p:cNvPr>
          <p:cNvCxnSpPr/>
          <p:nvPr/>
        </p:nvCxnSpPr>
        <p:spPr>
          <a:xfrm>
            <a:off x="10559111" y="2561603"/>
            <a:ext cx="0" cy="609600"/>
          </a:xfrm>
          <a:prstGeom prst="line">
            <a:avLst/>
          </a:prstGeom>
          <a:noFill/>
          <a:ln w="9525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Rectángulo 19">
            <a:extLst>
              <a:ext uri="{FF2B5EF4-FFF2-40B4-BE49-F238E27FC236}">
                <a16:creationId xmlns:a16="http://schemas.microsoft.com/office/drawing/2014/main" id="{2D447FE2-59C1-E3B1-E7A6-5BD4030C193D}"/>
              </a:ext>
            </a:extLst>
          </p:cNvPr>
          <p:cNvSpPr/>
          <p:nvPr/>
        </p:nvSpPr>
        <p:spPr>
          <a:xfrm>
            <a:off x="10100373" y="2154164"/>
            <a:ext cx="922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800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2023</a:t>
            </a:r>
            <a:endParaRPr lang="es-PE" sz="1800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21" name="Google Shape;278;p14">
            <a:extLst>
              <a:ext uri="{FF2B5EF4-FFF2-40B4-BE49-F238E27FC236}">
                <a16:creationId xmlns:a16="http://schemas.microsoft.com/office/drawing/2014/main" id="{81AD7DC3-FF88-180C-5C02-9A716A283A07}"/>
              </a:ext>
            </a:extLst>
          </p:cNvPr>
          <p:cNvSpPr txBox="1"/>
          <p:nvPr/>
        </p:nvSpPr>
        <p:spPr>
          <a:xfrm>
            <a:off x="9161911" y="3312264"/>
            <a:ext cx="2852468" cy="2516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RM N.° 587-2023-MINEDU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Aprueban los “Lineamientos  para la prestación del servicio educativo en instituciones y programas educativos de Educación Básica para el año 2024”. </a:t>
            </a:r>
          </a:p>
          <a:p>
            <a:pPr algn="ctr">
              <a:buClr>
                <a:schemeClr val="dk1"/>
              </a:buClr>
              <a:buSzPts val="1600"/>
            </a:pPr>
            <a:endParaRPr lang="es-ES"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RVM </a:t>
            </a: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N.°</a:t>
            </a: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148-2023-MINEDU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Aprueba los “Procedimientos para la elaboración y aprobación del Cuadro de Distribución de Horas Pedagógicas en las IIEE públicas del nivel de educación secundaria de EBR y del ciclo avanzado de EBA”</a:t>
            </a:r>
            <a:endParaRPr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</p:txBody>
      </p:sp>
      <p:sp>
        <p:nvSpPr>
          <p:cNvPr id="22" name="Google Shape;276;p14">
            <a:extLst>
              <a:ext uri="{FF2B5EF4-FFF2-40B4-BE49-F238E27FC236}">
                <a16:creationId xmlns:a16="http://schemas.microsoft.com/office/drawing/2014/main" id="{484D1AFE-36A2-5D72-9D89-486423CB462C}"/>
              </a:ext>
            </a:extLst>
          </p:cNvPr>
          <p:cNvSpPr txBox="1"/>
          <p:nvPr/>
        </p:nvSpPr>
        <p:spPr>
          <a:xfrm>
            <a:off x="4594654" y="3316516"/>
            <a:ext cx="2513408" cy="24390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RVM N.° 212-2020-MINEDU 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Aprueba los “Lineamientos de Tutoría y Orientación Educativa para la Educación Básica”.​</a:t>
            </a:r>
          </a:p>
          <a:p>
            <a:pPr algn="ctr">
              <a:buClr>
                <a:schemeClr val="dk1"/>
              </a:buClr>
              <a:buSzPts val="1600"/>
            </a:pPr>
            <a:endParaRPr lang="es-ES"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RM </a:t>
            </a:r>
            <a:r>
              <a:rPr lang="es-ES" sz="1050" spc="367" dirty="0" err="1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N.°</a:t>
            </a: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 274-2020-MINEDU 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Aprueba la actualización del "Anexo 03: Protocolos para la atención de la violencia contra NNA”.</a:t>
            </a:r>
          </a:p>
          <a:p>
            <a:pPr algn="ctr">
              <a:buClr>
                <a:schemeClr val="dk1"/>
              </a:buClr>
              <a:buSzPts val="1600"/>
            </a:pPr>
            <a:endParaRPr lang="es-ES"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  <a:p>
            <a:pPr algn="ctr">
              <a:buClr>
                <a:schemeClr val="dk1"/>
              </a:buClr>
              <a:buSzPts val="1600"/>
            </a:pPr>
            <a:endParaRPr dirty="0">
              <a:solidFill>
                <a:schemeClr val="dk1"/>
              </a:solidFill>
              <a:latin typeface="Poppins" panose="02000000000000000000" pitchFamily="2" charset="0"/>
              <a:ea typeface="Calibri"/>
              <a:cs typeface="Poppins" panose="02000000000000000000" pitchFamily="2" charset="0"/>
              <a:sym typeface="Calibri"/>
            </a:endParaRPr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ADEFDA74-F577-C336-1E45-936DA2AA7189}"/>
              </a:ext>
            </a:extLst>
          </p:cNvPr>
          <p:cNvSpPr/>
          <p:nvPr/>
        </p:nvSpPr>
        <p:spPr>
          <a:xfrm>
            <a:off x="1052335" y="3054031"/>
            <a:ext cx="228979" cy="22898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80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5ABBBB3C-F5AA-FA6C-1E8D-83BA1774C038}"/>
              </a:ext>
            </a:extLst>
          </p:cNvPr>
          <p:cNvCxnSpPr/>
          <p:nvPr/>
        </p:nvCxnSpPr>
        <p:spPr>
          <a:xfrm>
            <a:off x="1168221" y="2557334"/>
            <a:ext cx="0" cy="609600"/>
          </a:xfrm>
          <a:prstGeom prst="line">
            <a:avLst/>
          </a:prstGeom>
          <a:noFill/>
          <a:ln w="9525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Rectángulo 24">
            <a:extLst>
              <a:ext uri="{FF2B5EF4-FFF2-40B4-BE49-F238E27FC236}">
                <a16:creationId xmlns:a16="http://schemas.microsoft.com/office/drawing/2014/main" id="{E673B015-7596-B10B-24D6-2130022E670C}"/>
              </a:ext>
            </a:extLst>
          </p:cNvPr>
          <p:cNvSpPr/>
          <p:nvPr/>
        </p:nvSpPr>
        <p:spPr>
          <a:xfrm>
            <a:off x="725720" y="2149895"/>
            <a:ext cx="8762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800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2016</a:t>
            </a:r>
            <a:endParaRPr lang="es-PE" sz="1800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26" name="Google Shape;273;p14">
            <a:extLst>
              <a:ext uri="{FF2B5EF4-FFF2-40B4-BE49-F238E27FC236}">
                <a16:creationId xmlns:a16="http://schemas.microsoft.com/office/drawing/2014/main" id="{8AEFEDEE-0BD9-622A-1D25-07374ADE10E7}"/>
              </a:ext>
            </a:extLst>
          </p:cNvPr>
          <p:cNvSpPr txBox="1"/>
          <p:nvPr/>
        </p:nvSpPr>
        <p:spPr>
          <a:xfrm>
            <a:off x="177621" y="3449323"/>
            <a:ext cx="2413104" cy="2516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1600"/>
            </a:pP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RM </a:t>
            </a:r>
            <a:r>
              <a:rPr lang="es-ES" sz="1050" spc="367" dirty="0" err="1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N.°</a:t>
            </a:r>
            <a:r>
              <a:rPr lang="es-ES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 281-2016-MINEDU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Aprueba el “Currículo Nacional de Educación Básica” y sus modificatorias</a:t>
            </a:r>
          </a:p>
          <a:p>
            <a:pPr algn="ctr">
              <a:buClr>
                <a:schemeClr val="dk1"/>
              </a:buClr>
              <a:buSzPts val="1600"/>
            </a:pPr>
            <a:endParaRPr lang="es-ES"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  <a:p>
            <a:pPr algn="ctr"/>
            <a:r>
              <a:rPr lang="es-PE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RM </a:t>
            </a:r>
            <a:r>
              <a:rPr lang="es-PE" sz="1050" spc="367" dirty="0" err="1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N.°</a:t>
            </a:r>
            <a:r>
              <a:rPr lang="es-PE" sz="1050" spc="367" dirty="0">
                <a:solidFill>
                  <a:srgbClr val="00B0F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 649-2016-MINEDU</a:t>
            </a:r>
          </a:p>
          <a:p>
            <a:pPr algn="ctr">
              <a:buClr>
                <a:schemeClr val="dk1"/>
              </a:buClr>
              <a:buSzPts val="1600"/>
            </a:pPr>
            <a:r>
              <a:rPr lang="es-ES" sz="105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Aprueba el Programa Curricular de Educación Inicial, el Programa Curricular de Educación Primaria y el Programa Curricular de Educación Secundaria.</a:t>
            </a:r>
          </a:p>
          <a:p>
            <a:pPr algn="ctr">
              <a:buClr>
                <a:schemeClr val="dk1"/>
              </a:buClr>
              <a:buSzPts val="1600"/>
            </a:pPr>
            <a:endParaRPr lang="es-ES" sz="105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  <a:p>
            <a:pPr algn="ctr">
              <a:buClr>
                <a:schemeClr val="dk1"/>
              </a:buClr>
              <a:buSzPts val="1600"/>
            </a:pPr>
            <a:endParaRPr lang="es-ES" sz="1050" b="0" i="0" dirty="0">
              <a:solidFill>
                <a:srgbClr val="393939"/>
              </a:solidFill>
              <a:effectLst/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</p:txBody>
      </p:sp>
      <p:sp>
        <p:nvSpPr>
          <p:cNvPr id="33" name="Google Shape;278;p14">
            <a:extLst>
              <a:ext uri="{FF2B5EF4-FFF2-40B4-BE49-F238E27FC236}">
                <a16:creationId xmlns:a16="http://schemas.microsoft.com/office/drawing/2014/main" id="{7FE0656C-A613-40F0-B86A-7E19EA8227A0}"/>
              </a:ext>
            </a:extLst>
          </p:cNvPr>
          <p:cNvSpPr txBox="1"/>
          <p:nvPr/>
        </p:nvSpPr>
        <p:spPr>
          <a:xfrm>
            <a:off x="153166" y="6237524"/>
            <a:ext cx="11836758" cy="5770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chemeClr val="dk1"/>
              </a:buClr>
              <a:buSzPts val="1600"/>
            </a:pPr>
            <a:r>
              <a:rPr lang="es-ES" sz="1050" b="1" spc="367" dirty="0">
                <a:solidFill>
                  <a:schemeClr val="tx2">
                    <a:lumMod val="50000"/>
                  </a:schemeClr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RSG </a:t>
            </a:r>
            <a:r>
              <a:rPr lang="es-ES" sz="1050" b="1" spc="367" dirty="0" err="1">
                <a:solidFill>
                  <a:schemeClr val="tx2">
                    <a:lumMod val="50000"/>
                  </a:schemeClr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N.°</a:t>
            </a:r>
            <a:r>
              <a:rPr lang="es-ES" sz="1050" b="1" spc="367" dirty="0">
                <a:solidFill>
                  <a:schemeClr val="tx2">
                    <a:lumMod val="50000"/>
                  </a:schemeClr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 140-2023-MINEDU</a:t>
            </a:r>
          </a:p>
          <a:p>
            <a:pPr>
              <a:buClr>
                <a:schemeClr val="dk1"/>
              </a:buClr>
              <a:buSzPts val="1600"/>
            </a:pPr>
            <a:r>
              <a:rPr lang="es-ES" sz="1050" b="1" dirty="0">
                <a:solidFill>
                  <a:schemeClr val="tx2">
                    <a:lumMod val="50000"/>
                  </a:schemeClr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Aprueba la conformación de la Unidad Funcional de Tutoría y Orientación Educativa como unidad funcional no orgánica en la Dirección General de Educación Básica Regular</a:t>
            </a:r>
            <a:r>
              <a:rPr lang="es-ES" sz="1050" dirty="0">
                <a:solidFill>
                  <a:schemeClr val="tx2">
                    <a:lumMod val="50000"/>
                  </a:schemeClr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 </a:t>
            </a:r>
            <a:endParaRPr lang="es-ES" sz="1050" dirty="0">
              <a:solidFill>
                <a:schemeClr val="tx2">
                  <a:lumMod val="50000"/>
                </a:schemeClr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59982007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BF077590-142E-B957-4251-A8C0193D79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1975506"/>
              </p:ext>
            </p:extLst>
          </p:nvPr>
        </p:nvGraphicFramePr>
        <p:xfrm>
          <a:off x="1151761" y="2175840"/>
          <a:ext cx="9888476" cy="4653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Título 1">
            <a:extLst>
              <a:ext uri="{FF2B5EF4-FFF2-40B4-BE49-F238E27FC236}">
                <a16:creationId xmlns:a16="http://schemas.microsoft.com/office/drawing/2014/main" id="{DA1A5DC9-B382-48FE-A8DE-02E5500EF7CD}"/>
              </a:ext>
            </a:extLst>
          </p:cNvPr>
          <p:cNvSpPr txBox="1">
            <a:spLocks/>
          </p:cNvSpPr>
          <p:nvPr/>
        </p:nvSpPr>
        <p:spPr>
          <a:xfrm>
            <a:off x="1793812" y="869250"/>
            <a:ext cx="8604375" cy="95916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E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¿Cómo se planifica la TOE en la IE y en el aula?</a:t>
            </a:r>
          </a:p>
        </p:txBody>
      </p:sp>
      <p:grpSp>
        <p:nvGrpSpPr>
          <p:cNvPr id="15" name="Grupo 14">
            <a:extLst>
              <a:ext uri="{FF2B5EF4-FFF2-40B4-BE49-F238E27FC236}">
                <a16:creationId xmlns:a16="http://schemas.microsoft.com/office/drawing/2014/main" id="{7A201FFD-F0CF-4496-B9B7-CFE0BFA82A1A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16" name="Google Shape;99;p2">
              <a:extLst>
                <a:ext uri="{FF2B5EF4-FFF2-40B4-BE49-F238E27FC236}">
                  <a16:creationId xmlns:a16="http://schemas.microsoft.com/office/drawing/2014/main" id="{BDF41499-B045-4D19-8455-C1F03C07B9B1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7" name="Grupo 16">
              <a:extLst>
                <a:ext uri="{FF2B5EF4-FFF2-40B4-BE49-F238E27FC236}">
                  <a16:creationId xmlns:a16="http://schemas.microsoft.com/office/drawing/2014/main" id="{93627198-E8FC-45A9-85C5-BF2058D74138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D5DE48A2-E8EB-442A-B912-26C78BDE017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B6D9FCFB-2D2D-4DDC-A006-71A7C4CECF1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0" name="CuadroTexto 19">
            <a:extLst>
              <a:ext uri="{FF2B5EF4-FFF2-40B4-BE49-F238E27FC236}">
                <a16:creationId xmlns:a16="http://schemas.microsoft.com/office/drawing/2014/main" id="{6EBF1F49-46D1-4434-A78E-CD6C165C9D89}"/>
              </a:ext>
            </a:extLst>
          </p:cNvPr>
          <p:cNvSpPr txBox="1"/>
          <p:nvPr/>
        </p:nvSpPr>
        <p:spPr>
          <a:xfrm>
            <a:off x="0" y="6183099"/>
            <a:ext cx="115176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sz="5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(*) https://directivos.minedu.gob.pe/wp-content/uploads/2023/01/INSTRUMENTOS-DE-GESTI%C3%93N.pdf</a:t>
            </a:r>
          </a:p>
        </p:txBody>
      </p: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653249FE-5FBC-DB3D-EC73-2FBDEBBF7240}"/>
              </a:ext>
            </a:extLst>
          </p:cNvPr>
          <p:cNvCxnSpPr/>
          <p:nvPr/>
        </p:nvCxnSpPr>
        <p:spPr>
          <a:xfrm>
            <a:off x="1909485" y="2401258"/>
            <a:ext cx="2814915" cy="1593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>
            <a:extLst>
              <a:ext uri="{FF2B5EF4-FFF2-40B4-BE49-F238E27FC236}">
                <a16:creationId xmlns:a16="http://schemas.microsoft.com/office/drawing/2014/main" id="{16CAB974-29CC-F255-0CD2-6E4A7E68D87F}"/>
              </a:ext>
            </a:extLst>
          </p:cNvPr>
          <p:cNvSpPr txBox="1"/>
          <p:nvPr/>
        </p:nvSpPr>
        <p:spPr>
          <a:xfrm>
            <a:off x="1596024" y="1939211"/>
            <a:ext cx="32122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sz="12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(*) PEI: Proyecto Educativo Institucional.</a:t>
            </a:r>
            <a:endParaRPr lang="es-MX" sz="12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s-MX" sz="12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(*) PCI: Proyecto Curricular de la IE</a:t>
            </a:r>
            <a:endParaRPr lang="es-PE" sz="12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518338" y="3352996"/>
            <a:ext cx="1367612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s-PE" dirty="0"/>
              <a:t>A nivel de la IE</a:t>
            </a:r>
          </a:p>
        </p:txBody>
      </p:sp>
      <p:sp>
        <p:nvSpPr>
          <p:cNvPr id="23" name="CuadroTexto 22"/>
          <p:cNvSpPr txBox="1"/>
          <p:nvPr/>
        </p:nvSpPr>
        <p:spPr>
          <a:xfrm>
            <a:off x="6823642" y="3309972"/>
            <a:ext cx="136761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PE" dirty="0"/>
              <a:t>A nivel de Aula</a:t>
            </a:r>
          </a:p>
        </p:txBody>
      </p:sp>
    </p:spTree>
    <p:extLst>
      <p:ext uri="{BB962C8B-B14F-4D97-AF65-F5344CB8AC3E}">
        <p14:creationId xmlns:p14="http://schemas.microsoft.com/office/powerpoint/2010/main" val="2185410249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5"/>
          <p:cNvSpPr/>
          <p:nvPr/>
        </p:nvSpPr>
        <p:spPr>
          <a:xfrm>
            <a:off x="-8356" y="914400"/>
            <a:ext cx="12200355" cy="5943600"/>
          </a:xfrm>
          <a:prstGeom prst="rect">
            <a:avLst/>
          </a:prstGeom>
          <a:solidFill>
            <a:srgbClr val="0070C0"/>
          </a:solidFill>
          <a:ln w="127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chemeClr val="dk1"/>
              </a:buClr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5"/>
          <p:cNvSpPr txBox="1"/>
          <p:nvPr/>
        </p:nvSpPr>
        <p:spPr>
          <a:xfrm>
            <a:off x="887241" y="2462539"/>
            <a:ext cx="10864157" cy="2537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90000"/>
              </a:lnSpc>
              <a:buClr>
                <a:schemeClr val="lt1"/>
              </a:buClr>
              <a:buSzPts val="4000"/>
            </a:pPr>
            <a:r>
              <a:rPr lang="es-ES" sz="4400" b="1" spc="367" dirty="0">
                <a:solidFill>
                  <a:schemeClr val="bg1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Tema 2: Orientaciones para la planificación de la tutoría en la institución educativa -  Plan TOECE</a:t>
            </a:r>
          </a:p>
          <a:p>
            <a:pPr algn="ctr">
              <a:lnSpc>
                <a:spcPct val="90000"/>
              </a:lnSpc>
              <a:buClr>
                <a:schemeClr val="lt1"/>
              </a:buClr>
              <a:buSzPts val="4000"/>
            </a:pPr>
            <a:endParaRPr sz="4400" b="1" spc="367" dirty="0">
              <a:solidFill>
                <a:schemeClr val="bg1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8" name="Google Shape;99;p2"/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/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0" name="Picture 2" descr="Archivo:Logo del Ministerio de Educación del Perú - MINEDU.png - Wikipedia,  la enciclopedia libre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4" descr="Uso del Logo &amp;quot;Con Punche Perú&amp;quot; - Informes y publicaciones -  Hospital Nacional Hipólito Unanue - Plataforma del Estado Peruano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28930670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9645" y="976271"/>
            <a:ext cx="1577719" cy="1814214"/>
          </a:xfrm>
          <a:prstGeom prst="rect">
            <a:avLst/>
          </a:prstGeom>
        </p:spPr>
      </p:pic>
      <p:sp>
        <p:nvSpPr>
          <p:cNvPr id="44" name="Título 1"/>
          <p:cNvSpPr txBox="1">
            <a:spLocks/>
          </p:cNvSpPr>
          <p:nvPr/>
        </p:nvSpPr>
        <p:spPr>
          <a:xfrm>
            <a:off x="3045278" y="1418241"/>
            <a:ext cx="7335556" cy="9302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rgbClr val="007AB3"/>
              </a:buClr>
              <a:buSzPts val="3200"/>
            </a:pPr>
            <a:r>
              <a:rPr lang="es-ES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Saberes previos</a:t>
            </a:r>
            <a:endParaRPr lang="es-PE" sz="3200" b="1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EAA8C3D3-8032-47F2-8EFE-613270DA230B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1" name="Google Shape;99;p2">
              <a:extLst>
                <a:ext uri="{FF2B5EF4-FFF2-40B4-BE49-F238E27FC236}">
                  <a16:creationId xmlns:a16="http://schemas.microsoft.com/office/drawing/2014/main" id="{2A391750-0D57-483D-A6E4-F985218B2E39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6" name="Grupo 35">
              <a:extLst>
                <a:ext uri="{FF2B5EF4-FFF2-40B4-BE49-F238E27FC236}">
                  <a16:creationId xmlns:a16="http://schemas.microsoft.com/office/drawing/2014/main" id="{EFB9A971-218A-43A4-9D48-CF807E71C0F4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46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BD946A44-181A-4FB2-806E-042B85D28F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0D973722-2456-40F4-90EE-F2A88BFD1A0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39" name="Google Shape;168;p7">
            <a:extLst>
              <a:ext uri="{FF2B5EF4-FFF2-40B4-BE49-F238E27FC236}">
                <a16:creationId xmlns:a16="http://schemas.microsoft.com/office/drawing/2014/main" id="{0325E867-DA3D-4F1D-AE04-00DDBB22E8D5}"/>
              </a:ext>
            </a:extLst>
          </p:cNvPr>
          <p:cNvSpPr txBox="1">
            <a:spLocks/>
          </p:cNvSpPr>
          <p:nvPr/>
        </p:nvSpPr>
        <p:spPr>
          <a:xfrm>
            <a:off x="1236522" y="2860574"/>
            <a:ext cx="9710598" cy="233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rtl="0" fontAlgn="base">
              <a:spcBef>
                <a:spcPts val="0"/>
              </a:spcBef>
              <a:spcAft>
                <a:spcPts val="0"/>
              </a:spcAft>
            </a:pPr>
            <a:r>
              <a:rPr lang="es-ES" sz="3200" kern="1200" spc="367" dirty="0">
                <a:solidFill>
                  <a:schemeClr val="tx1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1. ¿Qué conocemos sobre el Plan TOECE?</a:t>
            </a:r>
          </a:p>
          <a:p>
            <a:pPr algn="ctr" rtl="0" fontAlgn="base">
              <a:spcBef>
                <a:spcPts val="0"/>
              </a:spcBef>
              <a:spcAft>
                <a:spcPts val="0"/>
              </a:spcAft>
            </a:pPr>
            <a:endParaRPr lang="es-ES" sz="3200" kern="1200" spc="367" dirty="0">
              <a:solidFill>
                <a:schemeClr val="tx1"/>
              </a:solidFill>
              <a:latin typeface="Poppins" panose="02000000000000000000" pitchFamily="2" charset="0"/>
              <a:ea typeface="+mj-ea"/>
              <a:cs typeface="Poppins" panose="02000000000000000000" pitchFamily="2" charset="0"/>
            </a:endParaRPr>
          </a:p>
          <a:p>
            <a:pPr algn="ctr" rtl="0" fontAlgn="base">
              <a:spcBef>
                <a:spcPts val="0"/>
              </a:spcBef>
              <a:spcAft>
                <a:spcPts val="0"/>
              </a:spcAft>
            </a:pPr>
            <a:r>
              <a:rPr lang="es-ES" sz="3200" kern="1200" spc="367" dirty="0">
                <a:solidFill>
                  <a:schemeClr val="tx1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2. ¿Quién es el responsable del desarrollo del plan TOECE?</a:t>
            </a:r>
          </a:p>
          <a:p>
            <a:pPr algn="ctr">
              <a:lnSpc>
                <a:spcPct val="90000"/>
              </a:lnSpc>
              <a:buClr>
                <a:srgbClr val="FF0000"/>
              </a:buClr>
              <a:buSzPts val="1876"/>
            </a:pPr>
            <a:endParaRPr lang="es-ES" sz="3200" kern="1200" spc="367" dirty="0">
              <a:solidFill>
                <a:schemeClr val="tx1"/>
              </a:solidFill>
              <a:latin typeface="Poppins" panose="02000000000000000000" pitchFamily="2" charset="0"/>
              <a:ea typeface="+mj-ea"/>
              <a:cs typeface="Poppins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400365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E35040-3ACF-ED2D-1579-A7E41597D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8623" y="931557"/>
            <a:ext cx="5937884" cy="959168"/>
          </a:xfrm>
        </p:spPr>
        <p:txBody>
          <a:bodyPr>
            <a:noAutofit/>
          </a:bodyPr>
          <a:lstStyle/>
          <a:p>
            <a:pPr algn="ctr"/>
            <a:r>
              <a:rPr lang="es-ES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¿</a:t>
            </a:r>
            <a:r>
              <a:rPr lang="es-ES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Arial"/>
              </a:rPr>
              <a:t>Qué es el Plan TOECE?</a:t>
            </a:r>
            <a:endParaRPr lang="es-PE" sz="3200" b="1" kern="1200" spc="367" dirty="0">
              <a:solidFill>
                <a:srgbClr val="0070C0"/>
              </a:solidFill>
              <a:latin typeface="Poppins" panose="02000000000000000000" pitchFamily="2" charset="0"/>
              <a:ea typeface="+mj-ea"/>
              <a:cs typeface="Poppins" panose="02000000000000000000" pitchFamily="2" charset="0"/>
              <a:sym typeface="Arial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67C9CA3-A0F6-6F1E-CB6B-43550926E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8479" y="2169074"/>
            <a:ext cx="5342321" cy="1465056"/>
          </a:xfrm>
          <a:solidFill>
            <a:schemeClr val="bg1"/>
          </a:solidFill>
          <a:ln>
            <a:noFill/>
          </a:ln>
        </p:spPr>
        <p:txBody>
          <a:bodyPr>
            <a:noAutofit/>
          </a:bodyPr>
          <a:lstStyle/>
          <a:p>
            <a:pPr marL="114300" indent="0" algn="just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2000"/>
              <a:buNone/>
            </a:pPr>
            <a:r>
              <a:rPr lang="es-ES" sz="1800" dirty="0">
                <a:latin typeface="Poppins" panose="02000000000000000000" pitchFamily="2" charset="0"/>
                <a:cs typeface="Poppins" panose="02000000000000000000" pitchFamily="2" charset="0"/>
              </a:rPr>
              <a:t>Documento de planificación que permite al Comité de Gestión del Bienestar organizar acciones para responder con pertinencia a las necesidades de orientación, intereses y expectativas de las y los estudiantes, y a las problemáticas que afectan su desarrollo integral. </a:t>
            </a:r>
          </a:p>
        </p:txBody>
      </p:sp>
      <p:sp>
        <p:nvSpPr>
          <p:cNvPr id="4" name="Redondear rectángulo de esquina del mismo lado 3">
            <a:extLst>
              <a:ext uri="{FF2B5EF4-FFF2-40B4-BE49-F238E27FC236}">
                <a16:creationId xmlns:a16="http://schemas.microsoft.com/office/drawing/2014/main" id="{6DD21BAC-7DC9-CF35-C7C4-82DF33465054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Rectángulo 5"/>
          <p:cNvSpPr/>
          <p:nvPr/>
        </p:nvSpPr>
        <p:spPr>
          <a:xfrm>
            <a:off x="6768235" y="5466080"/>
            <a:ext cx="4129611" cy="1169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s-ES" dirty="0">
                <a:latin typeface="Poppins" panose="02000000000000000000" pitchFamily="2" charset="0"/>
                <a:cs typeface="Poppins" panose="02000000000000000000" pitchFamily="2" charset="0"/>
              </a:rPr>
              <a:t>Recuerda: </a:t>
            </a:r>
          </a:p>
          <a:p>
            <a:pPr algn="just"/>
            <a:r>
              <a:rPr lang="es-ES" dirty="0">
                <a:latin typeface="Poppins" panose="02000000000000000000" pitchFamily="2" charset="0"/>
                <a:cs typeface="Poppins" panose="02000000000000000000" pitchFamily="2" charset="0"/>
              </a:rPr>
              <a:t>Es importante involucrar a todas y todos los docentes de la institución educativa, para su participación y compromiso en el desarrollo de las actividades.</a:t>
            </a:r>
            <a:endParaRPr lang="es-PE" dirty="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1134836" y="4099627"/>
            <a:ext cx="5265964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buClr>
                <a:schemeClr val="dk1"/>
              </a:buClr>
              <a:buSzPts val="2000"/>
            </a:pPr>
            <a:r>
              <a:rPr lang="es-ES" sz="1800" dirty="0">
                <a:solidFill>
                  <a:schemeClr val="dk1"/>
                </a:solidFill>
                <a:latin typeface="Poppins" panose="02000000000000000000" pitchFamily="2" charset="0"/>
                <a:ea typeface="Calibri"/>
                <a:cs typeface="Poppins" panose="02000000000000000000" pitchFamily="2" charset="0"/>
                <a:sym typeface="Calibri"/>
              </a:rPr>
              <a:t>Se incorpora al </a:t>
            </a:r>
            <a:r>
              <a:rPr lang="es-ES" sz="1800" b="1" dirty="0">
                <a:solidFill>
                  <a:schemeClr val="dk1"/>
                </a:solidFill>
                <a:latin typeface="Poppins" panose="02000000000000000000" pitchFamily="2" charset="0"/>
                <a:ea typeface="Calibri"/>
                <a:cs typeface="Poppins" panose="02000000000000000000" pitchFamily="2" charset="0"/>
                <a:sym typeface="Calibri"/>
              </a:rPr>
              <a:t>Plan Anual de Trabajo </a:t>
            </a:r>
            <a:r>
              <a:rPr lang="es-ES" sz="1800" dirty="0">
                <a:solidFill>
                  <a:schemeClr val="dk1"/>
                </a:solidFill>
                <a:latin typeface="Poppins" panose="02000000000000000000" pitchFamily="2" charset="0"/>
                <a:ea typeface="Calibri"/>
                <a:cs typeface="Poppins" panose="02000000000000000000" pitchFamily="2" charset="0"/>
                <a:sym typeface="Calibri"/>
              </a:rPr>
              <a:t>de la institución educativa.</a:t>
            </a:r>
            <a:endParaRPr lang="es-ES" sz="1800" dirty="0">
              <a:solidFill>
                <a:schemeClr val="dk1"/>
              </a:solidFill>
              <a:latin typeface="Poppins" panose="02000000000000000000" pitchFamily="2" charset="0"/>
              <a:ea typeface="Calibri"/>
              <a:cs typeface="Poppins" panose="02000000000000000000" pitchFamily="2" charset="0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F911511C-B9D4-F73D-6D5A-F9A5B168F7D9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7" name="Google Shape;99;p2">
              <a:extLst>
                <a:ext uri="{FF2B5EF4-FFF2-40B4-BE49-F238E27FC236}">
                  <a16:creationId xmlns:a16="http://schemas.microsoft.com/office/drawing/2014/main" id="{725A4915-2BFE-1ACC-527E-BD75741B2F4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7F02A9B6-5F4B-CE3B-512F-BC3AF19B6AF2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2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832F8D34-B971-5142-A98A-953031F145C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2351F6D6-272A-10EA-7C92-DF4079F4BCC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4" name="Rectángulo 13">
            <a:extLst>
              <a:ext uri="{FF2B5EF4-FFF2-40B4-BE49-F238E27FC236}">
                <a16:creationId xmlns:a16="http://schemas.microsoft.com/office/drawing/2014/main" id="{50260366-4D1B-4363-9DF5-F5DCA9246B4D}"/>
              </a:ext>
            </a:extLst>
          </p:cNvPr>
          <p:cNvSpPr/>
          <p:nvPr/>
        </p:nvSpPr>
        <p:spPr>
          <a:xfrm>
            <a:off x="1204768" y="4910403"/>
            <a:ext cx="5126099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s-ES" sz="1800" dirty="0">
                <a:latin typeface="Poppins" panose="02000000000000000000" pitchFamily="2" charset="0"/>
                <a:cs typeface="Poppins" panose="02000000000000000000" pitchFamily="2" charset="0"/>
              </a:rPr>
              <a:t>En el nivel inicial las actividades sobre la TOE se incorporan directamente en el Plan Anual de Trabajo.</a:t>
            </a:r>
            <a:endParaRPr lang="es-PE" sz="1800" dirty="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pic>
        <p:nvPicPr>
          <p:cNvPr id="15" name="Google Shape;123;p4"/>
          <p:cNvPicPr preferRelativeResize="0"/>
          <p:nvPr/>
        </p:nvPicPr>
        <p:blipFill rotWithShape="1">
          <a:blip r:embed="rId6">
            <a:alphaModFix/>
          </a:blip>
          <a:srcRect l="27782"/>
          <a:stretch/>
        </p:blipFill>
        <p:spPr>
          <a:xfrm>
            <a:off x="6768235" y="2169074"/>
            <a:ext cx="4129611" cy="31274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39799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4B478A-0006-D279-6519-47EDC7812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D49AC1-48C4-F0EC-7E8C-4ADE5EF8E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569" y="962738"/>
            <a:ext cx="10686861" cy="959168"/>
          </a:xfrm>
        </p:spPr>
        <p:txBody>
          <a:bodyPr>
            <a:noAutofit/>
          </a:bodyPr>
          <a:lstStyle/>
          <a:p>
            <a:pPr algn="ctr" rtl="0" fontAlgn="base">
              <a:spcBef>
                <a:spcPts val="0"/>
              </a:spcBef>
              <a:spcAft>
                <a:spcPts val="0"/>
              </a:spcAft>
            </a:pPr>
            <a:r>
              <a:rPr lang="es-MX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¿Por qué es importante el Plan TOECE?</a:t>
            </a:r>
          </a:p>
        </p:txBody>
      </p:sp>
      <p:sp>
        <p:nvSpPr>
          <p:cNvPr id="4" name="Redondear rectángulo de esquina del mismo lado 3">
            <a:extLst>
              <a:ext uri="{FF2B5EF4-FFF2-40B4-BE49-F238E27FC236}">
                <a16:creationId xmlns:a16="http://schemas.microsoft.com/office/drawing/2014/main" id="{CDE2A142-912A-B675-DB5E-AC81C26EE47B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A7107E1C-E5A0-F598-F24A-9AEE2A0FBD81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7" name="Google Shape;99;p2">
              <a:extLst>
                <a:ext uri="{FF2B5EF4-FFF2-40B4-BE49-F238E27FC236}">
                  <a16:creationId xmlns:a16="http://schemas.microsoft.com/office/drawing/2014/main" id="{A51B36CA-A7A1-D675-5704-5E4874A021AD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0BC727EE-00FD-0328-5C62-298D344E9ADE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2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6BE24981-B46F-3A82-A929-1400EE976B4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3035F10E-A459-7F81-5762-689AC9A7BC3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aphicFrame>
        <p:nvGraphicFramePr>
          <p:cNvPr id="24" name="Diagrama 23">
            <a:extLst>
              <a:ext uri="{FF2B5EF4-FFF2-40B4-BE49-F238E27FC236}">
                <a16:creationId xmlns:a16="http://schemas.microsoft.com/office/drawing/2014/main" id="{CD2E0772-76F9-52CD-A18C-8892AA0D49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7281687"/>
              </p:ext>
            </p:extLst>
          </p:nvPr>
        </p:nvGraphicFramePr>
        <p:xfrm>
          <a:off x="586395" y="1425352"/>
          <a:ext cx="7828944" cy="34051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25" name="Imagen 24">
            <a:extLst>
              <a:ext uri="{FF2B5EF4-FFF2-40B4-BE49-F238E27FC236}">
                <a16:creationId xmlns:a16="http://schemas.microsoft.com/office/drawing/2014/main" id="{AE55EF59-86E7-73EC-2873-EC1E488A3E3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98567" y="1686629"/>
            <a:ext cx="3193433" cy="517137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E5B6FD1-6678-42DB-A158-E720D5295FD3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43333" r="35126" b="52857"/>
          <a:stretch/>
        </p:blipFill>
        <p:spPr>
          <a:xfrm rot="10800000">
            <a:off x="967922" y="4192640"/>
            <a:ext cx="7909378" cy="261277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7200096D-3D5E-48B0-BA07-024935399196}"/>
              </a:ext>
            </a:extLst>
          </p:cNvPr>
          <p:cNvSpPr txBox="1"/>
          <p:nvPr/>
        </p:nvSpPr>
        <p:spPr>
          <a:xfrm>
            <a:off x="3133725" y="4432773"/>
            <a:ext cx="2447925" cy="993089"/>
          </a:xfrm>
          <a:prstGeom prst="rect">
            <a:avLst/>
          </a:prstGeom>
          <a:solidFill>
            <a:srgbClr val="FFFFFF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4472C4">
                <a:shade val="8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8890" tIns="8890" rIns="8890" bIns="8890" numCol="1" spcCol="1270" anchor="ctr" anchorCtr="0">
            <a:noAutofit/>
          </a:bodyPr>
          <a:lstStyle>
            <a:lvl1pPr>
              <a:defRPr>
                <a:latin typeface="Poppins" panose="02000000000000000000" pitchFamily="2" charset="0"/>
                <a:cs typeface="Poppins" panose="02000000000000000000" pitchFamily="2" charset="0"/>
              </a:defRPr>
            </a:lvl1pPr>
          </a:lstStyle>
          <a:p>
            <a:pPr algn="ctr"/>
            <a:r>
              <a:rPr lang="es-ES" dirty="0"/>
              <a:t>Bienestar socioemocional </a:t>
            </a:r>
          </a:p>
          <a:p>
            <a:pPr algn="ctr"/>
            <a:r>
              <a:rPr lang="es-ES" dirty="0"/>
              <a:t>y </a:t>
            </a:r>
          </a:p>
          <a:p>
            <a:pPr algn="ctr"/>
            <a:r>
              <a:rPr lang="es-ES" dirty="0"/>
              <a:t>logro de aprendizajes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4128308978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FC23B6-88B3-2F11-565A-705CBE47AB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FD4B98-20E6-63C1-2176-11AFE150A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569" y="1041267"/>
            <a:ext cx="10686861" cy="959168"/>
          </a:xfrm>
        </p:spPr>
        <p:txBody>
          <a:bodyPr>
            <a:noAutofit/>
          </a:bodyPr>
          <a:lstStyle/>
          <a:p>
            <a:pPr algn="ctr"/>
            <a:r>
              <a:rPr lang="es-MX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¿Qué acciones previas deben desarrollarse para elaborar el Plan TOECE?</a:t>
            </a:r>
            <a:endParaRPr lang="es-PE" sz="3200" b="1" kern="1200" spc="367" dirty="0">
              <a:solidFill>
                <a:srgbClr val="0070C0"/>
              </a:solidFill>
              <a:latin typeface="Poppins" panose="02000000000000000000" pitchFamily="2" charset="0"/>
              <a:ea typeface="+mj-ea"/>
              <a:cs typeface="Poppins" panose="02000000000000000000" pitchFamily="2" charset="0"/>
              <a:sym typeface="Arial"/>
            </a:endParaRPr>
          </a:p>
        </p:txBody>
      </p:sp>
      <p:sp>
        <p:nvSpPr>
          <p:cNvPr id="4" name="Redondear rectángulo de esquina del mismo lado 3">
            <a:extLst>
              <a:ext uri="{FF2B5EF4-FFF2-40B4-BE49-F238E27FC236}">
                <a16:creationId xmlns:a16="http://schemas.microsoft.com/office/drawing/2014/main" id="{B8D00422-41C3-E2E5-48AE-3B42793268D3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08343538-6DA9-86BD-28EB-531A168F515C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7" name="Google Shape;99;p2">
              <a:extLst>
                <a:ext uri="{FF2B5EF4-FFF2-40B4-BE49-F238E27FC236}">
                  <a16:creationId xmlns:a16="http://schemas.microsoft.com/office/drawing/2014/main" id="{066C7303-FF36-7FE7-913A-464017D213A5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6054D931-5110-1364-A89A-487131433514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2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711A8FD6-9213-58A9-123F-C40D2843C74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A0E79900-A65B-D419-610F-A774510CE14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5997677-A2E6-A0C0-AE4A-90FCDAF87F34}"/>
              </a:ext>
            </a:extLst>
          </p:cNvPr>
          <p:cNvSpPr txBox="1"/>
          <p:nvPr/>
        </p:nvSpPr>
        <p:spPr>
          <a:xfrm>
            <a:off x="2006295" y="3299063"/>
            <a:ext cx="3038168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PE" sz="1800" b="1" dirty="0">
                <a:latin typeface="Poppins" panose="02000000000000000000" pitchFamily="2" charset="0"/>
                <a:cs typeface="Poppins" panose="02000000000000000000" pitchFamily="2" charset="0"/>
              </a:rPr>
              <a:t>Revisar documentos normativos</a:t>
            </a:r>
          </a:p>
          <a:p>
            <a:pPr algn="ctr"/>
            <a:endParaRPr lang="es-PE" sz="1800" b="1" dirty="0">
              <a:latin typeface="Poppins" panose="02000000000000000000" pitchFamily="2" charset="0"/>
              <a:cs typeface="Poppins" panose="02000000000000000000" pitchFamily="2" charset="0"/>
            </a:endParaRPr>
          </a:p>
          <a:p>
            <a:pPr marL="285750" indent="-285750" algn="ctr">
              <a:buFont typeface="Wingdings" panose="05000000000000000000" pitchFamily="2" charset="2"/>
              <a:buChar char="q"/>
            </a:pPr>
            <a:r>
              <a:rPr lang="es-PE" sz="1800" dirty="0">
                <a:latin typeface="Poppins" panose="02000000000000000000" pitchFamily="2" charset="0"/>
                <a:cs typeface="Poppins" panose="02000000000000000000" pitchFamily="2" charset="0"/>
              </a:rPr>
              <a:t>Normativa y políticas nacionales y regionales vinculadas al Bienestar Socioemocional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8594FFF8-20CF-9957-1AE2-2E2120D87BDC}"/>
              </a:ext>
            </a:extLst>
          </p:cNvPr>
          <p:cNvSpPr txBox="1"/>
          <p:nvPr/>
        </p:nvSpPr>
        <p:spPr>
          <a:xfrm>
            <a:off x="1653308" y="2299218"/>
            <a:ext cx="88853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400" b="1" kern="1200" spc="367" dirty="0">
                <a:solidFill>
                  <a:schemeClr val="tx1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Revisar los documentos normativos y el diagnóstico de la IE</a:t>
            </a:r>
            <a:endParaRPr lang="es-PE" sz="2400" b="1" kern="1200" spc="367" dirty="0">
              <a:solidFill>
                <a:schemeClr val="tx1"/>
              </a:solidFill>
              <a:latin typeface="Poppins" panose="02000000000000000000" pitchFamily="2" charset="0"/>
              <a:ea typeface="+mj-ea"/>
              <a:cs typeface="Poppins" panose="02000000000000000000" pitchFamily="2" charset="0"/>
              <a:sym typeface="Calibri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D2E03051-32AB-AB0B-4CBC-C74513C661A4}"/>
              </a:ext>
            </a:extLst>
          </p:cNvPr>
          <p:cNvSpPr txBox="1"/>
          <p:nvPr/>
        </p:nvSpPr>
        <p:spPr>
          <a:xfrm>
            <a:off x="6275882" y="3299063"/>
            <a:ext cx="4596581" cy="31393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PE" sz="1800" b="1" dirty="0">
                <a:latin typeface="Poppins" panose="02000000000000000000" pitchFamily="2" charset="0"/>
                <a:cs typeface="Poppins" panose="02000000000000000000" pitchFamily="2" charset="0"/>
              </a:rPr>
              <a:t>Revisar el diagnóstico de la IE</a:t>
            </a:r>
          </a:p>
          <a:p>
            <a:pPr algn="ctr"/>
            <a:endParaRPr lang="es-PE" sz="1800" b="1" dirty="0">
              <a:latin typeface="Poppins" panose="02000000000000000000" pitchFamily="2" charset="0"/>
              <a:cs typeface="Poppins" panose="02000000000000000000" pitchFamily="2" charset="0"/>
            </a:endParaRPr>
          </a:p>
          <a:p>
            <a:pPr marL="285750" indent="-285750" algn="ctr">
              <a:buFont typeface="Wingdings" panose="05000000000000000000" pitchFamily="2" charset="2"/>
              <a:buChar char="q"/>
            </a:pPr>
            <a:r>
              <a:rPr lang="es-PE" sz="1800" dirty="0">
                <a:latin typeface="Poppins" panose="02000000000000000000" pitchFamily="2" charset="0"/>
                <a:cs typeface="Poppins" panose="02000000000000000000" pitchFamily="2" charset="0"/>
              </a:rPr>
              <a:t>Identificar los aspectos relacionados al bienestar y formación integral de los estudiantes: </a:t>
            </a:r>
          </a:p>
          <a:p>
            <a:pPr algn="ctr"/>
            <a:r>
              <a:rPr lang="es-PE" sz="1800" dirty="0">
                <a:latin typeface="Poppins" panose="02000000000000000000" pitchFamily="2" charset="0"/>
                <a:cs typeface="Poppins" panose="02000000000000000000" pitchFamily="2" charset="0"/>
              </a:rPr>
              <a:t>- Fortalezas</a:t>
            </a:r>
          </a:p>
          <a:p>
            <a:pPr algn="ctr"/>
            <a:r>
              <a:rPr lang="es-PE" sz="1800" dirty="0">
                <a:latin typeface="Poppins" panose="02000000000000000000" pitchFamily="2" charset="0"/>
                <a:cs typeface="Poppins" panose="02000000000000000000" pitchFamily="2" charset="0"/>
              </a:rPr>
              <a:t>- Debilidades</a:t>
            </a:r>
          </a:p>
          <a:p>
            <a:pPr algn="ctr"/>
            <a:r>
              <a:rPr lang="es-PE" sz="1800" dirty="0">
                <a:latin typeface="Poppins" panose="02000000000000000000" pitchFamily="2" charset="0"/>
                <a:cs typeface="Poppins" panose="02000000000000000000" pitchFamily="2" charset="0"/>
              </a:rPr>
              <a:t>- Amenazas</a:t>
            </a:r>
          </a:p>
          <a:p>
            <a:pPr marL="285750" indent="-285750" algn="ctr">
              <a:buFont typeface="Wingdings" panose="05000000000000000000" pitchFamily="2" charset="2"/>
              <a:buChar char="q"/>
            </a:pPr>
            <a:r>
              <a:rPr lang="es-PE" sz="1800" dirty="0">
                <a:latin typeface="Poppins" panose="02000000000000000000" pitchFamily="2" charset="0"/>
                <a:cs typeface="Poppins" panose="02000000000000000000" pitchFamily="2" charset="0"/>
              </a:rPr>
              <a:t>Aspectos a mejorar en la gestión del Comité de Bienestar</a:t>
            </a:r>
          </a:p>
        </p:txBody>
      </p:sp>
      <p:sp>
        <p:nvSpPr>
          <p:cNvPr id="14" name="Rectángulo redondeado 12">
            <a:extLst>
              <a:ext uri="{FF2B5EF4-FFF2-40B4-BE49-F238E27FC236}">
                <a16:creationId xmlns:a16="http://schemas.microsoft.com/office/drawing/2014/main" id="{45B9AD14-7B58-E6DA-2AC5-FA68246EA23E}"/>
              </a:ext>
            </a:extLst>
          </p:cNvPr>
          <p:cNvSpPr/>
          <p:nvPr/>
        </p:nvSpPr>
        <p:spPr>
          <a:xfrm>
            <a:off x="1274701" y="2299218"/>
            <a:ext cx="536722" cy="549365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>
                <a:solidFill>
                  <a:schemeClr val="bg1"/>
                </a:solidFill>
              </a:rPr>
              <a:t>1</a:t>
            </a:r>
            <a:endParaRPr lang="es-PE" sz="2400" b="1" dirty="0">
              <a:solidFill>
                <a:schemeClr val="bg1"/>
              </a:solidFill>
            </a:endParaRPr>
          </a:p>
        </p:txBody>
      </p:sp>
      <p:sp>
        <p:nvSpPr>
          <p:cNvPr id="15" name="Flecha: a la izquierda y derecha 2">
            <a:extLst>
              <a:ext uri="{FF2B5EF4-FFF2-40B4-BE49-F238E27FC236}">
                <a16:creationId xmlns:a16="http://schemas.microsoft.com/office/drawing/2014/main" id="{4198DB7E-9AA5-CD6C-2D73-D239608A5C9F}"/>
              </a:ext>
            </a:extLst>
          </p:cNvPr>
          <p:cNvSpPr/>
          <p:nvPr/>
        </p:nvSpPr>
        <p:spPr>
          <a:xfrm>
            <a:off x="5215672" y="3732342"/>
            <a:ext cx="889000" cy="495300"/>
          </a:xfrm>
          <a:prstGeom prst="leftRightArrow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2335144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B8B46D-735C-8372-D5B9-A341D9471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31443C-1C29-5D8E-8B88-C120794B7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1120" y="1792189"/>
            <a:ext cx="7989758" cy="389643"/>
          </a:xfrm>
        </p:spPr>
        <p:txBody>
          <a:bodyPr>
            <a:noAutofit/>
          </a:bodyPr>
          <a:lstStyle/>
          <a:p>
            <a:pPr algn="ctr" rtl="0" fontAlgn="base">
              <a:spcBef>
                <a:spcPts val="0"/>
              </a:spcBef>
              <a:spcAft>
                <a:spcPts val="0"/>
              </a:spcAft>
            </a:pPr>
            <a:r>
              <a:rPr lang="es-MX" sz="28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E</a:t>
            </a:r>
            <a:r>
              <a:rPr lang="es-MX" sz="28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structura de Plan TOECE</a:t>
            </a:r>
          </a:p>
        </p:txBody>
      </p:sp>
      <p:sp>
        <p:nvSpPr>
          <p:cNvPr id="4" name="Redondear rectángulo de esquina del mismo lado 3">
            <a:extLst>
              <a:ext uri="{FF2B5EF4-FFF2-40B4-BE49-F238E27FC236}">
                <a16:creationId xmlns:a16="http://schemas.microsoft.com/office/drawing/2014/main" id="{5E19C03D-2AB0-5283-5999-7108406D9917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AE0CAA3F-BEBF-164F-A489-1D0F0629C09F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7" name="Google Shape;99;p2">
              <a:extLst>
                <a:ext uri="{FF2B5EF4-FFF2-40B4-BE49-F238E27FC236}">
                  <a16:creationId xmlns:a16="http://schemas.microsoft.com/office/drawing/2014/main" id="{7522E619-027A-0D71-727C-5B54D35AFC37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E8F36F09-BC30-7126-FF04-3A396AD94214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2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E23DD308-F14C-6441-0D14-6C4A5CBBD84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42A0F854-322C-F576-7BB1-2640E87A6D4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8" name="Imagen 17">
            <a:extLst>
              <a:ext uri="{FF2B5EF4-FFF2-40B4-BE49-F238E27FC236}">
                <a16:creationId xmlns:a16="http://schemas.microsoft.com/office/drawing/2014/main" id="{B688FE72-07AB-CF2D-0057-89F55242D0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9090" y="2213549"/>
            <a:ext cx="9089544" cy="1784935"/>
          </a:xfrm>
          <a:prstGeom prst="rect">
            <a:avLst/>
          </a:prstGeom>
        </p:spPr>
      </p:pic>
      <p:cxnSp>
        <p:nvCxnSpPr>
          <p:cNvPr id="23" name="Conector recto de flecha 22">
            <a:extLst>
              <a:ext uri="{FF2B5EF4-FFF2-40B4-BE49-F238E27FC236}">
                <a16:creationId xmlns:a16="http://schemas.microsoft.com/office/drawing/2014/main" id="{1D28F336-87FE-B62B-A421-FA996FF5070D}"/>
              </a:ext>
            </a:extLst>
          </p:cNvPr>
          <p:cNvCxnSpPr/>
          <p:nvPr/>
        </p:nvCxnSpPr>
        <p:spPr>
          <a:xfrm>
            <a:off x="4216414" y="3429000"/>
            <a:ext cx="0" cy="77429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uadroTexto 25">
            <a:extLst>
              <a:ext uri="{FF2B5EF4-FFF2-40B4-BE49-F238E27FC236}">
                <a16:creationId xmlns:a16="http://schemas.microsoft.com/office/drawing/2014/main" id="{AB25B7CF-39E8-7682-446E-EADF7DDE17F0}"/>
              </a:ext>
            </a:extLst>
          </p:cNvPr>
          <p:cNvSpPr txBox="1"/>
          <p:nvPr/>
        </p:nvSpPr>
        <p:spPr>
          <a:xfrm>
            <a:off x="1202248" y="4290927"/>
            <a:ext cx="4554539" cy="23575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defTabSz="685800">
              <a:lnSpc>
                <a:spcPct val="115000"/>
              </a:lnSpc>
              <a:buClrTx/>
              <a:buFontTx/>
              <a:buNone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Líneas de acción de gestión de la convivencia escolar (D. S. </a:t>
            </a:r>
            <a:r>
              <a:rPr lang="es-MX" sz="1600" kern="1200" dirty="0" err="1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N.°</a:t>
            </a: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 004-2018-MINEDU) </a:t>
            </a:r>
          </a:p>
          <a:p>
            <a:pPr marL="285750" indent="-285750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Promoción de la convivencia escolar </a:t>
            </a:r>
          </a:p>
          <a:p>
            <a:pPr marL="285750" indent="-285750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Prevención de la violencia contra niñas, niños y adolescentes </a:t>
            </a:r>
          </a:p>
          <a:p>
            <a:pPr marL="285750" indent="-285750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Atención de la violencia contra niñas, niños y adolescentes 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8380485D-9241-11C4-069F-136FCB2C7FA5}"/>
              </a:ext>
            </a:extLst>
          </p:cNvPr>
          <p:cNvSpPr txBox="1"/>
          <p:nvPr/>
        </p:nvSpPr>
        <p:spPr>
          <a:xfrm>
            <a:off x="5901021" y="4290927"/>
            <a:ext cx="4145921" cy="17912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 defTabSz="685800">
              <a:lnSpc>
                <a:spcPct val="115000"/>
              </a:lnSpc>
              <a:buClrTx/>
              <a:buFontTx/>
              <a:buNone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Líneas de acción de tutoría y orientación educativa (RVM </a:t>
            </a:r>
            <a:r>
              <a:rPr lang="es-MX" sz="1600" kern="1200" dirty="0" err="1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N.°</a:t>
            </a: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 212-2020-MINEDU): 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Formativa 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Preventiva 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  <a:defRPr/>
            </a:pPr>
            <a:r>
              <a:rPr lang="es-MX" sz="1600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Promocional</a:t>
            </a:r>
            <a:endParaRPr lang="es-PE" sz="1600" kern="1200" dirty="0">
              <a:solidFill>
                <a:srgbClr val="0D0D0D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cxnSp>
        <p:nvCxnSpPr>
          <p:cNvPr id="30" name="Conector recto de flecha 29">
            <a:extLst>
              <a:ext uri="{FF2B5EF4-FFF2-40B4-BE49-F238E27FC236}">
                <a16:creationId xmlns:a16="http://schemas.microsoft.com/office/drawing/2014/main" id="{D474C286-6559-0F30-2D04-70ECE4E05CCD}"/>
              </a:ext>
            </a:extLst>
          </p:cNvPr>
          <p:cNvCxnSpPr/>
          <p:nvPr/>
        </p:nvCxnSpPr>
        <p:spPr>
          <a:xfrm>
            <a:off x="6140970" y="3429000"/>
            <a:ext cx="0" cy="77429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594FFF8-20CF-9957-1AE2-2E2120D87BDC}"/>
              </a:ext>
            </a:extLst>
          </p:cNvPr>
          <p:cNvSpPr txBox="1"/>
          <p:nvPr/>
        </p:nvSpPr>
        <p:spPr>
          <a:xfrm>
            <a:off x="1653308" y="979743"/>
            <a:ext cx="88853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800" b="1" kern="1200" spc="367" dirty="0">
                <a:solidFill>
                  <a:schemeClr val="tx1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Elaboración del Plan TOECE</a:t>
            </a:r>
            <a:endParaRPr lang="es-PE" sz="2800" b="1" kern="1200" spc="367" dirty="0">
              <a:solidFill>
                <a:schemeClr val="tx1"/>
              </a:solidFill>
              <a:latin typeface="Poppins" panose="02000000000000000000" pitchFamily="2" charset="0"/>
              <a:ea typeface="+mj-ea"/>
              <a:cs typeface="Poppins" panose="02000000000000000000" pitchFamily="2" charset="0"/>
              <a:sym typeface="Calibri"/>
            </a:endParaRPr>
          </a:p>
        </p:txBody>
      </p:sp>
      <p:sp>
        <p:nvSpPr>
          <p:cNvPr id="15" name="Rectángulo redondeado 17">
            <a:extLst>
              <a:ext uri="{FF2B5EF4-FFF2-40B4-BE49-F238E27FC236}">
                <a16:creationId xmlns:a16="http://schemas.microsoft.com/office/drawing/2014/main" id="{DD785505-A731-A468-DF63-8F7F53C483B3}"/>
              </a:ext>
            </a:extLst>
          </p:cNvPr>
          <p:cNvSpPr/>
          <p:nvPr/>
        </p:nvSpPr>
        <p:spPr>
          <a:xfrm>
            <a:off x="2292084" y="1034208"/>
            <a:ext cx="536722" cy="549365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/>
              <a:t>2</a:t>
            </a:r>
            <a:endParaRPr lang="es-PE" sz="2000" b="1" dirty="0"/>
          </a:p>
        </p:txBody>
      </p:sp>
    </p:spTree>
    <p:extLst>
      <p:ext uri="{BB962C8B-B14F-4D97-AF65-F5344CB8AC3E}">
        <p14:creationId xmlns:p14="http://schemas.microsoft.com/office/powerpoint/2010/main" val="2591108119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19"/>
          <p:cNvSpPr/>
          <p:nvPr/>
        </p:nvSpPr>
        <p:spPr>
          <a:xfrm rot="10800000">
            <a:off x="-1" y="79553"/>
            <a:ext cx="12192000" cy="829994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89" name="Google Shape;389;p19"/>
          <p:cNvGraphicFramePr/>
          <p:nvPr>
            <p:extLst>
              <p:ext uri="{D42A27DB-BD31-4B8C-83A1-F6EECF244321}">
                <p14:modId xmlns:p14="http://schemas.microsoft.com/office/powerpoint/2010/main" val="602975317"/>
              </p:ext>
            </p:extLst>
          </p:nvPr>
        </p:nvGraphicFramePr>
        <p:xfrm>
          <a:off x="1067138" y="2493868"/>
          <a:ext cx="10355368" cy="3815697"/>
        </p:xfrm>
        <a:graphic>
          <a:graphicData uri="http://schemas.openxmlformats.org/drawingml/2006/table">
            <a:tbl>
              <a:tblPr firstRow="1" firstCol="1" bandRow="1">
                <a:tableStyleId>{5FD0F851-EC5A-4D38-B0AD-8093EC10F338}</a:tableStyleId>
              </a:tblPr>
              <a:tblGrid>
                <a:gridCol w="3114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0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22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" sz="1600" u="none" strike="noStrike" cap="none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Líneas de acción</a:t>
                      </a:r>
                      <a:endParaRPr sz="160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" sz="1600" u="none" strike="noStrike" cap="none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Actividades</a:t>
                      </a:r>
                      <a:endParaRPr sz="160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" sz="1600" u="none" strike="noStrike" cap="none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 de acción Formativa</a:t>
                      </a:r>
                      <a:endParaRPr sz="160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MX" sz="1600" u="none" strike="noStrike" kern="1200" cap="none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Se desarrolla a través de una adecuada planificación de la tutoría individual y/o grupal que responda al diagnóstico elaborado. </a:t>
                      </a:r>
                      <a:endParaRPr sz="1600" u="none" strike="noStrike" kern="1200" cap="none" dirty="0">
                        <a:solidFill>
                          <a:schemeClr val="tx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" sz="1600" u="none" strike="noStrike" cap="none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 de acción Promocional</a:t>
                      </a:r>
                      <a:endParaRPr sz="160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MX" sz="1600" u="none" strike="noStrike" kern="1200" cap="none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Promueve comportamientos y actitudes en la comunidad educativa que favorecen el desarrollo socioafectivo y cognitivo de los estudiantes, mediante la sensibilización y el fortalecimiento de factores protectores. </a:t>
                      </a:r>
                      <a:endParaRPr sz="1600" u="none" strike="noStrike" kern="1200" cap="none" dirty="0">
                        <a:solidFill>
                          <a:schemeClr val="tx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8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" sz="1600" u="none" strike="noStrike" cap="none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 de acción Preventiva</a:t>
                      </a:r>
                      <a:endParaRPr sz="160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Poppins"/>
                        <a:buNone/>
                      </a:pPr>
                      <a:r>
                        <a:rPr lang="es-MX" sz="1600" u="none" strike="noStrike" kern="1200" cap="none" dirty="0">
                          <a:solidFill>
                            <a:schemeClr val="tx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Anticipa y/o reduce la aparición de situaciones y/o conductas de riesgo que pongan en peligro el desarrollo integral y el bienestar de los estudiantes. Se identifican 3 niveles de prevención: Universal, selectiva e indicada.</a:t>
                      </a:r>
                      <a:endParaRPr sz="1600" u="none" strike="noStrike" kern="1200" cap="none" dirty="0">
                        <a:solidFill>
                          <a:schemeClr val="tx1"/>
                        </a:solidFill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8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" sz="1600" u="none" strike="noStrike" cap="none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 de Atención y Derivación</a:t>
                      </a:r>
                      <a:endParaRPr sz="160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s-ES" sz="1600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Atención de casos de estudiantes que se presentan en la IE</a:t>
                      </a:r>
                      <a:endParaRPr sz="16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ítulo 1">
            <a:extLst>
              <a:ext uri="{FF2B5EF4-FFF2-40B4-BE49-F238E27FC236}">
                <a16:creationId xmlns:a16="http://schemas.microsoft.com/office/drawing/2014/main" id="{CAFEB0B8-020D-0AEE-A35F-C027AB400105}"/>
              </a:ext>
            </a:extLst>
          </p:cNvPr>
          <p:cNvSpPr txBox="1">
            <a:spLocks/>
          </p:cNvSpPr>
          <p:nvPr/>
        </p:nvSpPr>
        <p:spPr>
          <a:xfrm>
            <a:off x="708937" y="1222124"/>
            <a:ext cx="11280988" cy="95916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E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¿Cuáles son las líneas de acción </a:t>
            </a:r>
          </a:p>
          <a:p>
            <a:pPr algn="ctr"/>
            <a:r>
              <a:rPr lang="es-PE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del Plan TOECE</a:t>
            </a:r>
            <a:r>
              <a:rPr lang="es-PE" sz="28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?</a:t>
            </a:r>
            <a:endParaRPr lang="es-PE" sz="3200" b="1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623473CF-01DF-3F57-0228-31C64456DC45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" name="Google Shape;99;p2">
              <a:extLst>
                <a:ext uri="{FF2B5EF4-FFF2-40B4-BE49-F238E27FC236}">
                  <a16:creationId xmlns:a16="http://schemas.microsoft.com/office/drawing/2014/main" id="{5B331F3C-35A0-D913-48B9-6E32BFC515BE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DDB6BC1D-F4C8-8876-B12F-A70310423488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0B601D40-538D-AA52-3E16-01CE940B87C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D59C1FD8-B764-85EB-F1EA-4DE59FE11F8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39114284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24"/>
          <p:cNvSpPr txBox="1"/>
          <p:nvPr/>
        </p:nvSpPr>
        <p:spPr>
          <a:xfrm>
            <a:off x="4294414" y="1867599"/>
            <a:ext cx="6980465" cy="381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just">
              <a:buSzPts val="1200"/>
            </a:pPr>
            <a:r>
              <a:rPr lang="es-ES" sz="1100" dirty="0">
                <a:solidFill>
                  <a:schemeClr val="dk1"/>
                </a:solidFill>
                <a:latin typeface="Poppins" panose="020B0604020202020204" charset="0"/>
                <a:ea typeface="Poppins"/>
                <a:cs typeface="Poppins" panose="020B0604020202020204" charset="0"/>
                <a:sym typeface="Poppins"/>
              </a:rPr>
              <a:t>La directora Jenny de la IE Integrada “Fidel Olivas”, acaba de asumir el cargo y se reúne con el comité de gestión del bienestar para comunicar algunas reflexiones respecto al análisis de la revisión  de los documentos  de la IE:</a:t>
            </a:r>
          </a:p>
          <a:p>
            <a:pPr lvl="0" algn="just">
              <a:buSzPts val="1200"/>
            </a:pPr>
            <a:endParaRPr lang="es-ES" sz="1100" dirty="0">
              <a:solidFill>
                <a:schemeClr val="dk1"/>
              </a:solidFill>
              <a:latin typeface="Poppins" panose="020B0604020202020204" charset="0"/>
              <a:ea typeface="Poppins"/>
              <a:cs typeface="Poppins" panose="020B0604020202020204" charset="0"/>
              <a:sym typeface="Poppins"/>
            </a:endParaRPr>
          </a:p>
          <a:p>
            <a:pPr marL="228600" lvl="0" indent="-228600" algn="just">
              <a:buSzPts val="1200"/>
              <a:buFont typeface="Wingdings" panose="05000000000000000000" pitchFamily="2" charset="2"/>
              <a:buChar char="q"/>
            </a:pPr>
            <a:r>
              <a:rPr lang="es-ES" sz="1100" dirty="0">
                <a:solidFill>
                  <a:schemeClr val="dk1"/>
                </a:solidFill>
                <a:latin typeface="Poppins" panose="020B0604020202020204" charset="0"/>
                <a:ea typeface="Poppins"/>
                <a:cs typeface="Poppins" panose="020B0604020202020204" charset="0"/>
                <a:sym typeface="Poppins"/>
              </a:rPr>
              <a:t>La IE se encuentra en una zona de riesgo, ya que cerca a la escuela existen lugares clandestinos, </a:t>
            </a:r>
            <a:r>
              <a:rPr lang="es-ES" sz="1100" dirty="0">
                <a:latin typeface="Poppins" panose="020B0604020202020204" charset="0"/>
                <a:ea typeface="+mn-lt"/>
                <a:cs typeface="Poppins" panose="020B0604020202020204" charset="0"/>
              </a:rPr>
              <a:t>donde expenden licor a menores</a:t>
            </a:r>
            <a:r>
              <a:rPr lang="es-ES" sz="1100" dirty="0">
                <a:solidFill>
                  <a:schemeClr val="dk1"/>
                </a:solidFill>
                <a:latin typeface="Poppins" panose="020B0604020202020204" charset="0"/>
                <a:ea typeface="Poppins"/>
                <a:cs typeface="Poppins" panose="020B0604020202020204" charset="0"/>
                <a:sym typeface="Poppins"/>
              </a:rPr>
              <a:t> de edad, siendo un peligro para nuestros estudiantes. Asimismo se tiene registros de estudiantes con sospecha de consumo de drogas.</a:t>
            </a:r>
          </a:p>
          <a:p>
            <a:pPr marL="228600" lvl="0" indent="-228600" algn="just">
              <a:buSzPts val="1200"/>
              <a:buFont typeface="Wingdings" panose="05000000000000000000" pitchFamily="2" charset="2"/>
              <a:buChar char="q"/>
            </a:pPr>
            <a:r>
              <a:rPr lang="es-ES" sz="1100" dirty="0">
                <a:solidFill>
                  <a:schemeClr val="dk1"/>
                </a:solidFill>
                <a:latin typeface="Poppins" panose="020B0604020202020204" charset="0"/>
                <a:ea typeface="Poppins"/>
                <a:cs typeface="Poppins" panose="020B0604020202020204" charset="0"/>
                <a:sym typeface="Poppins"/>
              </a:rPr>
              <a:t>Respecto a los aprendizaje,  se tiene el reporte de niveles de logro bajos en estudiantes de primaria y secundaria.</a:t>
            </a:r>
          </a:p>
          <a:p>
            <a:pPr marL="228600" lvl="0" indent="-228600" algn="just">
              <a:buSzPts val="1200"/>
              <a:buFont typeface="Wingdings" panose="05000000000000000000" pitchFamily="2" charset="2"/>
              <a:buChar char="q"/>
            </a:pPr>
            <a:r>
              <a:rPr lang="es-ES" sz="1100" dirty="0">
                <a:solidFill>
                  <a:schemeClr val="dk1"/>
                </a:solidFill>
                <a:latin typeface="Poppins" panose="020B0604020202020204" charset="0"/>
                <a:ea typeface="Poppins"/>
                <a:cs typeface="Poppins" panose="020B0604020202020204" charset="0"/>
                <a:sym typeface="Poppins"/>
              </a:rPr>
              <a:t>Padres y madres  de familia presentan dificultades para acompañar sus hijos y su participación en las reuniones que la escuela convoca es limitada.</a:t>
            </a:r>
          </a:p>
          <a:p>
            <a:pPr lvl="0" algn="just">
              <a:buSzPts val="1200"/>
            </a:pPr>
            <a:endParaRPr lang="es-ES" sz="1100" dirty="0">
              <a:solidFill>
                <a:schemeClr val="dk1"/>
              </a:solidFill>
              <a:latin typeface="Poppins" panose="020B0604020202020204" charset="0"/>
              <a:ea typeface="Poppins"/>
              <a:cs typeface="Poppins" panose="020B0604020202020204" charset="0"/>
              <a:sym typeface="Poppins"/>
            </a:endParaRPr>
          </a:p>
          <a:p>
            <a:pPr lvl="0" algn="just">
              <a:buSzPts val="1200"/>
            </a:pPr>
            <a:r>
              <a:rPr lang="es-ES" sz="1100" dirty="0">
                <a:solidFill>
                  <a:schemeClr val="dk1"/>
                </a:solidFill>
                <a:latin typeface="Poppins" panose="020B0604020202020204" charset="0"/>
                <a:ea typeface="Poppins"/>
                <a:cs typeface="Poppins" panose="020B0604020202020204" charset="0"/>
                <a:sym typeface="Poppins"/>
              </a:rPr>
              <a:t>Por otro lado algunos integrantes del comité de gestión del bienestar comentan los siguientes:</a:t>
            </a:r>
          </a:p>
          <a:p>
            <a:pPr lvl="0" algn="just">
              <a:buSzPts val="1200"/>
            </a:pPr>
            <a:endParaRPr lang="es-ES" sz="1100" dirty="0">
              <a:solidFill>
                <a:schemeClr val="dk1"/>
              </a:solidFill>
              <a:latin typeface="Poppins" panose="020B0604020202020204" charset="0"/>
              <a:ea typeface="Poppins"/>
              <a:cs typeface="Poppins" panose="020B0604020202020204" charset="0"/>
              <a:sym typeface="Poppins"/>
            </a:endParaRPr>
          </a:p>
          <a:p>
            <a:pPr marL="171450" indent="-171450" algn="just">
              <a:buSzPts val="1200"/>
              <a:buFont typeface="Wingdings" panose="05000000000000000000" pitchFamily="2" charset="2"/>
              <a:buChar char="q"/>
            </a:pPr>
            <a:r>
              <a:rPr lang="es-MX" sz="1100" b="1" dirty="0">
                <a:solidFill>
                  <a:schemeClr val="dk1"/>
                </a:solidFill>
                <a:latin typeface="Poppins" panose="020B0604020202020204" charset="0"/>
                <a:cs typeface="Poppins" panose="020B0604020202020204" charset="0"/>
              </a:rPr>
              <a:t>El Coordinador de TOE </a:t>
            </a:r>
            <a:r>
              <a:rPr lang="es-MX" sz="1100" dirty="0">
                <a:solidFill>
                  <a:schemeClr val="dk1"/>
                </a:solidFill>
                <a:latin typeface="Poppins" panose="020B0604020202020204" charset="0"/>
                <a:cs typeface="Poppins" panose="020B0604020202020204" charset="0"/>
              </a:rPr>
              <a:t>señaló que algunos planes tutoriales de aula no satisfacen las necesidades de orientación de los estudiantes </a:t>
            </a:r>
            <a:r>
              <a:rPr lang="es-ES" sz="1100" dirty="0"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y  50% de tutores no implementan las estrategias de la tutoría.</a:t>
            </a:r>
          </a:p>
          <a:p>
            <a:pPr marL="171450" indent="-171450" algn="just">
              <a:buSzPts val="1200"/>
              <a:buFont typeface="Wingdings" panose="05000000000000000000" pitchFamily="2" charset="2"/>
              <a:buChar char="q"/>
            </a:pPr>
            <a:r>
              <a:rPr lang="es-MX" sz="1100" b="1" dirty="0">
                <a:solidFill>
                  <a:schemeClr val="dk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El alcalde del municipio escolar </a:t>
            </a:r>
            <a:r>
              <a:rPr lang="es-MX" sz="1100" dirty="0">
                <a:solidFill>
                  <a:schemeClr val="dk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solicitó más apoyo para la implementación de su plan de trabajo del Municipio Escolar debido a la falta de acompañamiento por parte de docentes y compañeros, asimismo, menciona que sus compañeros tienen interés en conocer ofertas educativas para el nivel superior. 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76DF2C95-A61C-19E4-9F38-36EAD4BBF30B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" name="Google Shape;99;p2">
              <a:extLst>
                <a:ext uri="{FF2B5EF4-FFF2-40B4-BE49-F238E27FC236}">
                  <a16:creationId xmlns:a16="http://schemas.microsoft.com/office/drawing/2014/main" id="{2FA74ED8-C70D-0669-5182-AE9844FB09A4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685E6317-BAC3-AE4E-A1A8-EAF9D1CDBCDA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5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B3D3CC85-A8C1-6CB5-54CC-C1E2085FE13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673B0792-64A3-C32F-B567-688A0DCFB36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9" name="CuadroTexto 8">
            <a:extLst>
              <a:ext uri="{FF2B5EF4-FFF2-40B4-BE49-F238E27FC236}">
                <a16:creationId xmlns:a16="http://schemas.microsoft.com/office/drawing/2014/main" id="{414CEE91-D1BD-8399-C21F-62EA02B0F868}"/>
              </a:ext>
            </a:extLst>
          </p:cNvPr>
          <p:cNvSpPr txBox="1"/>
          <p:nvPr/>
        </p:nvSpPr>
        <p:spPr>
          <a:xfrm>
            <a:off x="3453492" y="1012444"/>
            <a:ext cx="6302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Revisamos un caso: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64FF4FE8-5B11-84A7-FE3E-5A3A2E36ED53}"/>
              </a:ext>
            </a:extLst>
          </p:cNvPr>
          <p:cNvSpPr txBox="1"/>
          <p:nvPr/>
        </p:nvSpPr>
        <p:spPr>
          <a:xfrm>
            <a:off x="2020943" y="5737544"/>
            <a:ext cx="9253936" cy="646331"/>
          </a:xfrm>
          <a:prstGeom prst="rect">
            <a:avLst/>
          </a:prstGeom>
          <a:solidFill>
            <a:srgbClr val="72CACB"/>
          </a:solidFill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 sz="1800" b="1">
                <a:solidFill>
                  <a:srgbClr val="000000"/>
                </a:solidFill>
                <a:latin typeface="Poppins" panose="02000000000000000000" pitchFamily="2" charset="0"/>
                <a:ea typeface="Arial"/>
                <a:cs typeface="Poppins" panose="02000000000000000000" pitchFamily="2" charset="0"/>
              </a:defRPr>
            </a:lvl1pPr>
            <a:lvl2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just"/>
            <a:r>
              <a:rPr lang="es-PE" dirty="0"/>
              <a:t>Pregunta: ¿Qué tendría que hacer el Comité de Gestión de Bienestar, para responder a las necesidades de orientación de sus estudiantes?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1160" y="1898388"/>
            <a:ext cx="2900161" cy="324698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"/>
          <p:cNvSpPr txBox="1"/>
          <p:nvPr/>
        </p:nvSpPr>
        <p:spPr>
          <a:xfrm>
            <a:off x="504670" y="2974101"/>
            <a:ext cx="6560400" cy="72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47000"/>
              </a:lnSpc>
              <a:buClr>
                <a:srgbClr val="000000"/>
              </a:buClr>
              <a:buSzPts val="4000"/>
            </a:pPr>
            <a:r>
              <a:rPr lang="es-ES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Bienvenida</a:t>
            </a:r>
            <a:endParaRPr sz="3200" b="1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sp>
        <p:nvSpPr>
          <p:cNvPr id="98" name="Google Shape;98;p2"/>
          <p:cNvSpPr txBox="1"/>
          <p:nvPr/>
        </p:nvSpPr>
        <p:spPr>
          <a:xfrm>
            <a:off x="504670" y="3679887"/>
            <a:ext cx="5560200" cy="310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12000"/>
              </a:lnSpc>
              <a:buClr>
                <a:srgbClr val="000000"/>
              </a:buClr>
              <a:buSzPts val="1800"/>
            </a:pPr>
            <a:r>
              <a:rPr lang="es-ES" sz="180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Presentación de los miembros del equipo.</a:t>
            </a:r>
            <a:endParaRPr sz="180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pic>
        <p:nvPicPr>
          <p:cNvPr id="102" name="Google Shape;102;p2"/>
          <p:cNvPicPr preferRelativeResize="0"/>
          <p:nvPr/>
        </p:nvPicPr>
        <p:blipFill rotWithShape="1">
          <a:blip r:embed="rId3">
            <a:alphaModFix/>
          </a:blip>
          <a:srcRect r="40454"/>
          <a:stretch/>
        </p:blipFill>
        <p:spPr>
          <a:xfrm>
            <a:off x="5751725" y="1076400"/>
            <a:ext cx="6440276" cy="5827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upo 1"/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99" name="Google Shape;99;p2"/>
            <p:cNvPicPr preferRelativeResize="0"/>
            <p:nvPr/>
          </p:nvPicPr>
          <p:blipFill rotWithShape="1">
            <a:blip r:embed="rId4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8" name="Grupo 7"/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9" name="Picture 2" descr="Archivo:Logo del Ministerio de Educación del Perú - MINEDU.png - Wikipedia,  la enciclopedia libre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4" descr="Uso del Logo &amp;quot;Con Punche Perú&amp;quot; - Informes y publicaciones -  Hospital Nacional Hipólito Unanue - Plataforma del Estado Peruano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2" name="TextBox 8">
            <a:extLst>
              <a:ext uri="{FF2B5EF4-FFF2-40B4-BE49-F238E27FC236}">
                <a16:creationId xmlns:a16="http://schemas.microsoft.com/office/drawing/2014/main" id="{86E95B62-2E2D-474E-BDA7-A7EC92D71279}"/>
              </a:ext>
            </a:extLst>
          </p:cNvPr>
          <p:cNvSpPr txBox="1"/>
          <p:nvPr/>
        </p:nvSpPr>
        <p:spPr>
          <a:xfrm>
            <a:off x="-331312" y="5868211"/>
            <a:ext cx="65532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525">
              <a:defRPr/>
            </a:pPr>
            <a:r>
              <a:rPr lang="es-ES_tradnl" sz="6600" b="1" spc="600" dirty="0">
                <a:solidFill>
                  <a:srgbClr val="D9DEE2"/>
                </a:solidFill>
                <a:latin typeface="Poppins" panose="02000000000000000000" pitchFamily="2" charset="0"/>
                <a:ea typeface="Montserrat" charset="0"/>
                <a:cs typeface="Poppins" panose="02000000000000000000" pitchFamily="2" charset="0"/>
              </a:rPr>
              <a:t>bienvenida</a:t>
            </a:r>
            <a:endParaRPr lang="es-ES_tradnl" sz="4000" b="1" spc="600" dirty="0">
              <a:solidFill>
                <a:srgbClr val="D9DEE2"/>
              </a:solidFill>
              <a:latin typeface="Poppins" panose="02000000000000000000" pitchFamily="2" charset="0"/>
              <a:ea typeface="Montserrat" charset="0"/>
              <a:cs typeface="Poppins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523201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59667E-E367-E278-1BCD-0F3961689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Google Shape;394;p20">
            <a:extLst>
              <a:ext uri="{FF2B5EF4-FFF2-40B4-BE49-F238E27FC236}">
                <a16:creationId xmlns:a16="http://schemas.microsoft.com/office/drawing/2014/main" id="{16AF8A0A-ACA6-0DA2-AE2B-3D4CFAC049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9348613"/>
              </p:ext>
            </p:extLst>
          </p:nvPr>
        </p:nvGraphicFramePr>
        <p:xfrm>
          <a:off x="0" y="1098548"/>
          <a:ext cx="12192025" cy="1536701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16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044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343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LÍNEAS DE ACCIÓN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NECESIDADES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ACTIVIDADES SUGERIDAS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BENEFICIARIO/A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75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 FORMATIVA</a:t>
                      </a:r>
                      <a:endParaRPr sz="1100" b="1" u="none" strike="noStrike" cap="none" dirty="0">
                        <a:latin typeface="Poppins" panose="00000500000000000000" pitchFamily="2" charset="0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(Son acciones que desarrollan la dimensión personal, social y de aprendizajes de la TOE, así como actividades institucionales que contribuyen con el desarrollo de dichas dimensiones) 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 panose="020B0604020202020204" pitchFamily="34" charset="0"/>
                        <a:buChar char="•"/>
                      </a:pPr>
                      <a:endParaRPr sz="11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 panose="020B0604020202020204" pitchFamily="34" charset="0"/>
                        <a:buChar char="•"/>
                      </a:pPr>
                      <a:endParaRPr sz="11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3DCC938B-2B62-640A-5722-010A669A93FF}"/>
              </a:ext>
            </a:extLst>
          </p:cNvPr>
          <p:cNvSpPr/>
          <p:nvPr/>
        </p:nvSpPr>
        <p:spPr>
          <a:xfrm>
            <a:off x="178667" y="304130"/>
            <a:ext cx="11294491" cy="5911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820" tIns="83820" rIns="83820" bIns="83820" numCol="1" spcCol="1270" anchor="t" anchorCtr="0">
            <a:noAutofit/>
          </a:bodyPr>
          <a:lstStyle/>
          <a:p>
            <a:pPr lvl="0" defTabSz="977900"/>
            <a:r>
              <a:rPr lang="es-PE" sz="3200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Compartimos las respuestas en el chat…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079181"/>
              </p:ext>
            </p:extLst>
          </p:nvPr>
        </p:nvGraphicFramePr>
        <p:xfrm>
          <a:off x="-25" y="3321916"/>
          <a:ext cx="12192025" cy="333724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39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2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703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LÍNEAS DE ACCIÓN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NECESIDADES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ACTIVIDADES SUGERIDAS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BENEFICIARIO/A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8174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 FORMATIVA</a:t>
                      </a:r>
                      <a:endParaRPr sz="1400" b="1" u="none" strike="noStrike" cap="none" dirty="0">
                        <a:latin typeface="Poppins" panose="00000500000000000000" pitchFamily="2" charset="0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 anchor="ctr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2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El 50% de tutores no implementan las estrategias de la tutoría.</a:t>
                      </a: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2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2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Dificultades de las familias en el acompañamiento al aprendizajes de sus hijos</a:t>
                      </a: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200" b="0" i="0" u="none" strike="noStrike" cap="none" baseline="0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s-ES" sz="1200" b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Presencia de casos de estudiantes que se sospecha consumen drogas.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s-ES" sz="1200" b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s-ES" sz="1200" b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s-ES" sz="12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Bajo nivel de logro de aprendizaje</a:t>
                      </a:r>
                      <a:r>
                        <a:rPr lang="es-ES" sz="12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.</a:t>
                      </a: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sz="12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2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Talleres: “Elaboración del Plan tutorial de aula con la incorporación</a:t>
                      </a:r>
                      <a:r>
                        <a:rPr lang="es-ES" sz="12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de las e</a:t>
                      </a:r>
                      <a:r>
                        <a:rPr lang="es-ES" sz="12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strategias de la tutoría”.</a:t>
                      </a: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2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Arial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2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Jornadas de</a:t>
                      </a:r>
                      <a:r>
                        <a:rPr lang="es-ES" sz="12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formación con las </a:t>
                      </a:r>
                      <a:r>
                        <a:rPr lang="es-ES" sz="12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familias</a:t>
                      </a:r>
                      <a:r>
                        <a:rPr lang="es-ES" sz="12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para fortalecer el acompañamiento al aprendizaje de sus hijas e hijos (desarrollo de la autonomía progresiva).</a:t>
                      </a:r>
                      <a:endParaRPr lang="es-ES" sz="12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200" b="0" i="0" u="none" strike="noStrike" cap="none" baseline="0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s-ES" sz="12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Desarrollo</a:t>
                      </a:r>
                      <a:r>
                        <a:rPr lang="es-ES" sz="1200" u="none" strike="noStrike" cap="none" baseline="0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 de talleres sobre habilidades socioemocionales (toma de decisiones responsables, regulación de las emociones, etc.) y prevención de consumo de drogas a través de la tutoría grupal.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s-ES" sz="1200" u="none" strike="noStrike" cap="none" baseline="0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s-ES" sz="12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Talleres</a:t>
                      </a:r>
                      <a:r>
                        <a:rPr lang="es-ES" sz="12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de estrategias de aprendizaje  a través de la tutoría grupal.</a:t>
                      </a:r>
                      <a:endParaRPr lang="es-ES" sz="12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sz="12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200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Docente</a:t>
                      </a:r>
                      <a:r>
                        <a:rPr lang="es-ES" sz="1200" u="none" strike="noStrike" cap="none" baseline="0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 de primaria y tutores </a:t>
                      </a: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200" u="none" strike="noStrike" cap="none" dirty="0">
                        <a:latin typeface="Poppins" panose="00000500000000000000" pitchFamily="2" charset="0"/>
                        <a:cs typeface="Poppins" panose="00000500000000000000" pitchFamily="2" charset="0"/>
                        <a:sym typeface="Arial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200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Familias</a:t>
                      </a: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200" u="none" strike="noStrike" cap="none" dirty="0">
                        <a:latin typeface="Poppins" panose="00000500000000000000" pitchFamily="2" charset="0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200" u="none" strike="noStrike" cap="none" dirty="0">
                        <a:latin typeface="Poppins" panose="00000500000000000000" pitchFamily="2" charset="0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200" u="none" strike="noStrike" cap="none" dirty="0">
                        <a:latin typeface="Poppins" panose="00000500000000000000" pitchFamily="2" charset="0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200" u="none" strike="noStrike" cap="none" dirty="0">
                          <a:latin typeface="Poppins" panose="00000500000000000000" pitchFamily="2" charset="0"/>
                          <a:ea typeface="+mn-ea"/>
                          <a:cs typeface="Poppins" panose="00000500000000000000" pitchFamily="2" charset="0"/>
                          <a:sym typeface="Poppins"/>
                        </a:rPr>
                        <a:t>Estudiantes</a:t>
                      </a:r>
                      <a:endParaRPr sz="12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ítulo 1">
            <a:extLst>
              <a:ext uri="{FF2B5EF4-FFF2-40B4-BE49-F238E27FC236}">
                <a16:creationId xmlns:a16="http://schemas.microsoft.com/office/drawing/2014/main" id="{2520DC9A-4117-5859-FD3C-9BB797B04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4662" y="2433889"/>
            <a:ext cx="12421297" cy="959168"/>
          </a:xfrm>
        </p:spPr>
        <p:txBody>
          <a:bodyPr>
            <a:noAutofit/>
          </a:bodyPr>
          <a:lstStyle/>
          <a:p>
            <a:pPr marL="457200" algn="just" rtl="0" fontAlgn="base">
              <a:spcBef>
                <a:spcPts val="0"/>
              </a:spcBef>
              <a:spcAft>
                <a:spcPts val="0"/>
              </a:spcAft>
            </a:pPr>
            <a:r>
              <a:rPr lang="es-MX" sz="3200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Ejemplo: Organización de actividades</a:t>
            </a:r>
          </a:p>
        </p:txBody>
      </p:sp>
    </p:spTree>
    <p:extLst>
      <p:ext uri="{BB962C8B-B14F-4D97-AF65-F5344CB8AC3E}">
        <p14:creationId xmlns:p14="http://schemas.microsoft.com/office/powerpoint/2010/main" val="24306403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59667E-E367-E278-1BCD-0F3961689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Google Shape;394;p20">
            <a:extLst>
              <a:ext uri="{FF2B5EF4-FFF2-40B4-BE49-F238E27FC236}">
                <a16:creationId xmlns:a16="http://schemas.microsoft.com/office/drawing/2014/main" id="{16AF8A0A-ACA6-0DA2-AE2B-3D4CFAC049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8707032"/>
              </p:ext>
            </p:extLst>
          </p:nvPr>
        </p:nvGraphicFramePr>
        <p:xfrm>
          <a:off x="0" y="1098548"/>
          <a:ext cx="12192025" cy="1536701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8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5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343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LÍNEAS DE ACCIÓN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NECESIDADES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ACTIVIDADES SUGERIDAS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BENEFICIARIO/A</a:t>
                      </a: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112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b="1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LÍNEA PREVENTIVA</a:t>
                      </a:r>
                      <a:endParaRPr sz="1100" b="1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1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(Son acciones que buscan anticipar y/o reducir la aparición de situaciones y/o conductas de riesgo que pongan en peligro el desarrollo integral y el bienestar de los estudiantes)</a:t>
                      </a:r>
                      <a:endParaRPr sz="11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 panose="020B0604020202020204" pitchFamily="34" charset="0"/>
                        <a:buChar char="•"/>
                      </a:pPr>
                      <a:endParaRPr sz="11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Arial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 panose="020B0604020202020204" pitchFamily="34" charset="0"/>
                        <a:buChar char="•"/>
                      </a:pPr>
                      <a:endParaRPr sz="11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endParaRPr sz="11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extLst>
                  <a:ext uri="{0D108BD9-81ED-4DB2-BD59-A6C34878D82A}">
                    <a16:rowId xmlns:a16="http://schemas.microsoft.com/office/drawing/2014/main" val="2527417057"/>
                  </a:ext>
                </a:extLst>
              </a:tr>
            </a:tbl>
          </a:graphicData>
        </a:graphic>
      </p:graphicFrame>
      <p:sp>
        <p:nvSpPr>
          <p:cNvPr id="4" name="Rectángulo 3">
            <a:extLst>
              <a:ext uri="{FF2B5EF4-FFF2-40B4-BE49-F238E27FC236}">
                <a16:creationId xmlns:a16="http://schemas.microsoft.com/office/drawing/2014/main" id="{3DCC938B-2B62-640A-5722-010A669A93FF}"/>
              </a:ext>
            </a:extLst>
          </p:cNvPr>
          <p:cNvSpPr/>
          <p:nvPr/>
        </p:nvSpPr>
        <p:spPr>
          <a:xfrm>
            <a:off x="178667" y="304130"/>
            <a:ext cx="11294491" cy="5911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820" tIns="83820" rIns="83820" bIns="83820" numCol="1" spcCol="1270" anchor="t" anchorCtr="0">
            <a:noAutofit/>
          </a:bodyPr>
          <a:lstStyle/>
          <a:p>
            <a:pPr lvl="0" defTabSz="977900"/>
            <a:r>
              <a:rPr lang="es-PE" sz="3200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Compartimos las respuestas en el chat…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2520DC9A-4117-5859-FD3C-9BB797B04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4662" y="2433889"/>
            <a:ext cx="12421297" cy="959168"/>
          </a:xfrm>
        </p:spPr>
        <p:txBody>
          <a:bodyPr>
            <a:noAutofit/>
          </a:bodyPr>
          <a:lstStyle/>
          <a:p>
            <a:pPr marL="457200" algn="just" rtl="0" fontAlgn="base">
              <a:spcBef>
                <a:spcPts val="0"/>
              </a:spcBef>
              <a:spcAft>
                <a:spcPts val="0"/>
              </a:spcAft>
            </a:pPr>
            <a:r>
              <a:rPr lang="es-MX" sz="3200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Ejemplo: Organización de actividades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980237"/>
              </p:ext>
            </p:extLst>
          </p:nvPr>
        </p:nvGraphicFramePr>
        <p:xfrm>
          <a:off x="0" y="3472844"/>
          <a:ext cx="12192025" cy="1965707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8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5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5176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LÍNEAS DE ACCIÓN</a:t>
                      </a:r>
                      <a:endParaRPr sz="14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NECESIDADES</a:t>
                      </a:r>
                      <a:endParaRPr sz="14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ACTIVIDADES SUGERIDAS</a:t>
                      </a:r>
                      <a:endParaRPr sz="14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BENEFICIARIO/A</a:t>
                      </a:r>
                      <a:endParaRPr sz="14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33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LÍNEA PREVENTIVA</a:t>
                      </a:r>
                      <a:endParaRPr sz="1400" b="1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 anchor="ctr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300" dirty="0">
                          <a:solidFill>
                            <a:schemeClr val="dk1"/>
                          </a:solidFill>
                          <a:latin typeface="Poppins" panose="020B0604020202020204" charset="0"/>
                          <a:ea typeface="Poppins"/>
                          <a:cs typeface="Poppins" panose="020B0604020202020204" charset="0"/>
                          <a:sym typeface="Poppins"/>
                        </a:rPr>
                        <a:t>A los alrededores de la escuela existen lugares clandestinos, </a:t>
                      </a:r>
                      <a:r>
                        <a:rPr lang="es-ES" sz="1300" dirty="0">
                          <a:latin typeface="Poppins" panose="020B0604020202020204" charset="0"/>
                          <a:ea typeface="+mn-lt"/>
                          <a:cs typeface="Poppins" panose="020B0604020202020204" charset="0"/>
                        </a:rPr>
                        <a:t>donde expenden licor a menores</a:t>
                      </a:r>
                      <a:r>
                        <a:rPr lang="es-ES" sz="1300" dirty="0">
                          <a:solidFill>
                            <a:schemeClr val="dk1"/>
                          </a:solidFill>
                          <a:latin typeface="Poppins" panose="020B0604020202020204" charset="0"/>
                          <a:ea typeface="Poppins"/>
                          <a:cs typeface="Poppins" panose="020B0604020202020204" charset="0"/>
                          <a:sym typeface="Poppins"/>
                        </a:rPr>
                        <a:t> de edad.</a:t>
                      </a: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300" b="0" u="none" strike="noStrike" cap="none" dirty="0">
                        <a:solidFill>
                          <a:schemeClr val="tx1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Arial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s-ES" sz="1400" b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Presencia de casos de estudiantes que se sospecha consumen drogas.</a:t>
                      </a: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3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Reuniones de trabajo con aliados de</a:t>
                      </a:r>
                      <a:r>
                        <a:rPr lang="es-ES" sz="1300" u="none" strike="noStrike" cap="none" baseline="0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 la comunidad para mitigar el riego de la venta de licor en menores de edad.</a:t>
                      </a: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3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3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3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3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Ferias y charlas sobre prevención del </a:t>
                      </a:r>
                      <a:r>
                        <a:rPr lang="es-ES" sz="1300" b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consumo de drogas.</a:t>
                      </a: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3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Comunidad educativa</a:t>
                      </a:r>
                      <a:endParaRPr sz="13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endParaRPr lang="es-PE" sz="13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endParaRPr lang="es-PE" sz="13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endParaRPr sz="13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3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Estudiantes</a:t>
                      </a: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300" u="none" strike="noStrike" cap="none" dirty="0">
                          <a:latin typeface="Poppins" panose="02000000000000000000" pitchFamily="2" charset="0"/>
                          <a:ea typeface="Poppins"/>
                          <a:cs typeface="Poppins" panose="02000000000000000000" pitchFamily="2" charset="0"/>
                          <a:sym typeface="Poppins"/>
                        </a:rPr>
                        <a:t>PPFF</a:t>
                      </a:r>
                      <a:endParaRPr sz="13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81340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59667E-E367-E278-1BCD-0F3961689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Google Shape;394;p20">
            <a:extLst>
              <a:ext uri="{FF2B5EF4-FFF2-40B4-BE49-F238E27FC236}">
                <a16:creationId xmlns:a16="http://schemas.microsoft.com/office/drawing/2014/main" id="{16AF8A0A-ACA6-0DA2-AE2B-3D4CFAC049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2451826"/>
              </p:ext>
            </p:extLst>
          </p:nvPr>
        </p:nvGraphicFramePr>
        <p:xfrm>
          <a:off x="-12" y="1292889"/>
          <a:ext cx="12192025" cy="4776032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8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5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703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LÍNEAS DE ACCIÓN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NECESIDADES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ACTIVIDADES SUGERIDAS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BENEFICIARIO/A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2469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LÍNEA PROMOCIONAL</a:t>
                      </a:r>
                      <a:endParaRPr sz="1400" b="1" u="none" strike="noStrike" cap="none" dirty="0">
                        <a:latin typeface="Poppins" panose="00000500000000000000" pitchFamily="2" charset="0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(Son acciones que promueven comportamientos y actitudes en la comunidad educativa que favorecen el desarrollo socioafectivo y cognitivo de los estudiantes)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 anchor="ctr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Limitado</a:t>
                      </a:r>
                      <a:r>
                        <a:rPr lang="es-ES" sz="14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apoyo de los docentes en la implementación </a:t>
                      </a:r>
                      <a:r>
                        <a:rPr lang="es-MX" sz="1400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del plan de trabajo del Municipio Escolar.</a:t>
                      </a: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MX" sz="1400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r>
                        <a:rPr lang="es-MX" sz="1400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 </a:t>
                      </a: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MX" sz="1400" b="0" i="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+mn-ea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MX" sz="1400" b="0" i="0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+mn-ea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4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E</a:t>
                      </a:r>
                      <a:r>
                        <a:rPr lang="es-MX" sz="1400" dirty="0" err="1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studiantes</a:t>
                      </a:r>
                      <a:r>
                        <a:rPr lang="es-MX" sz="1400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 con interés en conocer ofertas educativas sobre</a:t>
                      </a:r>
                      <a:r>
                        <a:rPr lang="es-MX" sz="1400" baseline="0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 la educación </a:t>
                      </a:r>
                      <a:r>
                        <a:rPr lang="es-MX" sz="1400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superior. </a:t>
                      </a: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Designación de docente</a:t>
                      </a:r>
                      <a:r>
                        <a:rPr lang="es-ES" sz="14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asesor del Municipio Escolar para acompañar la implementación del plan de trabajo.</a:t>
                      </a:r>
                      <a:endParaRPr lang="es-ES" sz="14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Promover el</a:t>
                      </a:r>
                      <a:r>
                        <a:rPr lang="es-ES" sz="14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involucramiento de los docentes para la implementación del plan de trabajo del municipio escolar, según las actividades consideras. </a:t>
                      </a: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4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b="0" i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Feria informativa de orientación vocacional</a:t>
                      </a:r>
                      <a:r>
                        <a:rPr lang="es-ES" sz="1400" b="0" i="0" u="none" strike="noStrike" cap="none" baseline="0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Poppins"/>
                        </a:rPr>
                        <a:t> con involucramiento de aliados de la comunidad.</a:t>
                      </a:r>
                      <a:endParaRPr lang="es-ES" sz="14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4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 panose="020B0604020202020204" pitchFamily="34" charset="0"/>
                        <a:buChar char="•"/>
                      </a:pP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ea typeface="+mn-ea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u="none" strike="noStrike" cap="none" dirty="0"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Docentes</a:t>
                      </a: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u="none" strike="noStrike" cap="none" dirty="0">
                          <a:latin typeface="Poppins" panose="00000500000000000000" pitchFamily="2" charset="0"/>
                          <a:ea typeface="Poppins"/>
                          <a:cs typeface="Poppins" panose="00000500000000000000" pitchFamily="2" charset="0"/>
                          <a:sym typeface="Poppins"/>
                        </a:rPr>
                        <a:t>Estudiantes y PPFF</a:t>
                      </a:r>
                      <a:endParaRPr sz="1400" u="none" strike="noStrike" cap="none" dirty="0"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2469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r>
                        <a:rPr lang="es-ES" sz="1400" b="1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LÍNEA DE ATENCIÓN Y DERIVACIÓN </a:t>
                      </a:r>
                      <a:endParaRPr sz="1400" b="1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endParaRPr sz="14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 anchor="ctr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b="0" u="none" strike="noStrike" cap="none" dirty="0">
                        <a:solidFill>
                          <a:srgbClr val="000000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s-ES" sz="1400" b="0" u="none" strike="noStrike" cap="none" dirty="0">
                          <a:solidFill>
                            <a:srgbClr val="000000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Presencia de casos de estudiantes que se sospecha consumen drogas.</a:t>
                      </a: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400" u="none" strike="noStrike" cap="none" dirty="0">
                        <a:solidFill>
                          <a:schemeClr val="tx1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Arial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None/>
                      </a:pPr>
                      <a:endParaRPr lang="es-ES"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Arial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s-ES" sz="14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Actualización de directorio de aliados vinculados con la problemática.</a:t>
                      </a:r>
                      <a:endParaRPr lang="es-ES" sz="1400" u="none" strike="noStrike" cap="none" dirty="0"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Acompañamiento priorizado a través de la tutoría individual</a:t>
                      </a:r>
                      <a:r>
                        <a:rPr lang="es-ES" sz="1400" u="none" strike="noStrike" cap="none" baseline="0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 de los estudiantes con sospecha de consumo de drogas.</a:t>
                      </a:r>
                      <a:endParaRPr lang="es-ES"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Comunidad</a:t>
                      </a:r>
                      <a:r>
                        <a:rPr lang="es-ES" sz="1400" u="none" strike="noStrike" cap="none" baseline="0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 educativa</a:t>
                      </a:r>
                      <a:endParaRPr lang="es-ES"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endParaRPr lang="es-ES"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285750" marR="0" lvl="0" indent="-28575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Wingdings" panose="05000000000000000000" pitchFamily="2" charset="2"/>
                        <a:buChar char="q"/>
                      </a:pPr>
                      <a:r>
                        <a:rPr lang="es-ES" sz="1400" u="none" strike="noStrike" cap="none" dirty="0"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Estudiantes</a:t>
                      </a:r>
                      <a:endParaRPr lang="es-ES"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Arial"/>
                      </a:endParaRPr>
                    </a:p>
                    <a:p>
                      <a:pPr marL="0" marR="0" lvl="0" indent="0" algn="just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50"/>
                        <a:buFont typeface="Arial"/>
                        <a:buNone/>
                      </a:pPr>
                      <a:endParaRPr sz="140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31375" marR="3137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ítulo 1">
            <a:extLst>
              <a:ext uri="{FF2B5EF4-FFF2-40B4-BE49-F238E27FC236}">
                <a16:creationId xmlns:a16="http://schemas.microsoft.com/office/drawing/2014/main" id="{2520DC9A-4117-5859-FD3C-9BB797B04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48372" y="422209"/>
            <a:ext cx="12421297" cy="959168"/>
          </a:xfrm>
        </p:spPr>
        <p:txBody>
          <a:bodyPr>
            <a:noAutofit/>
          </a:bodyPr>
          <a:lstStyle/>
          <a:p>
            <a:pPr marL="457200" algn="just" rtl="0" fontAlgn="base">
              <a:spcBef>
                <a:spcPts val="0"/>
              </a:spcBef>
              <a:spcAft>
                <a:spcPts val="0"/>
              </a:spcAft>
            </a:pPr>
            <a:r>
              <a:rPr lang="es-MX" sz="3200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Ejemplo: Organización de actividades</a:t>
            </a:r>
          </a:p>
        </p:txBody>
      </p:sp>
    </p:spTree>
    <p:extLst>
      <p:ext uri="{BB962C8B-B14F-4D97-AF65-F5344CB8AC3E}">
        <p14:creationId xmlns:p14="http://schemas.microsoft.com/office/powerpoint/2010/main" val="85747127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E1AEBD-57FF-E9E1-3E6A-B881E7316D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AC224A-824F-3D2C-1B58-477F6061F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861840"/>
            <a:ext cx="10686861" cy="959168"/>
          </a:xfrm>
        </p:spPr>
        <p:txBody>
          <a:bodyPr>
            <a:noAutofit/>
          </a:bodyPr>
          <a:lstStyle/>
          <a:p>
            <a:pPr algn="ctr" rtl="0" fontAlgn="base">
              <a:spcBef>
                <a:spcPts val="0"/>
              </a:spcBef>
              <a:spcAft>
                <a:spcPts val="0"/>
              </a:spcAft>
            </a:pPr>
            <a:r>
              <a:rPr lang="es-MX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¿Cómo evaluar el Plan TOECE?</a:t>
            </a:r>
          </a:p>
        </p:txBody>
      </p:sp>
      <p:sp>
        <p:nvSpPr>
          <p:cNvPr id="4" name="Redondear rectángulo de esquina del mismo lado 3">
            <a:extLst>
              <a:ext uri="{FF2B5EF4-FFF2-40B4-BE49-F238E27FC236}">
                <a16:creationId xmlns:a16="http://schemas.microsoft.com/office/drawing/2014/main" id="{B6A5572F-2550-F19F-5222-D79980024B80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B17A6CF3-C371-3686-3DC4-5C9F36A0D5B9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7" name="Google Shape;99;p2">
              <a:extLst>
                <a:ext uri="{FF2B5EF4-FFF2-40B4-BE49-F238E27FC236}">
                  <a16:creationId xmlns:a16="http://schemas.microsoft.com/office/drawing/2014/main" id="{A175E0A9-03E7-F6D1-F54B-2C13C2FE0583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AB4BB01B-04D9-EE14-4B0C-BD07028B90B6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2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A6EC7BCD-F3C9-B106-F339-3C67C434845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DEFEA672-7D3D-E1BE-9843-707035E1CE0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aphicFrame>
        <p:nvGraphicFramePr>
          <p:cNvPr id="14" name="Google Shape;403;p21">
            <a:extLst>
              <a:ext uri="{FF2B5EF4-FFF2-40B4-BE49-F238E27FC236}">
                <a16:creationId xmlns:a16="http://schemas.microsoft.com/office/drawing/2014/main" id="{117AD405-D7F1-23C4-D0F4-FB11CBDA45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506296"/>
              </p:ext>
            </p:extLst>
          </p:nvPr>
        </p:nvGraphicFramePr>
        <p:xfrm>
          <a:off x="0" y="1852853"/>
          <a:ext cx="12192000" cy="39482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115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09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5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9075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Actividades 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Beneficiario/a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Indicador de proceso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0000500000000000000" pitchFamily="2" charset="0"/>
                          <a:cs typeface="Poppins" panose="00000500000000000000" pitchFamily="2" charset="0"/>
                          <a:sym typeface="Poppins"/>
                        </a:rPr>
                        <a:t>Meta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  <a:latin typeface="Poppins" panose="00000500000000000000" pitchFamily="2" charset="0"/>
                        <a:ea typeface="Poppins"/>
                        <a:cs typeface="Poppins" panose="000005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Logros</a:t>
                      </a:r>
                      <a:endParaRPr sz="1600" b="1" u="none" strike="noStrike" cap="none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Dificultad</a:t>
                      </a:r>
                      <a:endParaRPr sz="1600" b="1" u="none" strike="noStrike" cap="none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Medidas adoptadas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540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Esperada (</a:t>
                      </a:r>
                      <a:r>
                        <a:rPr lang="es-ES" sz="1600" b="1" u="none" strike="noStrike" cap="none" dirty="0" err="1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Nº</a:t>
                      </a: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)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Lograda</a:t>
                      </a:r>
                      <a:endParaRPr sz="1600" b="1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(</a:t>
                      </a:r>
                      <a:r>
                        <a:rPr lang="es-ES" sz="1600" b="1" u="none" strike="noStrike" cap="none" dirty="0" err="1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Nº</a:t>
                      </a:r>
                      <a:r>
                        <a:rPr lang="es-ES" sz="1600" b="1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)</a:t>
                      </a:r>
                      <a:endParaRPr sz="1600" b="1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>
                    <a:solidFill>
                      <a:srgbClr val="72CAC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1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 Jornadas de formación a docentes para fortalecer las competencias relacionadas con el desarrollo de las habilidades socioemocionales </a:t>
                      </a: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Docentes</a:t>
                      </a: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0" u="none" strike="noStrike" cap="none" dirty="0" err="1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Nº</a:t>
                      </a: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 de jornadas de formación a docentes</a:t>
                      </a: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2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2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Docentes incorporan actividades para el desarrollo de habilidades socioemocionales en el Plan tutorial de aula</a:t>
                      </a: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Cruce de horarios que limitaron la participación de docentes</a:t>
                      </a: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Ejemplo:</a:t>
                      </a:r>
                      <a:endParaRPr sz="1600" b="0" u="none" strike="noStrike" cap="none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Poppins"/>
                        <a:buNone/>
                      </a:pPr>
                      <a:r>
                        <a:rPr lang="es-ES" sz="1600" b="0" u="none" strike="noStrike" cap="none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Poppins"/>
                        </a:rPr>
                        <a:t>Programar de manera consensuada distintos horarios para las jornadas de formación</a:t>
                      </a: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cs typeface="Poppins" panose="02000000000000000000" pitchFamily="2" charset="0"/>
                        <a:sym typeface="Poppins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600" b="0" u="none" strike="noStrike" cap="none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Poppins"/>
                        <a:cs typeface="Poppins" panose="02000000000000000000" pitchFamily="2" charset="0"/>
                        <a:sym typeface="Poppins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7986498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7204ABD1-3231-3F78-DD53-FF5915AA0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B6C1C7C8-F85C-5986-4C04-124A14539409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39F31268-84DC-FF7E-F34C-5B01C5538A3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5D8D045-51CF-E55C-32EE-D701EC13B31D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6091E49C-90EC-EC1D-08C6-80C0B08948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80697284-317A-0CC5-C987-9AFA264C44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CuadroTexto 1"/>
          <p:cNvSpPr txBox="1"/>
          <p:nvPr/>
        </p:nvSpPr>
        <p:spPr>
          <a:xfrm>
            <a:off x="2289090" y="3085499"/>
            <a:ext cx="7413566" cy="2246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just">
              <a:defRPr sz="1800">
                <a:latin typeface="Poppins" panose="02000000000000000000" pitchFamily="2" charset="0"/>
                <a:cs typeface="Poppins" panose="02000000000000000000" pitchFamily="2" charset="0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Sensibilizar a la comunidad educativa para involucrar a todos los actores en la elaboración de este documento.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P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Generar espacios de trabajo colegiado para socializar el plan TOECE, evaluar su avance y cumplimiento.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P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Considerar que el plan es flexible, a partir de los hallazgos que se den durante su ejecución para tomar las medidas necesarias a fin de mejorar sus resultados.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PE" sz="1400" dirty="0"/>
          </a:p>
        </p:txBody>
      </p:sp>
      <p:sp>
        <p:nvSpPr>
          <p:cNvPr id="14" name="AutoShape 4" descr="Para Tener En Cuent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grpSp>
        <p:nvGrpSpPr>
          <p:cNvPr id="17" name="Grupo 16">
            <a:extLst>
              <a:ext uri="{FF2B5EF4-FFF2-40B4-BE49-F238E27FC236}">
                <a16:creationId xmlns:a16="http://schemas.microsoft.com/office/drawing/2014/main" id="{D4797D56-FF72-47FE-8D52-B3019EE1F120}"/>
              </a:ext>
            </a:extLst>
          </p:cNvPr>
          <p:cNvGrpSpPr/>
          <p:nvPr/>
        </p:nvGrpSpPr>
        <p:grpSpPr>
          <a:xfrm>
            <a:off x="3619056" y="1760297"/>
            <a:ext cx="11294491" cy="591169"/>
            <a:chOff x="253962" y="2081855"/>
            <a:chExt cx="2448905" cy="2000724"/>
          </a:xfrm>
        </p:grpSpPr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D456C33F-C94F-4708-9546-320CE88EDE39}"/>
                </a:ext>
              </a:extLst>
            </p:cNvPr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9A21E694-D9CF-4712-9DD8-D1C3372F2319}"/>
                </a:ext>
              </a:extLst>
            </p:cNvPr>
            <p:cNvSpPr/>
            <p:nvPr/>
          </p:nvSpPr>
          <p:spPr>
            <a:xfrm>
              <a:off x="253962" y="2081855"/>
              <a:ext cx="2448905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lvl="0" defTabSz="977900"/>
              <a:r>
                <a:rPr lang="es-PE" sz="32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Recomendaciones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2190582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F4D695-3BE9-BB8B-9F36-40D9BE2105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dondear rectángulo de esquina del mismo lado 3">
            <a:extLst>
              <a:ext uri="{FF2B5EF4-FFF2-40B4-BE49-F238E27FC236}">
                <a16:creationId xmlns:a16="http://schemas.microsoft.com/office/drawing/2014/main" id="{AE4818F5-93DD-4FA9-2C5B-326373A54B5E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A77AB9CC-1A28-765C-5B81-4858643C9F6E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7" name="Google Shape;99;p2">
              <a:extLst>
                <a:ext uri="{FF2B5EF4-FFF2-40B4-BE49-F238E27FC236}">
                  <a16:creationId xmlns:a16="http://schemas.microsoft.com/office/drawing/2014/main" id="{F7DCFA2B-B9A0-408A-2A9C-5A093E72BA42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167D7CB5-E759-A532-F2AF-2EA09A86DADC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2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A3649F1D-316F-1D40-B41F-7B240963596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42E86A17-CE78-028F-430E-656A3473521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0" name="CuadroTexto 9">
            <a:extLst>
              <a:ext uri="{FF2B5EF4-FFF2-40B4-BE49-F238E27FC236}">
                <a16:creationId xmlns:a16="http://schemas.microsoft.com/office/drawing/2014/main" id="{4138052A-2E62-6967-30C6-C5AA61469270}"/>
              </a:ext>
            </a:extLst>
          </p:cNvPr>
          <p:cNvSpPr txBox="1"/>
          <p:nvPr/>
        </p:nvSpPr>
        <p:spPr>
          <a:xfrm>
            <a:off x="2067986" y="5280035"/>
            <a:ext cx="76660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800" b="0" i="0" u="sng" strike="noStrike" dirty="0">
                <a:solidFill>
                  <a:srgbClr val="1155CC"/>
                </a:solidFill>
                <a:effectLst/>
                <a:latin typeface="Poppins" panose="02000000000000000000" pitchFamily="2" charset="0"/>
                <a:cs typeface="Poppins" panose="02000000000000000000" pitchFamily="2" charset="0"/>
                <a:hlinkClick r:id="rId5"/>
              </a:rPr>
              <a:t>https://www.perueduca.pe/#/home/destacados/descarga-la-cartilla-orientaciones-para-la-elaboracion-del-plan-de-tutoria-orientacion-educativa-y-convivencia-escolar-toece</a:t>
            </a:r>
            <a:r>
              <a:rPr lang="es-MX" sz="1800" b="0" i="0" u="none" strike="noStrike" dirty="0">
                <a:solidFill>
                  <a:srgbClr val="000000"/>
                </a:solidFill>
                <a:effectLst/>
                <a:latin typeface="Poppins" panose="02000000000000000000" pitchFamily="2" charset="0"/>
                <a:cs typeface="Poppins" panose="02000000000000000000" pitchFamily="2" charset="0"/>
              </a:rPr>
              <a:t> </a:t>
            </a:r>
            <a:endParaRPr lang="es-PE" sz="1800" dirty="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14C80749-4E22-352B-3CB4-8CF679581C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1171" y="1106596"/>
            <a:ext cx="5845717" cy="3758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342956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5"/>
          <p:cNvSpPr/>
          <p:nvPr/>
        </p:nvSpPr>
        <p:spPr>
          <a:xfrm>
            <a:off x="-8356" y="914400"/>
            <a:ext cx="12200355" cy="5943600"/>
          </a:xfrm>
          <a:prstGeom prst="rect">
            <a:avLst/>
          </a:prstGeom>
          <a:solidFill>
            <a:srgbClr val="0070C0"/>
          </a:solidFill>
          <a:ln w="127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chemeClr val="dk1"/>
              </a:buClr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5"/>
          <p:cNvSpPr txBox="1"/>
          <p:nvPr/>
        </p:nvSpPr>
        <p:spPr>
          <a:xfrm>
            <a:off x="887241" y="2462539"/>
            <a:ext cx="10864157" cy="2537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90000"/>
              </a:lnSpc>
              <a:buClr>
                <a:schemeClr val="lt1"/>
              </a:buClr>
              <a:buSzPts val="4000"/>
            </a:pPr>
            <a:r>
              <a:rPr lang="es-ES" sz="4400" b="1" spc="367" dirty="0">
                <a:solidFill>
                  <a:schemeClr val="bg1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Tema 3: Orientaciones para la planificación de la TOE en el aula</a:t>
            </a:r>
          </a:p>
          <a:p>
            <a:pPr algn="ctr">
              <a:lnSpc>
                <a:spcPct val="90000"/>
              </a:lnSpc>
              <a:buClr>
                <a:schemeClr val="lt1"/>
              </a:buClr>
              <a:buSzPts val="4000"/>
            </a:pPr>
            <a:endParaRPr sz="4400" b="1" spc="367" dirty="0">
              <a:solidFill>
                <a:schemeClr val="bg1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8" name="Google Shape;99;p2"/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/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0" name="Picture 2" descr="Archivo:Logo del Ministerio de Educación del Perú - MINEDU.png - Wikipedia,  la enciclopedia libre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4" descr="Uso del Logo &amp;quot;Con Punche Perú&amp;quot; - Informes y publicaciones -  Hospital Nacional Hipólito Unanue - Plataforma del Estado Peruano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28064233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>
          <a:extLst>
            <a:ext uri="{FF2B5EF4-FFF2-40B4-BE49-F238E27FC236}">
              <a16:creationId xmlns:a16="http://schemas.microsoft.com/office/drawing/2014/main" id="{87E048D9-97B4-EDED-268C-E2D4A7333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3"/>
          <a:srcRect l="24465" t="17143" r="56224" b="25573"/>
          <a:stretch/>
        </p:blipFill>
        <p:spPr>
          <a:xfrm>
            <a:off x="-1" y="2127766"/>
            <a:ext cx="2834913" cy="4730234"/>
          </a:xfrm>
          <a:prstGeom prst="rect">
            <a:avLst/>
          </a:prstGeom>
        </p:spPr>
      </p:pic>
      <p:sp>
        <p:nvSpPr>
          <p:cNvPr id="418" name="Google Shape;418;p23">
            <a:extLst>
              <a:ext uri="{FF2B5EF4-FFF2-40B4-BE49-F238E27FC236}">
                <a16:creationId xmlns:a16="http://schemas.microsoft.com/office/drawing/2014/main" id="{03575BA2-184D-3F54-29A5-EC20DAA3018E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F25732F6-4848-7655-7EC1-395B464EC2D6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" name="Google Shape;99;p2">
              <a:extLst>
                <a:ext uri="{FF2B5EF4-FFF2-40B4-BE49-F238E27FC236}">
                  <a16:creationId xmlns:a16="http://schemas.microsoft.com/office/drawing/2014/main" id="{F056A0F0-A21A-3693-42DF-E5439B78EF7C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450EF49C-3BDC-5F45-5A68-CAB779759683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5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F00EF9FA-A6F9-D3CD-4F73-B3A0AAB045D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7FA7D8EA-E6DF-B5F7-9568-925DD4E28B3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1" name="CuadroTexto 10"/>
          <p:cNvSpPr txBox="1"/>
          <p:nvPr/>
        </p:nvSpPr>
        <p:spPr>
          <a:xfrm>
            <a:off x="2591637" y="1781218"/>
            <a:ext cx="9215735" cy="34163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 sz="1800" b="1">
                <a:solidFill>
                  <a:srgbClr val="000000"/>
                </a:solidFill>
                <a:latin typeface="Poppins" panose="02000000000000000000" pitchFamily="2" charset="0"/>
                <a:ea typeface="Arial"/>
                <a:cs typeface="Poppins" panose="02000000000000000000" pitchFamily="2" charset="0"/>
              </a:defRPr>
            </a:lvl1pPr>
            <a:lvl2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just"/>
            <a:r>
              <a:rPr lang="es-PE" b="0" dirty="0"/>
              <a:t>El profesor Roger tendrá a su cargo el 6to grado el presente año. </a:t>
            </a:r>
          </a:p>
          <a:p>
            <a:pPr algn="just"/>
            <a:endParaRPr lang="es-PE" b="0" dirty="0"/>
          </a:p>
          <a:p>
            <a:pPr algn="just"/>
            <a:r>
              <a:rPr lang="es-PE" b="0" dirty="0"/>
              <a:t>Él es consciente que sus estudiantes están pasando por una etapa de desarrollo donde se producen muchos cambios y será además su último año en primaria.</a:t>
            </a:r>
          </a:p>
          <a:p>
            <a:pPr algn="just"/>
            <a:endParaRPr lang="es-PE" b="0" dirty="0"/>
          </a:p>
          <a:p>
            <a:pPr algn="just"/>
            <a:r>
              <a:rPr lang="es-PE" b="0" dirty="0"/>
              <a:t>El profesor Roger se ha propuesto acompañar a sus estudiantes para que logren sus metas, se motiven a seguir estudiando y se sientan bien en el aula.</a:t>
            </a:r>
          </a:p>
          <a:p>
            <a:pPr algn="just"/>
            <a:endParaRPr lang="es-PE" b="0" dirty="0"/>
          </a:p>
          <a:p>
            <a:pPr algn="just"/>
            <a:r>
              <a:rPr lang="es-PE" b="0" dirty="0"/>
              <a:t>El profesor Roger se pregunta ¿Qué puedo hacer para lograrlo?, ¿Cómo puedo atender a sus necesidades e intereses de manera pertinente?</a:t>
            </a:r>
          </a:p>
          <a:p>
            <a:pPr algn="just"/>
            <a:endParaRPr lang="es-PE" b="0" dirty="0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6E85566-9446-4DDB-9529-BEDDAEEDA51A}"/>
              </a:ext>
            </a:extLst>
          </p:cNvPr>
          <p:cNvSpPr txBox="1"/>
          <p:nvPr/>
        </p:nvSpPr>
        <p:spPr>
          <a:xfrm>
            <a:off x="446314" y="1013219"/>
            <a:ext cx="11299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Revisamos un caso: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43CB9392-1F22-4B64-98D7-7E937FE94974}"/>
              </a:ext>
            </a:extLst>
          </p:cNvPr>
          <p:cNvSpPr txBox="1"/>
          <p:nvPr/>
        </p:nvSpPr>
        <p:spPr>
          <a:xfrm>
            <a:off x="2591637" y="5727310"/>
            <a:ext cx="9215735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 sz="1800" b="1">
                <a:solidFill>
                  <a:srgbClr val="000000"/>
                </a:solidFill>
                <a:latin typeface="Poppins" panose="02000000000000000000" pitchFamily="2" charset="0"/>
                <a:ea typeface="Arial"/>
                <a:cs typeface="Poppins" panose="02000000000000000000" pitchFamily="2" charset="0"/>
              </a:defRPr>
            </a:lvl1pPr>
            <a:lvl2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just"/>
            <a:r>
              <a:rPr lang="es-PE" dirty="0"/>
              <a:t>Pregunta:¿Qué tendría que hacer el profesor Roger, desde la tutoría, para acompañar a sus estudiantes y lograr lo que se ha propuesto?</a:t>
            </a:r>
          </a:p>
        </p:txBody>
      </p:sp>
    </p:spTree>
    <p:extLst>
      <p:ext uri="{BB962C8B-B14F-4D97-AF65-F5344CB8AC3E}">
        <p14:creationId xmlns:p14="http://schemas.microsoft.com/office/powerpoint/2010/main" val="24013569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>
          <a:extLst>
            <a:ext uri="{FF2B5EF4-FFF2-40B4-BE49-F238E27FC236}">
              <a16:creationId xmlns:a16="http://schemas.microsoft.com/office/drawing/2014/main" id="{87E048D9-97B4-EDED-268C-E2D4A7333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3"/>
          <a:srcRect l="24465" t="17143" r="56224" b="25573"/>
          <a:stretch/>
        </p:blipFill>
        <p:spPr>
          <a:xfrm>
            <a:off x="0" y="1595969"/>
            <a:ext cx="2462589" cy="4108987"/>
          </a:xfrm>
          <a:prstGeom prst="rect">
            <a:avLst/>
          </a:prstGeom>
        </p:spPr>
      </p:pic>
      <p:sp>
        <p:nvSpPr>
          <p:cNvPr id="418" name="Google Shape;418;p23">
            <a:extLst>
              <a:ext uri="{FF2B5EF4-FFF2-40B4-BE49-F238E27FC236}">
                <a16:creationId xmlns:a16="http://schemas.microsoft.com/office/drawing/2014/main" id="{03575BA2-184D-3F54-29A5-EC20DAA3018E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F25732F6-4848-7655-7EC1-395B464EC2D6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" name="Google Shape;99;p2">
              <a:extLst>
                <a:ext uri="{FF2B5EF4-FFF2-40B4-BE49-F238E27FC236}">
                  <a16:creationId xmlns:a16="http://schemas.microsoft.com/office/drawing/2014/main" id="{F056A0F0-A21A-3693-42DF-E5439B78EF7C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450EF49C-3BDC-5F45-5A68-CAB779759683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5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F00EF9FA-A6F9-D3CD-4F73-B3A0AAB045D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7FA7D8EA-E6DF-B5F7-9568-925DD4E28B3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5" name="CuadroTexto 14">
            <a:extLst>
              <a:ext uri="{FF2B5EF4-FFF2-40B4-BE49-F238E27FC236}">
                <a16:creationId xmlns:a16="http://schemas.microsoft.com/office/drawing/2014/main" id="{43CB9392-1F22-4B64-98D7-7E937FE94974}"/>
              </a:ext>
            </a:extLst>
          </p:cNvPr>
          <p:cNvSpPr txBox="1"/>
          <p:nvPr/>
        </p:nvSpPr>
        <p:spPr>
          <a:xfrm>
            <a:off x="805542" y="6434818"/>
            <a:ext cx="10580915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 sz="1800" b="1">
                <a:solidFill>
                  <a:srgbClr val="000000"/>
                </a:solidFill>
                <a:latin typeface="Poppins" panose="02000000000000000000" pitchFamily="2" charset="0"/>
                <a:ea typeface="Arial"/>
                <a:cs typeface="Poppins" panose="02000000000000000000" pitchFamily="2" charset="0"/>
              </a:defRPr>
            </a:lvl1pPr>
            <a:lvl2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>
              <a:defRPr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just"/>
            <a:r>
              <a:rPr lang="es-PE" dirty="0"/>
              <a:t>Pregunta: ¿Qué tenemos que tener en cuenta para elaborar el Plan Tutorial de aula?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2540864" y="2429613"/>
            <a:ext cx="4382450" cy="230832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PE" sz="1800" dirty="0">
                <a:latin typeface="Poppins" panose="020B0604020202020204" charset="0"/>
                <a:cs typeface="Poppins" panose="020B0604020202020204" charset="0"/>
              </a:rPr>
              <a:t>EL Plan Tutorial de Aula es un documento que facilita la organización y la planificación de las actividades de tutoría en el aula. Esto con el fin de brindar a los estudiantes un adecuado acompañamiento </a:t>
            </a:r>
            <a:r>
              <a:rPr lang="es-PE" sz="1800" dirty="0" err="1">
                <a:latin typeface="Poppins" panose="020B0604020202020204" charset="0"/>
                <a:cs typeface="Poppins" panose="020B0604020202020204" charset="0"/>
              </a:rPr>
              <a:t>socioafectivo</a:t>
            </a:r>
            <a:r>
              <a:rPr lang="es-PE" sz="1800" dirty="0">
                <a:latin typeface="Poppins" panose="020B0604020202020204" charset="0"/>
                <a:cs typeface="Poppins" panose="020B0604020202020204" charset="0"/>
              </a:rPr>
              <a:t> y cognitivo.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2830113" y="902317"/>
            <a:ext cx="59329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Plan Tutorial del Aula</a:t>
            </a:r>
          </a:p>
        </p:txBody>
      </p:sp>
      <p:sp>
        <p:nvSpPr>
          <p:cNvPr id="9" name="Rectángulo 8"/>
          <p:cNvSpPr/>
          <p:nvPr/>
        </p:nvSpPr>
        <p:spPr>
          <a:xfrm>
            <a:off x="7465180" y="4631442"/>
            <a:ext cx="4180115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PE" sz="1600" b="1" dirty="0"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En el nivel de Educación Inicial, </a:t>
            </a:r>
            <a:r>
              <a:rPr lang="es-PE" sz="1600" dirty="0"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la planificación de las acciones relacionadas a la tutoría y orientación educativa se incorporan en la planificación a largo plazo que realiza el o la docente de aula </a:t>
            </a:r>
            <a:endParaRPr lang="es-PE" sz="1600" dirty="0">
              <a:latin typeface="Poppins" panose="020B0604020202020204" charset="0"/>
              <a:cs typeface="Poppins" panose="020B060402020202020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7465180" y="1843181"/>
            <a:ext cx="4144735" cy="255454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es-PE" sz="1600" b="1" dirty="0"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Responsables de su elaboración</a:t>
            </a:r>
          </a:p>
          <a:p>
            <a:r>
              <a:rPr lang="es-PE" sz="1600" b="1" dirty="0"/>
              <a:t> </a:t>
            </a:r>
            <a:endParaRPr lang="es-PE" sz="1600" dirty="0"/>
          </a:p>
          <a:p>
            <a:pPr algn="just"/>
            <a:r>
              <a:rPr lang="es-PE" sz="1600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En el nivel de Educación </a:t>
            </a:r>
            <a:r>
              <a:rPr lang="es-PE" sz="1600" b="1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Primaria,</a:t>
            </a:r>
            <a:r>
              <a:rPr lang="es-PE" sz="1600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 la persona responsable de la elaboración del plan es el </a:t>
            </a:r>
            <a:r>
              <a:rPr lang="es-PE" sz="1600" b="1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docente de aula</a:t>
            </a:r>
            <a:r>
              <a:rPr lang="es-PE" sz="1600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; mientras que, en el nivel de Educación </a:t>
            </a:r>
            <a:r>
              <a:rPr lang="es-PE" sz="1600" b="1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Secundaria</a:t>
            </a:r>
            <a:r>
              <a:rPr lang="es-PE" sz="1600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, la responsabilidad recae sobre la o el </a:t>
            </a:r>
            <a:r>
              <a:rPr lang="es-PE" sz="1600" b="1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docente designado </a:t>
            </a:r>
            <a:r>
              <a:rPr lang="es-PE" sz="1600" dirty="0">
                <a:solidFill>
                  <a:schemeClr val="dk1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(a) como tutor o tutora.</a:t>
            </a:r>
          </a:p>
        </p:txBody>
      </p:sp>
    </p:spTree>
    <p:extLst>
      <p:ext uri="{BB962C8B-B14F-4D97-AF65-F5344CB8AC3E}">
        <p14:creationId xmlns:p14="http://schemas.microsoft.com/office/powerpoint/2010/main" val="39152204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D81B141F-545B-A9A3-597C-EE989DC829C5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6B215329-E69E-A6F7-91BA-1291AB8FFC58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7BD0B728-B5AA-0A1C-EC18-0A59767B68BA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DAED97FD-A9B3-B8F7-05A7-AA4BBBE801F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70B3167D-56C3-2E73-9B21-6E8AD293B67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2780CB7-4550-4C2E-5E68-4968A09823AD}"/>
              </a:ext>
            </a:extLst>
          </p:cNvPr>
          <p:cNvSpPr txBox="1"/>
          <p:nvPr/>
        </p:nvSpPr>
        <p:spPr>
          <a:xfrm>
            <a:off x="-1" y="1050548"/>
            <a:ext cx="11989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8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Pasos para la elaboración del </a:t>
            </a:r>
          </a:p>
          <a:p>
            <a:pPr algn="ctr"/>
            <a:r>
              <a:rPr lang="es-PE" sz="28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Calibri"/>
              </a:rPr>
              <a:t>Plan Tutorial de Aula</a:t>
            </a:r>
          </a:p>
        </p:txBody>
      </p:sp>
      <p:graphicFrame>
        <p:nvGraphicFramePr>
          <p:cNvPr id="2" name="Diagrama 1"/>
          <p:cNvGraphicFramePr/>
          <p:nvPr/>
        </p:nvGraphicFramePr>
        <p:xfrm>
          <a:off x="2972362" y="2261992"/>
          <a:ext cx="8128000" cy="45306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0" name="Imagen 9">
            <a:extLst>
              <a:ext uri="{FF2B5EF4-FFF2-40B4-BE49-F238E27FC236}">
                <a16:creationId xmlns:a16="http://schemas.microsoft.com/office/drawing/2014/main" id="{EC7F56F3-753B-4D50-850D-73FE52C7C451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4465" t="17143" r="56224" b="25573"/>
          <a:stretch/>
        </p:blipFill>
        <p:spPr>
          <a:xfrm>
            <a:off x="0" y="2127766"/>
            <a:ext cx="2834913" cy="473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838733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-12700" y="1773300"/>
            <a:ext cx="5817000" cy="9591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rm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s-ES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Propósito</a:t>
            </a:r>
            <a:endParaRPr sz="3200" b="1" spc="367" dirty="0">
              <a:solidFill>
                <a:srgbClr val="0070C0"/>
              </a:solidFill>
              <a:latin typeface="Poppins" panose="02000000000000000000" pitchFamily="2" charset="0"/>
              <a:ea typeface="+mn-ea"/>
              <a:cs typeface="Poppins" panose="02000000000000000000" pitchFamily="2" charset="0"/>
            </a:endParaRPr>
          </a:p>
        </p:txBody>
      </p:sp>
      <p:sp>
        <p:nvSpPr>
          <p:cNvPr id="118" name="Google Shape;118;p4"/>
          <p:cNvSpPr txBox="1">
            <a:spLocks noGrp="1"/>
          </p:cNvSpPr>
          <p:nvPr>
            <p:ph type="body" idx="1"/>
          </p:nvPr>
        </p:nvSpPr>
        <p:spPr>
          <a:xfrm>
            <a:off x="573444" y="2732400"/>
            <a:ext cx="4609800" cy="2978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14300" indent="0" algn="ctr">
              <a:lnSpc>
                <a:spcPct val="115000"/>
              </a:lnSpc>
              <a:buNone/>
            </a:pPr>
            <a:r>
              <a:rPr lang="es-PE" sz="1800" dirty="0">
                <a:solidFill>
                  <a:srgbClr val="000000"/>
                </a:solidFill>
                <a:latin typeface="Poppins" panose="02000000000000000000" pitchFamily="2" charset="0"/>
                <a:cs typeface="Poppins" panose="02000000000000000000" pitchFamily="2" charset="0"/>
                <a:sym typeface="Arial"/>
              </a:rPr>
              <a:t>Brindar orientaciones a los especialistas de las DRE/GRE y UGEL sobre la implementación del proceso de acompañamiento para la planificación de las actividades de la Tutoría y Orientación Educativa en las IIEE y en el aula.</a:t>
            </a:r>
          </a:p>
          <a:p>
            <a:pPr marL="114300" indent="0" algn="ctr">
              <a:lnSpc>
                <a:spcPct val="112000"/>
              </a:lnSpc>
              <a:spcBef>
                <a:spcPts val="0"/>
              </a:spcBef>
              <a:buClr>
                <a:srgbClr val="000000"/>
              </a:buClr>
              <a:buNone/>
            </a:pPr>
            <a:endParaRPr sz="180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  <a:p>
            <a:pPr>
              <a:lnSpc>
                <a:spcPct val="112000"/>
              </a:lnSpc>
              <a:spcBef>
                <a:spcPts val="0"/>
              </a:spcBef>
              <a:buClr>
                <a:srgbClr val="000000"/>
              </a:buClr>
            </a:pPr>
            <a:endParaRPr sz="1800" dirty="0">
              <a:solidFill>
                <a:srgbClr val="393939"/>
              </a:solidFill>
              <a:latin typeface="Poppins" panose="02000000000000000000" pitchFamily="2" charset="0"/>
              <a:cs typeface="Poppins" panose="02000000000000000000" pitchFamily="2" charset="0"/>
              <a:sym typeface="Poppins"/>
            </a:endParaRPr>
          </a:p>
        </p:txBody>
      </p:sp>
      <p:sp>
        <p:nvSpPr>
          <p:cNvPr id="119" name="Google Shape;119;p4"/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chemeClr val="dk1"/>
              </a:buClr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3" name="Google Shape;123;p4"/>
          <p:cNvPicPr preferRelativeResize="0"/>
          <p:nvPr/>
        </p:nvPicPr>
        <p:blipFill rotWithShape="1">
          <a:blip r:embed="rId3">
            <a:alphaModFix/>
          </a:blip>
          <a:srcRect l="27782"/>
          <a:stretch/>
        </p:blipFill>
        <p:spPr>
          <a:xfrm>
            <a:off x="5817299" y="966848"/>
            <a:ext cx="6374701" cy="589115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" name="Grupo 8"/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10" name="Google Shape;99;p2"/>
            <p:cNvPicPr preferRelativeResize="0"/>
            <p:nvPr/>
          </p:nvPicPr>
          <p:blipFill rotWithShape="1">
            <a:blip r:embed="rId4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1" name="Grupo 10"/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2" name="Picture 2" descr="Archivo:Logo del Ministerio de Educación del Perú - MINEDU.png - Wikipedia,  la enciclopedia libre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4" descr="Uso del Logo &amp;quot;Con Punche Perú&amp;quot; - Informes y publicaciones -  Hospital Nacional Hipólito Unanue - Plataforma del Estado Peruano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4" name="TextBox 8">
            <a:extLst>
              <a:ext uri="{FF2B5EF4-FFF2-40B4-BE49-F238E27FC236}">
                <a16:creationId xmlns:a16="http://schemas.microsoft.com/office/drawing/2014/main" id="{86E95B62-2E2D-474E-BDA7-A7EC92D71279}"/>
              </a:ext>
            </a:extLst>
          </p:cNvPr>
          <p:cNvSpPr txBox="1"/>
          <p:nvPr/>
        </p:nvSpPr>
        <p:spPr>
          <a:xfrm>
            <a:off x="-652179" y="5750004"/>
            <a:ext cx="65532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525">
              <a:defRPr/>
            </a:pPr>
            <a:r>
              <a:rPr lang="es-ES_tradnl" sz="6600" b="1" spc="600" dirty="0">
                <a:solidFill>
                  <a:srgbClr val="D9DEE2"/>
                </a:solidFill>
                <a:latin typeface="Poppins" panose="02000000000000000000" pitchFamily="2" charset="0"/>
                <a:ea typeface="Montserrat" charset="0"/>
                <a:cs typeface="Poppins" panose="02000000000000000000" pitchFamily="2" charset="0"/>
              </a:rPr>
              <a:t>propósito</a:t>
            </a:r>
          </a:p>
        </p:txBody>
      </p:sp>
    </p:spTree>
    <p:extLst>
      <p:ext uri="{BB962C8B-B14F-4D97-AF65-F5344CB8AC3E}">
        <p14:creationId xmlns:p14="http://schemas.microsoft.com/office/powerpoint/2010/main" val="3812212838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DFB67174-8E43-694E-1D1A-F75724E29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>
            <a:extLst>
              <a:ext uri="{FF2B5EF4-FFF2-40B4-BE49-F238E27FC236}">
                <a16:creationId xmlns:a16="http://schemas.microsoft.com/office/drawing/2014/main" id="{4D0544BB-2822-4171-A9D3-940EE560AD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465" t="17143" r="56224" b="25573"/>
          <a:stretch/>
        </p:blipFill>
        <p:spPr>
          <a:xfrm>
            <a:off x="0" y="2127766"/>
            <a:ext cx="2834913" cy="4730234"/>
          </a:xfrm>
          <a:prstGeom prst="rect">
            <a:avLst/>
          </a:prstGeom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DC18F3AE-4CA1-F4BB-06F5-AA0004B30E63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BAEEE648-A0DB-204A-E4D7-9C9A2EA2D57F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A54B18F-60AF-F124-79DA-9DDE7B6E9EBE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D8EC9579-1BA3-9472-44AE-2E45619A84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25A00A28-7611-B5FC-1396-0479211A02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0" name="Grupo 9"/>
          <p:cNvGrpSpPr/>
          <p:nvPr/>
        </p:nvGrpSpPr>
        <p:grpSpPr>
          <a:xfrm>
            <a:off x="695434" y="906094"/>
            <a:ext cx="10571581" cy="818415"/>
            <a:chOff x="253962" y="2081855"/>
            <a:chExt cx="2448905" cy="2000724"/>
          </a:xfrm>
        </p:grpSpPr>
        <p:sp>
          <p:nvSpPr>
            <p:cNvPr id="11" name="Rectángulo 10"/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ctángulo 11"/>
            <p:cNvSpPr/>
            <p:nvPr/>
          </p:nvSpPr>
          <p:spPr>
            <a:xfrm>
              <a:off x="253962" y="2081855"/>
              <a:ext cx="2448905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lvl="0" defTabSz="977900"/>
              <a:r>
                <a:rPr lang="es-PE" sz="24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Paso 1: Diagnóstico de necesidades de orientación e intereses de los estudiante</a:t>
              </a:r>
            </a:p>
          </p:txBody>
        </p:sp>
      </p:grpSp>
      <p:sp>
        <p:nvSpPr>
          <p:cNvPr id="3" name="Rectángulo 2"/>
          <p:cNvSpPr/>
          <p:nvPr/>
        </p:nvSpPr>
        <p:spPr>
          <a:xfrm>
            <a:off x="5981225" y="3275112"/>
            <a:ext cx="2295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dirty="0">
                <a:latin typeface="Times New Roman" panose="02020603050405020304" pitchFamily="18" charset="0"/>
              </a:rPr>
              <a:t> </a:t>
            </a:r>
            <a:endParaRPr lang="es-PE" dirty="0"/>
          </a:p>
        </p:txBody>
      </p:sp>
      <p:sp>
        <p:nvSpPr>
          <p:cNvPr id="15" name="CuadroTexto 14"/>
          <p:cNvSpPr txBox="1"/>
          <p:nvPr/>
        </p:nvSpPr>
        <p:spPr>
          <a:xfrm>
            <a:off x="2675102" y="1953232"/>
            <a:ext cx="841431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 sz="1800" b="1">
                <a:latin typeface="Poppins" panose="02000000000000000000" pitchFamily="2" charset="0"/>
                <a:cs typeface="Poppins" panose="02000000000000000000" pitchFamily="2" charset="0"/>
              </a:defRPr>
            </a:lvl1pPr>
          </a:lstStyle>
          <a:p>
            <a:pPr algn="just"/>
            <a:r>
              <a:rPr lang="es-PE" dirty="0"/>
              <a:t>Pregunta: ¿Qué fuentes de información utilizó el profesor Roger para hacer el diagnóstico?</a:t>
            </a:r>
          </a:p>
        </p:txBody>
      </p:sp>
      <p:sp>
        <p:nvSpPr>
          <p:cNvPr id="16" name="Rectángulo redondeado 15"/>
          <p:cNvSpPr/>
          <p:nvPr/>
        </p:nvSpPr>
        <p:spPr>
          <a:xfrm>
            <a:off x="2675102" y="2748998"/>
            <a:ext cx="4207156" cy="119862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defTabSz="685800">
              <a:lnSpc>
                <a:spcPct val="115000"/>
              </a:lnSpc>
              <a:buClrTx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Información proporcionada por el docente que estuvo a cargo del grado el año anterior, sobre el desempeño y desenvolvimiento de los estudiantes</a:t>
            </a:r>
          </a:p>
        </p:txBody>
      </p:sp>
      <p:sp>
        <p:nvSpPr>
          <p:cNvPr id="17" name="Rectángulo redondeado 16"/>
          <p:cNvSpPr/>
          <p:nvPr/>
        </p:nvSpPr>
        <p:spPr>
          <a:xfrm>
            <a:off x="7044612" y="2748998"/>
            <a:ext cx="4488025" cy="147274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defTabSz="685800">
              <a:lnSpc>
                <a:spcPct val="115000"/>
              </a:lnSpc>
              <a:buClrTx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Información del progreso formativo del estudiante: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SIAGIE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Ficha personal 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Informe psicopedagógico(si la hubiera)</a:t>
            </a:r>
          </a:p>
        </p:txBody>
      </p:sp>
      <p:sp>
        <p:nvSpPr>
          <p:cNvPr id="18" name="Rectángulo redondeado 17"/>
          <p:cNvSpPr/>
          <p:nvPr/>
        </p:nvSpPr>
        <p:spPr>
          <a:xfrm>
            <a:off x="2834913" y="4350881"/>
            <a:ext cx="4039889" cy="119862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800">
              <a:lnSpc>
                <a:spcPct val="115000"/>
              </a:lnSpc>
              <a:buClrTx/>
            </a:pPr>
            <a:endParaRPr lang="es-PE" kern="1200" dirty="0">
              <a:solidFill>
                <a:srgbClr val="0D0D0D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  <a:p>
            <a:pPr algn="ctr" defTabSz="685800">
              <a:lnSpc>
                <a:spcPct val="115000"/>
              </a:lnSpc>
              <a:buClrTx/>
            </a:pPr>
            <a:endParaRPr lang="es-PE" kern="1200" dirty="0">
              <a:solidFill>
                <a:srgbClr val="0D0D0D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  <a:p>
            <a:pPr algn="ctr" defTabSz="685800">
              <a:lnSpc>
                <a:spcPct val="115000"/>
              </a:lnSpc>
              <a:buClrTx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Información que proporciona las familias</a:t>
            </a:r>
          </a:p>
          <a:p>
            <a:pPr algn="ctr" defTabSz="685800">
              <a:lnSpc>
                <a:spcPct val="115000"/>
              </a:lnSpc>
              <a:buClrTx/>
            </a:pPr>
            <a:endParaRPr lang="es-PE" kern="1200" dirty="0">
              <a:solidFill>
                <a:srgbClr val="0D0D0D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19" name="Rectángulo redondeado 18"/>
          <p:cNvSpPr/>
          <p:nvPr/>
        </p:nvSpPr>
        <p:spPr>
          <a:xfrm>
            <a:off x="7044612" y="4371177"/>
            <a:ext cx="4488025" cy="147274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defTabSz="685800">
              <a:lnSpc>
                <a:spcPct val="115000"/>
              </a:lnSpc>
              <a:buClrTx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Información que proporciona los estudiantes: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Dialogo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Encuestas</a:t>
            </a:r>
          </a:p>
          <a:p>
            <a:pPr marL="285750" indent="-285750" algn="just" defTabSz="685800">
              <a:lnSpc>
                <a:spcPct val="115000"/>
              </a:lnSpc>
              <a:buClrTx/>
              <a:buFont typeface="Arial" panose="020B0604020202020204" pitchFamily="34" charset="0"/>
              <a:buChar char="•"/>
            </a:pPr>
            <a:r>
              <a:rPr lang="es-PE" kern="1200" dirty="0">
                <a:solidFill>
                  <a:srgbClr val="0D0D0D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Herramientas de recojo de HSE y factores de riesgo</a:t>
            </a:r>
          </a:p>
        </p:txBody>
      </p:sp>
      <p:sp>
        <p:nvSpPr>
          <p:cNvPr id="2" name="Rectángulo redondeado 1"/>
          <p:cNvSpPr/>
          <p:nvPr/>
        </p:nvSpPr>
        <p:spPr>
          <a:xfrm>
            <a:off x="2872538" y="5976163"/>
            <a:ext cx="8432102" cy="77797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dirty="0"/>
              <a:t>En el nivel de Educación Inicial, los docentes realizan la caracterización de sus estudiantes. En el periodo </a:t>
            </a:r>
            <a:r>
              <a:rPr lang="es-PE"/>
              <a:t>de adaptación, </a:t>
            </a:r>
            <a:r>
              <a:rPr lang="es-PE" dirty="0"/>
              <a:t>se enfatiza la observación y la información proporcionada por las familias.</a:t>
            </a:r>
          </a:p>
        </p:txBody>
      </p:sp>
    </p:spTree>
    <p:extLst>
      <p:ext uri="{BB962C8B-B14F-4D97-AF65-F5344CB8AC3E}">
        <p14:creationId xmlns:p14="http://schemas.microsoft.com/office/powerpoint/2010/main" val="39496523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DFB67174-8E43-694E-1D1A-F75724E29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DC18F3AE-4CA1-F4BB-06F5-AA0004B30E63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BAEEE648-A0DB-204A-E4D7-9C9A2EA2D57F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A54B18F-60AF-F124-79DA-9DDE7B6E9EBE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D8EC9579-1BA3-9472-44AE-2E45619A84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25A00A28-7611-B5FC-1396-0479211A02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3" name="Rectángulo 2"/>
          <p:cNvSpPr/>
          <p:nvPr/>
        </p:nvSpPr>
        <p:spPr>
          <a:xfrm>
            <a:off x="5981225" y="3275112"/>
            <a:ext cx="2295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dirty="0">
                <a:latin typeface="Times New Roman" panose="02020603050405020304" pitchFamily="18" charset="0"/>
              </a:rPr>
              <a:t> </a:t>
            </a:r>
            <a:endParaRPr lang="es-PE" dirty="0"/>
          </a:p>
        </p:txBody>
      </p:sp>
      <p:graphicFrame>
        <p:nvGraphicFramePr>
          <p:cNvPr id="2" name="Diagrama 1"/>
          <p:cNvGraphicFramePr/>
          <p:nvPr/>
        </p:nvGraphicFramePr>
        <p:xfrm>
          <a:off x="1706682" y="1278920"/>
          <a:ext cx="6542833" cy="4893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4" name="CuadroTexto 3"/>
          <p:cNvSpPr txBox="1"/>
          <p:nvPr/>
        </p:nvSpPr>
        <p:spPr>
          <a:xfrm>
            <a:off x="6400800" y="1637137"/>
            <a:ext cx="49960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dirty="0">
                <a:latin typeface="Poppins" panose="020B0604020202020204" charset="0"/>
                <a:cs typeface="Poppins" panose="020B0604020202020204" charset="0"/>
              </a:rPr>
              <a:t>El estudiante se conoce a sí mismo, autorregula sus emociones y toma decisiones responsables, lo que contribuye a la construcción de su identidad, a la formación de un estilo de vida saludable, el desarrollo de su proyecto de vida y a su desenvolvimiento autónomo</a:t>
            </a:r>
          </a:p>
        </p:txBody>
      </p:sp>
      <p:sp>
        <p:nvSpPr>
          <p:cNvPr id="20" name="CuadroTexto 19"/>
          <p:cNvSpPr txBox="1"/>
          <p:nvPr/>
        </p:nvSpPr>
        <p:spPr>
          <a:xfrm>
            <a:off x="6165194" y="3275112"/>
            <a:ext cx="52317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dirty="0">
                <a:latin typeface="Poppins" panose="020B0604020202020204" charset="0"/>
                <a:cs typeface="Poppins" panose="020B0604020202020204" charset="0"/>
              </a:rPr>
              <a:t>El estudiante emplea sus recursos personales para una apropiada interacción social con las personas de diferentes entornos, contribuye a una convivencia democrática, inclusiva e intercultural y realiza acciones que promueven el bien común.</a:t>
            </a:r>
          </a:p>
        </p:txBody>
      </p:sp>
      <p:sp>
        <p:nvSpPr>
          <p:cNvPr id="21" name="CuadroTexto 20"/>
          <p:cNvSpPr txBox="1"/>
          <p:nvPr/>
        </p:nvSpPr>
        <p:spPr>
          <a:xfrm>
            <a:off x="6419461" y="4751146"/>
            <a:ext cx="497743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dirty="0">
                <a:latin typeface="Poppins" panose="020B0604020202020204" charset="0"/>
                <a:cs typeface="Poppins" panose="020B0604020202020204" charset="0"/>
              </a:rPr>
              <a:t>El estudiante es consciente de su proceso de aprendizaje organiza sus acciones para alcanzar sus metas y mejorar su desempeño, lo que contribuye a que gradualmente asuma la gestión de su propio aprendizaje.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3070688" y="2294"/>
            <a:ext cx="492443" cy="748536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s-PE" sz="2000" kern="1200" spc="367" dirty="0">
                <a:solidFill>
                  <a:schemeClr val="accent1">
                    <a:lumMod val="75000"/>
                  </a:schemeClr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Dimensiones de la tutoría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FEC290E1-D3D2-4C5B-B767-B4F78FFD7100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4465" t="17143" r="56224" b="25573"/>
          <a:stretch/>
        </p:blipFill>
        <p:spPr>
          <a:xfrm>
            <a:off x="0" y="2127766"/>
            <a:ext cx="2834913" cy="473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884497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DFB67174-8E43-694E-1D1A-F75724E29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1A6691BB-A0CF-4554-91E1-9DA6A64A39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465" t="17143" r="56224" b="25573"/>
          <a:stretch/>
        </p:blipFill>
        <p:spPr>
          <a:xfrm>
            <a:off x="0" y="2127766"/>
            <a:ext cx="2834913" cy="4730234"/>
          </a:xfrm>
          <a:prstGeom prst="rect">
            <a:avLst/>
          </a:prstGeom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DC18F3AE-4CA1-F4BB-06F5-AA0004B30E63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BAEEE648-A0DB-204A-E4D7-9C9A2EA2D57F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A54B18F-60AF-F124-79DA-9DDE7B6E9EBE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D8EC9579-1BA3-9472-44AE-2E45619A84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25A00A28-7611-B5FC-1396-0479211A02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0" name="Grupo 9"/>
          <p:cNvGrpSpPr/>
          <p:nvPr/>
        </p:nvGrpSpPr>
        <p:grpSpPr>
          <a:xfrm>
            <a:off x="835393" y="847986"/>
            <a:ext cx="10571581" cy="448970"/>
            <a:chOff x="253962" y="2081855"/>
            <a:chExt cx="2448905" cy="2000724"/>
          </a:xfrm>
        </p:grpSpPr>
        <p:sp>
          <p:nvSpPr>
            <p:cNvPr id="11" name="Rectángulo 10"/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ctángulo 11"/>
            <p:cNvSpPr/>
            <p:nvPr/>
          </p:nvSpPr>
          <p:spPr>
            <a:xfrm>
              <a:off x="253962" y="2081855"/>
              <a:ext cx="2448905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defTabSz="977900"/>
              <a:r>
                <a:rPr lang="es-PE" sz="32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Paso 2: Sistematización y priorización</a:t>
              </a:r>
            </a:p>
          </p:txBody>
        </p:sp>
      </p:grpSp>
      <p:sp>
        <p:nvSpPr>
          <p:cNvPr id="3" name="Rectángulo 2"/>
          <p:cNvSpPr/>
          <p:nvPr/>
        </p:nvSpPr>
        <p:spPr>
          <a:xfrm>
            <a:off x="5981225" y="3275112"/>
            <a:ext cx="2295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dirty="0">
                <a:latin typeface="Times New Roman" panose="02020603050405020304" pitchFamily="18" charset="0"/>
              </a:rPr>
              <a:t> </a:t>
            </a:r>
            <a:endParaRPr lang="es-PE" dirty="0"/>
          </a:p>
        </p:txBody>
      </p:sp>
      <p:graphicFrame>
        <p:nvGraphicFramePr>
          <p:cNvPr id="2" name="Tabla 1"/>
          <p:cNvGraphicFramePr>
            <a:graphicFrameLocks noGrp="1"/>
          </p:cNvGraphicFramePr>
          <p:nvPr/>
        </p:nvGraphicFramePr>
        <p:xfrm>
          <a:off x="2401339" y="1622049"/>
          <a:ext cx="9588586" cy="509524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950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0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5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16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s-PE" sz="1100" dirty="0">
                          <a:latin typeface="Poppins" panose="02000000000000000000" pitchFamily="2" charset="0"/>
                          <a:cs typeface="Poppins" panose="02000000000000000000" pitchFamily="2" charset="0"/>
                        </a:rPr>
                        <a:t>Cuadro para</a:t>
                      </a:r>
                      <a:r>
                        <a:rPr lang="es-PE" sz="1100" baseline="0" dirty="0">
                          <a:latin typeface="Poppins" panose="02000000000000000000" pitchFamily="2" charset="0"/>
                          <a:cs typeface="Poppins" panose="02000000000000000000" pitchFamily="2" charset="0"/>
                        </a:rPr>
                        <a:t> la sistematización y priorización de las necesidades de los estudiantes</a:t>
                      </a:r>
                      <a:endParaRPr lang="es-PE" sz="1100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PE" sz="1100" b="1" i="0" u="none" strike="noStrike" cap="none" dirty="0">
                          <a:solidFill>
                            <a:schemeClr val="tx1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Arial"/>
                        </a:rPr>
                        <a:t>Dimensiones de la tutoría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100" b="1" i="0" u="none" strike="noStrike" cap="none" dirty="0">
                          <a:solidFill>
                            <a:schemeClr val="tx1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Arial"/>
                        </a:rPr>
                        <a:t>Identificación de la problemáticas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100" b="1" i="0" u="none" strike="noStrike" cap="none" dirty="0">
                          <a:solidFill>
                            <a:schemeClr val="tx1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Arial"/>
                        </a:rPr>
                        <a:t>Necesidades de orientación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100" b="1" i="0" u="none" strike="noStrike" cap="none" dirty="0">
                          <a:solidFill>
                            <a:schemeClr val="tx1"/>
                          </a:solidFill>
                          <a:latin typeface="Poppins" panose="02000000000000000000" pitchFamily="2" charset="0"/>
                          <a:ea typeface="+mn-ea"/>
                          <a:cs typeface="Poppins" panose="02000000000000000000" pitchFamily="2" charset="0"/>
                          <a:sym typeface="Arial"/>
                        </a:rPr>
                        <a:t>Estrategia de la TOE que se puede emplear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PE" sz="1100" dirty="0">
                          <a:latin typeface="Poppins" panose="02000000000000000000" pitchFamily="2" charset="0"/>
                          <a:cs typeface="Poppins" panose="02000000000000000000" pitchFamily="2" charset="0"/>
                        </a:rPr>
                        <a:t>Dimensión personal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es-PE" sz="1100" baseline="0" dirty="0">
                          <a:latin typeface="Poppins" panose="02000000000000000000" pitchFamily="2" charset="0"/>
                          <a:cs typeface="Poppins" panose="02000000000000000000" pitchFamily="2" charset="0"/>
                        </a:rPr>
                        <a:t>Estudiantes con dificultad para regular sus emociones.</a:t>
                      </a: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es-PE" sz="1100" baseline="0" dirty="0">
                          <a:latin typeface="Poppins" panose="02000000000000000000" pitchFamily="2" charset="0"/>
                          <a:cs typeface="Poppins" panose="02000000000000000000" pitchFamily="2" charset="0"/>
                        </a:rPr>
                        <a:t>Estudiantes ansiosos por los cambios físicos y emocionales.</a:t>
                      </a:r>
                    </a:p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que provienen de familias con conflictos y de padres con problemas de alcoholismo. </a:t>
                      </a:r>
                    </a:p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que llegan tarde frecuentemente.</a:t>
                      </a:r>
                    </a:p>
                    <a:p>
                      <a:pPr algn="just"/>
                      <a:endParaRPr lang="es-PE" sz="1100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Regulación emocional</a:t>
                      </a:r>
                    </a:p>
                    <a:p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Prevención de situaciones de riesgo</a:t>
                      </a:r>
                    </a:p>
                    <a:p>
                      <a:endParaRPr lang="es-PE" sz="1100" b="0" i="0" u="none" strike="noStrike" cap="none" baseline="0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Calibri"/>
                        <a:cs typeface="Poppins" panose="02000000000000000000" pitchFamily="2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Tutoría grupal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Tutoría individual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Acompañamiento familiar</a:t>
                      </a:r>
                      <a:endParaRPr lang="es-PE" sz="1100" b="0" i="0" u="none" strike="noStrike" cap="none" baseline="0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Calibri"/>
                        <a:cs typeface="Poppins" panose="02000000000000000000" pitchFamily="2" charset="0"/>
                        <a:sym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PE" sz="1100" dirty="0">
                          <a:latin typeface="Poppins" panose="02000000000000000000" pitchFamily="2" charset="0"/>
                          <a:cs typeface="Poppins" panose="02000000000000000000" pitchFamily="2" charset="0"/>
                        </a:rPr>
                        <a:t>Dimensión Social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que se burlan y agreden a sus compañeros.</a:t>
                      </a:r>
                    </a:p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que provienen de familias con conflictos  y de padres con problemas de alcoholismo. </a:t>
                      </a:r>
                    </a:p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que no respetan las normas de convivencia.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s-PE" sz="1100" b="0" i="0" u="none" strike="noStrike" cap="none" baseline="0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Calibri"/>
                        <a:cs typeface="Poppins" panose="02000000000000000000" pitchFamily="2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Resolución de conflictos</a:t>
                      </a:r>
                    </a:p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Prevención </a:t>
                      </a:r>
                      <a:endParaRPr lang="es-PE" sz="1100" b="0" i="0" u="none" strike="noStrike" cap="none" baseline="0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Calibri"/>
                        <a:cs typeface="Poppins" panose="02000000000000000000" pitchFamily="2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Tutoría grupal</a:t>
                      </a:r>
                    </a:p>
                    <a:p>
                      <a:endParaRPr lang="es-PE" sz="1100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PE" sz="1100" dirty="0">
                          <a:latin typeface="Poppins" panose="02000000000000000000" pitchFamily="2" charset="0"/>
                          <a:cs typeface="Poppins" panose="02000000000000000000" pitchFamily="2" charset="0"/>
                        </a:rPr>
                        <a:t>Dimensión de los aprendizajes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que han pasado por recuperación pedagógica.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cuyas familias no acuden a la IE para acompañar el proceso académico de sus hijos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Estudiantes que llegan tarde frecuentemente.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s-PE" sz="1100" b="0" i="0" u="none" strike="noStrike" cap="none" baseline="0" dirty="0">
                        <a:solidFill>
                          <a:schemeClr val="dk1"/>
                        </a:solidFill>
                        <a:latin typeface="Poppins" panose="02000000000000000000" pitchFamily="2" charset="0"/>
                        <a:ea typeface="Calibri"/>
                        <a:cs typeface="Poppins" panose="02000000000000000000" pitchFamily="2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PE" sz="1100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Tutoría grupal</a:t>
                      </a:r>
                    </a:p>
                    <a:p>
                      <a:pPr marL="171450" marR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Tutoría individual</a:t>
                      </a:r>
                    </a:p>
                    <a:p>
                      <a:pPr marL="171450" marR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s-PE" sz="1100" b="0" u="none" strike="noStrike" cap="none" baseline="0" dirty="0">
                          <a:solidFill>
                            <a:schemeClr val="dk1"/>
                          </a:solidFill>
                          <a:latin typeface="Poppins" panose="02000000000000000000" pitchFamily="2" charset="0"/>
                          <a:cs typeface="Poppins" panose="02000000000000000000" pitchFamily="2" charset="0"/>
                          <a:sym typeface="Arial"/>
                        </a:rPr>
                        <a:t>Jornadas con madres, padres</a:t>
                      </a:r>
                    </a:p>
                    <a:p>
                      <a:endParaRPr lang="es-PE" sz="1100" dirty="0">
                        <a:latin typeface="Poppins" panose="02000000000000000000" pitchFamily="2" charset="0"/>
                        <a:cs typeface="Poppins" panose="020000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1578880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DFB67174-8E43-694E-1D1A-F75724E29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DC18F3AE-4CA1-F4BB-06F5-AA0004B30E63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BAEEE648-A0DB-204A-E4D7-9C9A2EA2D57F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A54B18F-60AF-F124-79DA-9DDE7B6E9EBE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D8EC9579-1BA3-9472-44AE-2E45619A84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25A00A28-7611-B5FC-1396-0479211A02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0" name="Grupo 9"/>
          <p:cNvGrpSpPr/>
          <p:nvPr/>
        </p:nvGrpSpPr>
        <p:grpSpPr>
          <a:xfrm>
            <a:off x="448754" y="1111528"/>
            <a:ext cx="11294491" cy="591169"/>
            <a:chOff x="253962" y="2081855"/>
            <a:chExt cx="2448905" cy="2000724"/>
          </a:xfrm>
        </p:grpSpPr>
        <p:sp>
          <p:nvSpPr>
            <p:cNvPr id="11" name="Rectángulo 10"/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ctángulo 11"/>
            <p:cNvSpPr/>
            <p:nvPr/>
          </p:nvSpPr>
          <p:spPr>
            <a:xfrm>
              <a:off x="253962" y="2081855"/>
              <a:ext cx="2448905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lvl="0" defTabSz="977900"/>
              <a:r>
                <a:rPr lang="es-PE" sz="32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Paso 3: Elaboración del Plan Tutorial de aula</a:t>
              </a:r>
            </a:p>
          </p:txBody>
        </p:sp>
      </p:grpSp>
      <p:sp>
        <p:nvSpPr>
          <p:cNvPr id="3" name="Rectángulo 2"/>
          <p:cNvSpPr/>
          <p:nvPr/>
        </p:nvSpPr>
        <p:spPr>
          <a:xfrm>
            <a:off x="5981225" y="3275112"/>
            <a:ext cx="2295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dirty="0">
                <a:latin typeface="Times New Roman" panose="02020603050405020304" pitchFamily="18" charset="0"/>
              </a:rPr>
              <a:t> </a:t>
            </a:r>
            <a:endParaRPr lang="es-PE" dirty="0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E5D7AF25-5D1B-4725-8EFC-31B0746D663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465" t="17143" r="56224" b="25573"/>
          <a:stretch/>
        </p:blipFill>
        <p:spPr>
          <a:xfrm>
            <a:off x="0" y="2127766"/>
            <a:ext cx="2834913" cy="4730234"/>
          </a:xfrm>
          <a:prstGeom prst="rect">
            <a:avLst/>
          </a:prstGeom>
        </p:spPr>
      </p:pic>
      <p:sp>
        <p:nvSpPr>
          <p:cNvPr id="16" name="Rectángulo redondeado 15">
            <a:extLst>
              <a:ext uri="{FF2B5EF4-FFF2-40B4-BE49-F238E27FC236}">
                <a16:creationId xmlns:a16="http://schemas.microsoft.com/office/drawing/2014/main" id="{52EC2002-3DB3-4B2B-8DFA-64C796D7F93C}"/>
              </a:ext>
            </a:extLst>
          </p:cNvPr>
          <p:cNvSpPr/>
          <p:nvPr/>
        </p:nvSpPr>
        <p:spPr>
          <a:xfrm>
            <a:off x="2733675" y="2389199"/>
            <a:ext cx="6743700" cy="3083778"/>
          </a:xfrm>
          <a:prstGeom prst="roundRect">
            <a:avLst>
              <a:gd name="adj" fmla="val 12429"/>
            </a:avLst>
          </a:prstGeom>
          <a:solidFill>
            <a:srgbClr val="147DC2"/>
          </a:solidFill>
        </p:spPr>
        <p:txBody>
          <a:bodyPr wrap="square">
            <a:spAutoFit/>
          </a:bodyPr>
          <a:lstStyle/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Estructura sugerida:</a:t>
            </a:r>
          </a:p>
          <a:p>
            <a:pPr algn="ctr"/>
            <a:endParaRPr lang="es-PE" sz="2000" dirty="0">
              <a:solidFill>
                <a:schemeClr val="bg1"/>
              </a:solidFill>
              <a:latin typeface="Poppins" panose="020B0604020202020204" charset="0"/>
              <a:cs typeface="Poppins" panose="020B0604020202020204" charset="0"/>
            </a:endParaRPr>
          </a:p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I. Datos Generales</a:t>
            </a:r>
          </a:p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II. Diagnóstico </a:t>
            </a:r>
          </a:p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III. Objetivo</a:t>
            </a:r>
          </a:p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IV. Actividades</a:t>
            </a:r>
          </a:p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V. Recursos</a:t>
            </a:r>
          </a:p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VI. Cronograma</a:t>
            </a:r>
          </a:p>
          <a:p>
            <a:pPr algn="ctr"/>
            <a:r>
              <a:rPr lang="es-PE" sz="2000" dirty="0">
                <a:solidFill>
                  <a:schemeClr val="bg1"/>
                </a:solidFill>
                <a:latin typeface="Poppins" panose="020B0604020202020204" charset="0"/>
                <a:cs typeface="Poppins" panose="020B0604020202020204" charset="0"/>
              </a:rPr>
              <a:t>VII. Evaluación</a:t>
            </a:r>
          </a:p>
        </p:txBody>
      </p:sp>
    </p:spTree>
    <p:extLst>
      <p:ext uri="{BB962C8B-B14F-4D97-AF65-F5344CB8AC3E}">
        <p14:creationId xmlns:p14="http://schemas.microsoft.com/office/powerpoint/2010/main" val="2029393651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7204ABD1-3231-3F78-DD53-FF5915AA0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B6C1C7C8-F85C-5986-4C04-124A14539409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39F31268-84DC-FF7E-F34C-5B01C5538A3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5D8D045-51CF-E55C-32EE-D701EC13B31D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6091E49C-90EC-EC1D-08C6-80C0B08948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80697284-317A-0CC5-C987-9AFA264C44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aphicFrame>
        <p:nvGraphicFramePr>
          <p:cNvPr id="12" name="Tab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365576"/>
              </p:ext>
            </p:extLst>
          </p:nvPr>
        </p:nvGraphicFramePr>
        <p:xfrm>
          <a:off x="608343" y="1573243"/>
          <a:ext cx="10705419" cy="1892808"/>
        </p:xfrm>
        <a:graphic>
          <a:graphicData uri="http://schemas.openxmlformats.org/drawingml/2006/table">
            <a:tbl>
              <a:tblPr firstRow="1" firstCol="1" bandRow="1"/>
              <a:tblGrid>
                <a:gridCol w="16761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55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7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49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49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3359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Necesidad identificada y priorizada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Actividades según estrategias de la TOE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077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grupal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individual</a:t>
                      </a:r>
                      <a:endParaRPr lang="es-PE" sz="12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Participación estudiantil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Trabajo con familias y la comunidad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Orientación educativa permanente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03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Dificultades en la autorregulación de emociones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 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3" name="Tab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234927"/>
              </p:ext>
            </p:extLst>
          </p:nvPr>
        </p:nvGraphicFramePr>
        <p:xfrm>
          <a:off x="608343" y="3616723"/>
          <a:ext cx="10705418" cy="3154680"/>
        </p:xfrm>
        <a:graphic>
          <a:graphicData uri="http://schemas.openxmlformats.org/drawingml/2006/table">
            <a:tbl>
              <a:tblPr firstRow="1" firstCol="1" bandRow="1"/>
              <a:tblGrid>
                <a:gridCol w="20138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22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07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0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938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938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3359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Necesidad identificada y priorizada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Actividades según estrategias de la TOE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077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grupal</a:t>
                      </a:r>
                      <a:endParaRPr lang="es-PE" sz="12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individual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Participación estudiantil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Trabajo con familias y la comunidad</a:t>
                      </a:r>
                      <a:endParaRPr lang="es-PE" sz="12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Orientación educativa permanente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03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Dificultades en la autorregulación de emociones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 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Taller de regulación de emociones (03 actividades de tutoría grupal)</a:t>
                      </a: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Brindar espacios de tutoría individual a los estudiantes que lo soliciten</a:t>
                      </a: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Jornada de formación para fortalecer competencias parentales (regulación emocional)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Encuentro familiar (regulación emocional) </a:t>
                      </a: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4" name="Grupo 13"/>
          <p:cNvGrpSpPr/>
          <p:nvPr/>
        </p:nvGrpSpPr>
        <p:grpSpPr>
          <a:xfrm>
            <a:off x="488633" y="862069"/>
            <a:ext cx="11294491" cy="591169"/>
            <a:chOff x="253962" y="2081855"/>
            <a:chExt cx="2448905" cy="2000724"/>
          </a:xfrm>
        </p:grpSpPr>
        <p:sp>
          <p:nvSpPr>
            <p:cNvPr id="15" name="Rectángulo 14"/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Rectángulo 15"/>
            <p:cNvSpPr/>
            <p:nvPr/>
          </p:nvSpPr>
          <p:spPr>
            <a:xfrm>
              <a:off x="253962" y="2081855"/>
              <a:ext cx="2448905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lvl="0" defTabSz="977900"/>
              <a:r>
                <a:rPr lang="es-PE" sz="32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Construimos en grupo…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23178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7204ABD1-3231-3F78-DD53-FF5915AA0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B6C1C7C8-F85C-5986-4C04-124A14539409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39F31268-84DC-FF7E-F34C-5B01C5538A3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5D8D045-51CF-E55C-32EE-D701EC13B31D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6091E49C-90EC-EC1D-08C6-80C0B08948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80697284-317A-0CC5-C987-9AFA264C44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aphicFrame>
        <p:nvGraphicFramePr>
          <p:cNvPr id="12" name="Tab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88283"/>
              </p:ext>
            </p:extLst>
          </p:nvPr>
        </p:nvGraphicFramePr>
        <p:xfrm>
          <a:off x="1103173" y="1667663"/>
          <a:ext cx="9912366" cy="1682496"/>
        </p:xfrm>
        <a:graphic>
          <a:graphicData uri="http://schemas.openxmlformats.org/drawingml/2006/table">
            <a:tbl>
              <a:tblPr firstRow="1" firstCol="1" bandRow="1"/>
              <a:tblGrid>
                <a:gridCol w="1551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05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88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9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55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055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3776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Necesidad identificada y priorizada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Actividades según estrategias de la TOE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924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grupal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individual</a:t>
                      </a:r>
                      <a:endParaRPr lang="es-PE" sz="120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Participación estudiantil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Trabajo con familias y la comunidad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Orientación educativa permanente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64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Estudiantes que se burlan y</a:t>
                      </a:r>
                      <a:r>
                        <a:rPr lang="es-PE" sz="1200" baseline="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 agreden a sus compañeros.  </a:t>
                      </a: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 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3" name="Tab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830978"/>
              </p:ext>
            </p:extLst>
          </p:nvPr>
        </p:nvGraphicFramePr>
        <p:xfrm>
          <a:off x="1103171" y="3534866"/>
          <a:ext cx="9912365" cy="3154680"/>
        </p:xfrm>
        <a:graphic>
          <a:graphicData uri="http://schemas.openxmlformats.org/drawingml/2006/table">
            <a:tbl>
              <a:tblPr firstRow="1" firstCol="1" bandRow="1"/>
              <a:tblGrid>
                <a:gridCol w="1562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6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48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08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785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3245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Necesidad identificada y priorizada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Actividades según estrategias de la TOE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91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grupal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Tutoría individual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Participación estudiantil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Trabajo con familias y la comunidad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Orientación educativa permanente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2619" marR="326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CA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166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Estudiantes que se burlan y</a:t>
                      </a:r>
                      <a:r>
                        <a:rPr lang="es-PE" sz="1200" baseline="0" dirty="0">
                          <a:effectLst/>
                          <a:latin typeface="Poppins" panose="00000500000000000000" pitchFamily="2" charset="0"/>
                          <a:ea typeface="Candara" panose="020E0502030303020204" pitchFamily="34" charset="0"/>
                          <a:cs typeface="Poppins" panose="00000500000000000000" pitchFamily="2" charset="0"/>
                        </a:rPr>
                        <a:t> agreden a sus compañeros. </a:t>
                      </a: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Taller todos tenemos derecho al buen trato (actividade</a:t>
                      </a:r>
                      <a:r>
                        <a:rPr lang="es-PE" sz="1200" baseline="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s de tutoría grupal)</a:t>
                      </a:r>
                      <a:endParaRPr lang="es-PE" sz="1200" dirty="0"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Taller de empatía y comunicación asertiva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Brindar espacios de tutoría individual a los estudiantes que lo soliciten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Proyecto que promueva la organización, y la puesta en práctica de la convivencia armoniosa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Jornada de formación relacionada a los cambios en la pubertad y la importancia del vínculo afectivo con sus hijos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  <a:latin typeface="Poppins" panose="00000500000000000000" pitchFamily="2" charset="0"/>
                          <a:ea typeface="Calibri" panose="020F0502020204030204" pitchFamily="34" charset="0"/>
                          <a:cs typeface="Poppins" panose="00000500000000000000" pitchFamily="2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4" name="Grupo 13"/>
          <p:cNvGrpSpPr/>
          <p:nvPr/>
        </p:nvGrpSpPr>
        <p:grpSpPr>
          <a:xfrm>
            <a:off x="488633" y="862069"/>
            <a:ext cx="11294491" cy="591169"/>
            <a:chOff x="253962" y="2081855"/>
            <a:chExt cx="2448905" cy="2000724"/>
          </a:xfrm>
        </p:grpSpPr>
        <p:sp>
          <p:nvSpPr>
            <p:cNvPr id="15" name="Rectángulo 14"/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Rectángulo 15"/>
            <p:cNvSpPr/>
            <p:nvPr/>
          </p:nvSpPr>
          <p:spPr>
            <a:xfrm>
              <a:off x="253962" y="2081855"/>
              <a:ext cx="2448905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lvl="0" defTabSz="977900"/>
              <a:r>
                <a:rPr lang="es-PE" sz="32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Construimos en grupo…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77310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7204ABD1-3231-3F78-DD53-FF5915AA0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B6C1C7C8-F85C-5986-4C04-124A14539409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39F31268-84DC-FF7E-F34C-5B01C5538A3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5D8D045-51CF-E55C-32EE-D701EC13B31D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6091E49C-90EC-EC1D-08C6-80C0B08948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80697284-317A-0CC5-C987-9AFA264C44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CuadroTexto 1"/>
          <p:cNvSpPr txBox="1"/>
          <p:nvPr/>
        </p:nvSpPr>
        <p:spPr>
          <a:xfrm>
            <a:off x="3619056" y="2894307"/>
            <a:ext cx="7413566" cy="24622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just">
              <a:defRPr sz="1800">
                <a:latin typeface="Poppins" panose="02000000000000000000" pitchFamily="2" charset="0"/>
                <a:cs typeface="Poppins" panose="02000000000000000000" pitchFamily="2" charset="0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s-PE" sz="1400" dirty="0"/>
              <a:t>Remitir al Comité de Gestión del Bienestar el Plan Tutorial de Aula</a:t>
            </a:r>
          </a:p>
          <a:p>
            <a:endParaRPr lang="es-P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PE" sz="1400" dirty="0"/>
              <a:t>Socializar con las familias para comprometerlas a participar activamente en su desarrollo</a:t>
            </a:r>
          </a:p>
          <a:p>
            <a:endParaRPr lang="es-P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PE" sz="1400" dirty="0"/>
              <a:t>Evaluar de manera periódica el avance y cumplimiento de las actividades planteadas.</a:t>
            </a:r>
          </a:p>
          <a:p>
            <a:endParaRPr lang="es-PE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PE" sz="1400" dirty="0"/>
              <a:t>Considerar que el Plan Tutorial de Aula es un documento flexible, que puede ser reajustado en su ejecución por situaciones emergentes que surjan.</a:t>
            </a:r>
          </a:p>
          <a:p>
            <a:endParaRPr lang="es-PE" sz="1400" dirty="0"/>
          </a:p>
        </p:txBody>
      </p:sp>
      <p:sp>
        <p:nvSpPr>
          <p:cNvPr id="14" name="AutoShape 4" descr="Para Tener En Cuent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5D275D3E-F9B2-4327-87C1-2FF275C8620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465" t="17143" r="58017" b="25573"/>
          <a:stretch/>
        </p:blipFill>
        <p:spPr>
          <a:xfrm>
            <a:off x="155575" y="1760297"/>
            <a:ext cx="2571750" cy="4730234"/>
          </a:xfrm>
          <a:prstGeom prst="rect">
            <a:avLst/>
          </a:prstGeom>
        </p:spPr>
      </p:pic>
      <p:grpSp>
        <p:nvGrpSpPr>
          <p:cNvPr id="17" name="Grupo 16">
            <a:extLst>
              <a:ext uri="{FF2B5EF4-FFF2-40B4-BE49-F238E27FC236}">
                <a16:creationId xmlns:a16="http://schemas.microsoft.com/office/drawing/2014/main" id="{D4797D56-FF72-47FE-8D52-B3019EE1F120}"/>
              </a:ext>
            </a:extLst>
          </p:cNvPr>
          <p:cNvGrpSpPr/>
          <p:nvPr/>
        </p:nvGrpSpPr>
        <p:grpSpPr>
          <a:xfrm>
            <a:off x="3619056" y="1760297"/>
            <a:ext cx="11294491" cy="591169"/>
            <a:chOff x="253962" y="2081855"/>
            <a:chExt cx="2448905" cy="2000724"/>
          </a:xfrm>
        </p:grpSpPr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D456C33F-C94F-4708-9546-320CE88EDE39}"/>
                </a:ext>
              </a:extLst>
            </p:cNvPr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9A21E694-D9CF-4712-9DD8-D1C3372F2319}"/>
                </a:ext>
              </a:extLst>
            </p:cNvPr>
            <p:cNvSpPr/>
            <p:nvPr/>
          </p:nvSpPr>
          <p:spPr>
            <a:xfrm>
              <a:off x="253962" y="2081855"/>
              <a:ext cx="2448905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lvl="0" defTabSz="977900"/>
              <a:r>
                <a:rPr lang="es-PE" sz="32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Recomendaciones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5504920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>
          <a:extLst>
            <a:ext uri="{FF2B5EF4-FFF2-40B4-BE49-F238E27FC236}">
              <a16:creationId xmlns:a16="http://schemas.microsoft.com/office/drawing/2014/main" id="{7204ABD1-3231-3F78-DD53-FF5915AA0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B6C1C7C8-F85C-5986-4C04-124A14539409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6" name="Google Shape;99;p2">
              <a:extLst>
                <a:ext uri="{FF2B5EF4-FFF2-40B4-BE49-F238E27FC236}">
                  <a16:creationId xmlns:a16="http://schemas.microsoft.com/office/drawing/2014/main" id="{39F31268-84DC-FF7E-F34C-5B01C5538A3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05D8D045-51CF-E55C-32EE-D701EC13B31D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8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6091E49C-90EC-EC1D-08C6-80C0B08948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80697284-317A-0CC5-C987-9AFA264C44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4" name="AutoShape 4" descr="Para Tener En Cuent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5D275D3E-F9B2-4327-87C1-2FF275C8620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465" t="17143" r="58017" b="25573"/>
          <a:stretch/>
        </p:blipFill>
        <p:spPr>
          <a:xfrm>
            <a:off x="155575" y="1760297"/>
            <a:ext cx="2571750" cy="4730234"/>
          </a:xfrm>
          <a:prstGeom prst="rect">
            <a:avLst/>
          </a:prstGeom>
        </p:spPr>
      </p:pic>
      <p:grpSp>
        <p:nvGrpSpPr>
          <p:cNvPr id="17" name="Grupo 16">
            <a:extLst>
              <a:ext uri="{FF2B5EF4-FFF2-40B4-BE49-F238E27FC236}">
                <a16:creationId xmlns:a16="http://schemas.microsoft.com/office/drawing/2014/main" id="{D4797D56-FF72-47FE-8D52-B3019EE1F120}"/>
              </a:ext>
            </a:extLst>
          </p:cNvPr>
          <p:cNvGrpSpPr/>
          <p:nvPr/>
        </p:nvGrpSpPr>
        <p:grpSpPr>
          <a:xfrm>
            <a:off x="2907840" y="1274834"/>
            <a:ext cx="8887624" cy="648685"/>
            <a:chOff x="162549" y="1887201"/>
            <a:chExt cx="2373888" cy="2195378"/>
          </a:xfrm>
        </p:grpSpPr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D456C33F-C94F-4708-9546-320CE88EDE39}"/>
                </a:ext>
              </a:extLst>
            </p:cNvPr>
            <p:cNvSpPr/>
            <p:nvPr/>
          </p:nvSpPr>
          <p:spPr>
            <a:xfrm>
              <a:off x="253962" y="2081855"/>
              <a:ext cx="2282475" cy="20007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9A21E694-D9CF-4712-9DD8-D1C3372F2319}"/>
                </a:ext>
              </a:extLst>
            </p:cNvPr>
            <p:cNvSpPr/>
            <p:nvPr/>
          </p:nvSpPr>
          <p:spPr>
            <a:xfrm>
              <a:off x="162549" y="1887201"/>
              <a:ext cx="1275232" cy="20007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t" anchorCtr="0">
              <a:noAutofit/>
            </a:bodyPr>
            <a:lstStyle/>
            <a:p>
              <a:pPr lvl="0" defTabSz="977900"/>
              <a:r>
                <a:rPr lang="es-PE" sz="3200" kern="1200" spc="367" dirty="0">
                  <a:solidFill>
                    <a:srgbClr val="0070C0"/>
                  </a:solidFill>
                  <a:latin typeface="Poppins" panose="02000000000000000000" pitchFamily="2" charset="0"/>
                  <a:ea typeface="+mj-ea"/>
                  <a:cs typeface="Poppins" panose="02000000000000000000" pitchFamily="2" charset="0"/>
                </a:rPr>
                <a:t>Recomendaciones</a:t>
              </a:r>
            </a:p>
          </p:txBody>
        </p:sp>
      </p:grp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886EEEA-6F2A-448A-894D-A774B7A3C27C}"/>
              </a:ext>
            </a:extLst>
          </p:cNvPr>
          <p:cNvSpPr txBox="1"/>
          <p:nvPr/>
        </p:nvSpPr>
        <p:spPr>
          <a:xfrm>
            <a:off x="2907840" y="2529309"/>
            <a:ext cx="8067674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PE" sz="1400" dirty="0"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El docente-tutor/a puede </a:t>
            </a:r>
            <a:r>
              <a:rPr lang="es-PE" sz="1600" b="1" dirty="0">
                <a:solidFill>
                  <a:srgbClr val="FF0000"/>
                </a:solidFill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evaluar su trabajo tutorial </a:t>
            </a:r>
            <a:r>
              <a:rPr lang="es-PE" sz="1400" dirty="0"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al final de cada periodo, considerando la observación y evaluación de los estudiantes. Algunas preguntas que se puede plantear para ello son las siguientes: </a:t>
            </a:r>
          </a:p>
          <a:p>
            <a:pPr algn="just"/>
            <a:endParaRPr lang="es-PE" sz="1400" dirty="0">
              <a:latin typeface="Poppins" panose="020B0604020202020204" charset="0"/>
              <a:ea typeface="Calibri" panose="020F0502020204030204" pitchFamily="34" charset="0"/>
              <a:cs typeface="Poppins" panose="020B060402020202020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1400" dirty="0">
                <a:latin typeface="Poppins" panose="020B0604020202020204" charset="0"/>
                <a:ea typeface="Calibri" panose="020F0502020204030204" pitchFamily="34" charset="0"/>
                <a:cs typeface="Poppins" panose="020B0604020202020204" charset="0"/>
              </a:rPr>
              <a:t>¿Cómo están mis estudiantes? ¿Están motivados con las actividades que se </a:t>
            </a:r>
            <a:r>
              <a:rPr lang="es-PE" sz="1400" dirty="0">
                <a:latin typeface="Poppins" panose="020B0604020202020204" charset="0"/>
                <a:cs typeface="Poppins" panose="020B0604020202020204" charset="0"/>
              </a:rPr>
              <a:t>realizan? ¿He identificado cambios en ellos en relación con los aspectos trabajados en la tutoría? ¿Cuáles son estos cambios?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es-PE" sz="1400" dirty="0">
              <a:latin typeface="Poppins" panose="020B0604020202020204" charset="0"/>
              <a:cs typeface="Poppins" panose="020B060402020202020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1400" dirty="0">
                <a:latin typeface="Poppins" panose="020B0604020202020204" charset="0"/>
                <a:cs typeface="Poppins" panose="020B0604020202020204" charset="0"/>
              </a:rPr>
              <a:t>¿Qué cambios en mis actitudes debo evidenciar? ¿Mis estudiantes confían en mí? ¿Qué debo hacer para lograrlo?</a:t>
            </a:r>
          </a:p>
          <a:p>
            <a:pPr algn="just"/>
            <a:endParaRPr lang="es-PE" sz="1400" dirty="0">
              <a:latin typeface="Poppins" panose="020B0604020202020204" charset="0"/>
              <a:cs typeface="Poppins" panose="020B060402020202020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1400" dirty="0">
                <a:latin typeface="Poppins" panose="020B0604020202020204" charset="0"/>
                <a:cs typeface="Poppins" panose="020B0604020202020204" charset="0"/>
              </a:rPr>
              <a:t>Desde una perspectiva metodológica, ¿qué actividades necesito cambiar para garantizar el objetivo de la tutoría?</a:t>
            </a:r>
          </a:p>
        </p:txBody>
      </p:sp>
    </p:spTree>
    <p:extLst>
      <p:ext uri="{BB962C8B-B14F-4D97-AF65-F5344CB8AC3E}">
        <p14:creationId xmlns:p14="http://schemas.microsoft.com/office/powerpoint/2010/main" val="1879970530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p28"/>
          <p:cNvSpPr/>
          <p:nvPr/>
        </p:nvSpPr>
        <p:spPr>
          <a:xfrm>
            <a:off x="-8356" y="914400"/>
            <a:ext cx="12200355" cy="5943600"/>
          </a:xfrm>
          <a:prstGeom prst="rect">
            <a:avLst/>
          </a:prstGeom>
          <a:solidFill>
            <a:srgbClr val="0070C0"/>
          </a:solidFill>
          <a:ln w="127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0" name="Google Shape;670;p28"/>
          <p:cNvSpPr txBox="1"/>
          <p:nvPr/>
        </p:nvSpPr>
        <p:spPr>
          <a:xfrm>
            <a:off x="887240" y="2462539"/>
            <a:ext cx="10864157" cy="2537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"/>
              <a:buNone/>
            </a:pPr>
            <a:r>
              <a:rPr lang="es-ES" sz="4400" b="1" spc="367" dirty="0">
                <a:solidFill>
                  <a:schemeClr val="bg1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Tema 4. Compromisos</a:t>
            </a:r>
            <a:endParaRPr sz="4400" b="1" spc="367" dirty="0">
              <a:solidFill>
                <a:schemeClr val="bg1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D9DC068B-BDEB-4268-BE60-8C99DB2ADFF8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9" name="Google Shape;99;p2">
              <a:extLst>
                <a:ext uri="{FF2B5EF4-FFF2-40B4-BE49-F238E27FC236}">
                  <a16:creationId xmlns:a16="http://schemas.microsoft.com/office/drawing/2014/main" id="{C428456F-5A34-4B28-9BD7-DDF61775E491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0" name="Grupo 9">
              <a:extLst>
                <a:ext uri="{FF2B5EF4-FFF2-40B4-BE49-F238E27FC236}">
                  <a16:creationId xmlns:a16="http://schemas.microsoft.com/office/drawing/2014/main" id="{5C2F812D-3342-4013-9A94-E1144FF966CF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1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3381F6C1-5C93-446F-861D-E4ABFC08289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89221A46-597C-4DFF-90CF-4E8CB688143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>
          <a:extLst>
            <a:ext uri="{FF2B5EF4-FFF2-40B4-BE49-F238E27FC236}">
              <a16:creationId xmlns:a16="http://schemas.microsoft.com/office/drawing/2014/main" id="{8E2A68A8-0FA2-7D03-2BF0-71D71A031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24">
            <a:extLst>
              <a:ext uri="{FF2B5EF4-FFF2-40B4-BE49-F238E27FC236}">
                <a16:creationId xmlns:a16="http://schemas.microsoft.com/office/drawing/2014/main" id="{8560C675-01BF-A1E2-A3E5-D4CBD75AEC59}"/>
              </a:ext>
            </a:extLst>
          </p:cNvPr>
          <p:cNvSpPr txBox="1"/>
          <p:nvPr/>
        </p:nvSpPr>
        <p:spPr>
          <a:xfrm>
            <a:off x="978565" y="3065054"/>
            <a:ext cx="10519873" cy="1314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SzPts val="4000"/>
              <a:buFont typeface="Arial"/>
              <a:buNone/>
            </a:pPr>
            <a:r>
              <a:rPr lang="es-PE" sz="2800" kern="1200" dirty="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Poppins" panose="020B0604020202020204" charset="0"/>
                <a:ea typeface="+mn-ea"/>
                <a:cs typeface="Poppins" panose="020B0604020202020204" charset="0"/>
              </a:rPr>
              <a:t>Desde mi rol de especialista de TOE ¿qué puedo hacer para promover la adecuada planificación de la TOE a nivel de IE y del aula?</a:t>
            </a:r>
            <a:endParaRPr sz="2800" kern="1200" dirty="0"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latin typeface="Poppins" panose="020B0604020202020204" charset="0"/>
              <a:ea typeface="+mn-ea"/>
              <a:cs typeface="Poppins" panose="020B0604020202020204" charset="0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A7FC65AC-2BCD-2F0C-2C61-B3D91BDF90FF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4" name="Google Shape;99;p2">
              <a:extLst>
                <a:ext uri="{FF2B5EF4-FFF2-40B4-BE49-F238E27FC236}">
                  <a16:creationId xmlns:a16="http://schemas.microsoft.com/office/drawing/2014/main" id="{8686CCF6-84D9-3940-0029-46D2C2E4C4E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5" name="Grupo 4">
              <a:extLst>
                <a:ext uri="{FF2B5EF4-FFF2-40B4-BE49-F238E27FC236}">
                  <a16:creationId xmlns:a16="http://schemas.microsoft.com/office/drawing/2014/main" id="{0F57C9EC-DFB8-35FB-862D-3BC84B064694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6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9FC3A871-55F6-E509-939C-87AA6F9B2F9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52028576-A0AD-A08A-411B-C193243764C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Rectángulo 1"/>
          <p:cNvSpPr/>
          <p:nvPr/>
        </p:nvSpPr>
        <p:spPr>
          <a:xfrm>
            <a:off x="2397095" y="4437092"/>
            <a:ext cx="80074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sz="1800" dirty="0">
                <a:latin typeface="Poppins" panose="00000500000000000000" pitchFamily="2" charset="0"/>
                <a:cs typeface="Poppins" panose="00000500000000000000" pitchFamily="2" charset="0"/>
              </a:rPr>
              <a:t>https://padlet.com/mcfr12000/mi-compromiso-como-especialista-de-toe-es-wxbqeuxtzoo1hoet</a:t>
            </a:r>
          </a:p>
        </p:txBody>
      </p:sp>
    </p:spTree>
    <p:extLst>
      <p:ext uri="{BB962C8B-B14F-4D97-AF65-F5344CB8AC3E}">
        <p14:creationId xmlns:p14="http://schemas.microsoft.com/office/powerpoint/2010/main" val="1916557734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áfico 104">
            <a:extLst>
              <a:ext uri="{FF2B5EF4-FFF2-40B4-BE49-F238E27FC236}">
                <a16:creationId xmlns:a16="http://schemas.microsoft.com/office/drawing/2014/main" id="{C6B49C03-527E-4CC9-BB2D-B319B73DF0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t="-183" b="-1959"/>
          <a:stretch/>
        </p:blipFill>
        <p:spPr>
          <a:xfrm>
            <a:off x="0" y="2951430"/>
            <a:ext cx="12192000" cy="2833298"/>
          </a:xfrm>
          <a:prstGeom prst="rect">
            <a:avLst/>
          </a:prstGeom>
        </p:spPr>
      </p:pic>
      <p:grpSp>
        <p:nvGrpSpPr>
          <p:cNvPr id="14" name="Grupo 13">
            <a:extLst>
              <a:ext uri="{FF2B5EF4-FFF2-40B4-BE49-F238E27FC236}">
                <a16:creationId xmlns:a16="http://schemas.microsoft.com/office/drawing/2014/main" id="{9D7C3B73-376E-02FE-96E0-80A7B9B4346F}"/>
              </a:ext>
            </a:extLst>
          </p:cNvPr>
          <p:cNvGrpSpPr/>
          <p:nvPr/>
        </p:nvGrpSpPr>
        <p:grpSpPr>
          <a:xfrm>
            <a:off x="516976" y="3696836"/>
            <a:ext cx="1001087" cy="1341330"/>
            <a:chOff x="1755668" y="3711711"/>
            <a:chExt cx="1310864" cy="1871822"/>
          </a:xfrm>
        </p:grpSpPr>
        <p:sp>
          <p:nvSpPr>
            <p:cNvPr id="21" name="TextBox 167">
              <a:extLst>
                <a:ext uri="{FF2B5EF4-FFF2-40B4-BE49-F238E27FC236}">
                  <a16:creationId xmlns:a16="http://schemas.microsoft.com/office/drawing/2014/main" id="{FD2F592E-E39D-0298-E13B-19C1AF929220}"/>
                </a:ext>
              </a:extLst>
            </p:cNvPr>
            <p:cNvSpPr txBox="1"/>
            <p:nvPr/>
          </p:nvSpPr>
          <p:spPr>
            <a:xfrm>
              <a:off x="2005694" y="4057410"/>
              <a:ext cx="794512" cy="55835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Poppins" panose="02000000000000000000" pitchFamily="2" charset="0"/>
                  <a:ea typeface="Noto Sans" panose="020B0502040504020204" pitchFamily="34"/>
                  <a:cs typeface="Poppins" panose="02000000000000000000" pitchFamily="2" charset="0"/>
                </a:rPr>
                <a:t>01</a:t>
              </a:r>
              <a:endParaRPr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ea typeface="Noto Sans" panose="020B0502040504020204" pitchFamily="34"/>
                <a:cs typeface="Poppins" panose="02000000000000000000" pitchFamily="2" charset="0"/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F44A382F-5ADE-E9E4-2C15-FF9DB7230D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5668" y="3711711"/>
              <a:ext cx="1310864" cy="1871822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rgbClr val="F935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cs typeface="Poppins" panose="02000000000000000000" pitchFamily="2" charset="0"/>
              </a:endParaRPr>
            </a:p>
          </p:txBody>
        </p:sp>
      </p:grpSp>
      <p:grpSp>
        <p:nvGrpSpPr>
          <p:cNvPr id="23" name="Grupo 22">
            <a:extLst>
              <a:ext uri="{FF2B5EF4-FFF2-40B4-BE49-F238E27FC236}">
                <a16:creationId xmlns:a16="http://schemas.microsoft.com/office/drawing/2014/main" id="{6714F725-0ECE-4F2E-8387-FDCD7C1A86AA}"/>
              </a:ext>
            </a:extLst>
          </p:cNvPr>
          <p:cNvGrpSpPr/>
          <p:nvPr/>
        </p:nvGrpSpPr>
        <p:grpSpPr>
          <a:xfrm>
            <a:off x="3132052" y="1699179"/>
            <a:ext cx="1001087" cy="1315468"/>
            <a:chOff x="1755668" y="3711711"/>
            <a:chExt cx="1310864" cy="1871822"/>
          </a:xfrm>
        </p:grpSpPr>
        <p:sp>
          <p:nvSpPr>
            <p:cNvPr id="24" name="TextBox 167">
              <a:extLst>
                <a:ext uri="{FF2B5EF4-FFF2-40B4-BE49-F238E27FC236}">
                  <a16:creationId xmlns:a16="http://schemas.microsoft.com/office/drawing/2014/main" id="{884EF773-199A-4C08-B7F1-9A0ABD20D9A6}"/>
                </a:ext>
              </a:extLst>
            </p:cNvPr>
            <p:cNvSpPr txBox="1"/>
            <p:nvPr/>
          </p:nvSpPr>
          <p:spPr>
            <a:xfrm>
              <a:off x="2005694" y="4057411"/>
              <a:ext cx="794512" cy="5693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Poppins" panose="02000000000000000000" pitchFamily="2" charset="0"/>
                  <a:ea typeface="Noto Sans" panose="020B0502040504020204" pitchFamily="34"/>
                  <a:cs typeface="Poppins" panose="02000000000000000000" pitchFamily="2" charset="0"/>
                </a:rPr>
                <a:t>02</a:t>
              </a:r>
              <a:endParaRPr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ea typeface="Noto Sans" panose="020B0502040504020204" pitchFamily="34"/>
                <a:cs typeface="Poppins" panose="02000000000000000000" pitchFamily="2" charset="0"/>
              </a:endParaRPr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FA3D734B-11A0-4E37-BE44-11464E9C1D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5668" y="3711711"/>
              <a:ext cx="1310864" cy="1871822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cs typeface="Poppins" panose="02000000000000000000" pitchFamily="2" charset="0"/>
              </a:endParaRPr>
            </a:p>
          </p:txBody>
        </p:sp>
      </p:grpSp>
      <p:grpSp>
        <p:nvGrpSpPr>
          <p:cNvPr id="26" name="Grupo 25">
            <a:extLst>
              <a:ext uri="{FF2B5EF4-FFF2-40B4-BE49-F238E27FC236}">
                <a16:creationId xmlns:a16="http://schemas.microsoft.com/office/drawing/2014/main" id="{F3011F16-C01F-4CCE-8398-A5B378C0E0C6}"/>
              </a:ext>
            </a:extLst>
          </p:cNvPr>
          <p:cNvGrpSpPr/>
          <p:nvPr/>
        </p:nvGrpSpPr>
        <p:grpSpPr>
          <a:xfrm>
            <a:off x="5500545" y="3775391"/>
            <a:ext cx="1001087" cy="1262775"/>
            <a:chOff x="1755668" y="3711711"/>
            <a:chExt cx="1310864" cy="1871822"/>
          </a:xfrm>
        </p:grpSpPr>
        <p:sp>
          <p:nvSpPr>
            <p:cNvPr id="27" name="TextBox 167">
              <a:extLst>
                <a:ext uri="{FF2B5EF4-FFF2-40B4-BE49-F238E27FC236}">
                  <a16:creationId xmlns:a16="http://schemas.microsoft.com/office/drawing/2014/main" id="{526E3161-3247-472E-99A8-BBA5A682E04B}"/>
                </a:ext>
              </a:extLst>
            </p:cNvPr>
            <p:cNvSpPr txBox="1"/>
            <p:nvPr/>
          </p:nvSpPr>
          <p:spPr>
            <a:xfrm>
              <a:off x="2005694" y="4057411"/>
              <a:ext cx="794512" cy="59308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Poppins" panose="02000000000000000000" pitchFamily="2" charset="0"/>
                  <a:ea typeface="Noto Sans" panose="020B0502040504020204" pitchFamily="34"/>
                  <a:cs typeface="Poppins" panose="02000000000000000000" pitchFamily="2" charset="0"/>
                </a:rPr>
                <a:t>03</a:t>
              </a:r>
              <a:endParaRPr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ea typeface="Noto Sans" panose="020B0502040504020204" pitchFamily="34"/>
                <a:cs typeface="Poppins" panose="02000000000000000000" pitchFamily="2" charset="0"/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id="{9A0FB6F9-A528-4930-A1F1-18B83E39AF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5668" y="3711711"/>
              <a:ext cx="1310864" cy="1871822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rgbClr val="FFB9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cs typeface="Poppins" panose="02000000000000000000" pitchFamily="2" charset="0"/>
              </a:endParaRPr>
            </a:p>
          </p:txBody>
        </p:sp>
      </p:grpSp>
      <p:grpSp>
        <p:nvGrpSpPr>
          <p:cNvPr id="29" name="Grupo 28">
            <a:extLst>
              <a:ext uri="{FF2B5EF4-FFF2-40B4-BE49-F238E27FC236}">
                <a16:creationId xmlns:a16="http://schemas.microsoft.com/office/drawing/2014/main" id="{B3932C38-3091-4311-A19E-69C33D7238EB}"/>
              </a:ext>
            </a:extLst>
          </p:cNvPr>
          <p:cNvGrpSpPr/>
          <p:nvPr/>
        </p:nvGrpSpPr>
        <p:grpSpPr>
          <a:xfrm>
            <a:off x="8220132" y="2831277"/>
            <a:ext cx="1001087" cy="1177331"/>
            <a:chOff x="1755668" y="3711711"/>
            <a:chExt cx="1310864" cy="1871822"/>
          </a:xfrm>
        </p:grpSpPr>
        <p:sp>
          <p:nvSpPr>
            <p:cNvPr id="32" name="TextBox 167">
              <a:extLst>
                <a:ext uri="{FF2B5EF4-FFF2-40B4-BE49-F238E27FC236}">
                  <a16:creationId xmlns:a16="http://schemas.microsoft.com/office/drawing/2014/main" id="{417CE5AC-2C4E-4F51-B4AA-B28753FF4ED9}"/>
                </a:ext>
              </a:extLst>
            </p:cNvPr>
            <p:cNvSpPr txBox="1"/>
            <p:nvPr/>
          </p:nvSpPr>
          <p:spPr>
            <a:xfrm>
              <a:off x="2005694" y="4057411"/>
              <a:ext cx="794512" cy="63612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Poppins" panose="02000000000000000000" pitchFamily="2" charset="0"/>
                  <a:ea typeface="Noto Sans" panose="020B0502040504020204" pitchFamily="34"/>
                  <a:cs typeface="Poppins" panose="02000000000000000000" pitchFamily="2" charset="0"/>
                </a:rPr>
                <a:t>04</a:t>
              </a:r>
              <a:endParaRPr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ea typeface="Noto Sans" panose="020B0502040504020204" pitchFamily="34"/>
                <a:cs typeface="Poppins" panose="02000000000000000000" pitchFamily="2" charset="0"/>
              </a:endParaRPr>
            </a:p>
          </p:txBody>
        </p:sp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id="{57E2F35C-4925-43FA-A014-FDE370727D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5668" y="3711711"/>
              <a:ext cx="1310864" cy="1871822"/>
            </a:xfrm>
            <a:custGeom>
              <a:avLst/>
              <a:gdLst>
                <a:gd name="T0" fmla="*/ 214 w 221"/>
                <a:gd name="T1" fmla="*/ 77 h 315"/>
                <a:gd name="T2" fmla="*/ 164 w 221"/>
                <a:gd name="T3" fmla="*/ 14 h 315"/>
                <a:gd name="T4" fmla="*/ 110 w 221"/>
                <a:gd name="T5" fmla="*/ 0 h 315"/>
                <a:gd name="T6" fmla="*/ 110 w 221"/>
                <a:gd name="T7" fmla="*/ 0 h 315"/>
                <a:gd name="T8" fmla="*/ 56 w 221"/>
                <a:gd name="T9" fmla="*/ 14 h 315"/>
                <a:gd name="T10" fmla="*/ 6 w 221"/>
                <a:gd name="T11" fmla="*/ 77 h 315"/>
                <a:gd name="T12" fmla="*/ 5 w 221"/>
                <a:gd name="T13" fmla="*/ 132 h 315"/>
                <a:gd name="T14" fmla="*/ 40 w 221"/>
                <a:gd name="T15" fmla="*/ 208 h 315"/>
                <a:gd name="T16" fmla="*/ 94 w 221"/>
                <a:gd name="T17" fmla="*/ 292 h 315"/>
                <a:gd name="T18" fmla="*/ 110 w 221"/>
                <a:gd name="T19" fmla="*/ 315 h 315"/>
                <a:gd name="T20" fmla="*/ 110 w 221"/>
                <a:gd name="T21" fmla="*/ 315 h 315"/>
                <a:gd name="T22" fmla="*/ 126 w 221"/>
                <a:gd name="T23" fmla="*/ 292 h 315"/>
                <a:gd name="T24" fmla="*/ 180 w 221"/>
                <a:gd name="T25" fmla="*/ 208 h 315"/>
                <a:gd name="T26" fmla="*/ 215 w 221"/>
                <a:gd name="T27" fmla="*/ 132 h 315"/>
                <a:gd name="T28" fmla="*/ 214 w 221"/>
                <a:gd name="T29" fmla="*/ 77 h 315"/>
                <a:gd name="T30" fmla="*/ 110 w 221"/>
                <a:gd name="T31" fmla="*/ 174 h 315"/>
                <a:gd name="T32" fmla="*/ 110 w 221"/>
                <a:gd name="T33" fmla="*/ 174 h 315"/>
                <a:gd name="T34" fmla="*/ 110 w 221"/>
                <a:gd name="T35" fmla="*/ 174 h 315"/>
                <a:gd name="T36" fmla="*/ 44 w 221"/>
                <a:gd name="T37" fmla="*/ 108 h 315"/>
                <a:gd name="T38" fmla="*/ 110 w 221"/>
                <a:gd name="T39" fmla="*/ 42 h 315"/>
                <a:gd name="T40" fmla="*/ 110 w 221"/>
                <a:gd name="T41" fmla="*/ 42 h 315"/>
                <a:gd name="T42" fmla="*/ 110 w 221"/>
                <a:gd name="T43" fmla="*/ 42 h 315"/>
                <a:gd name="T44" fmla="*/ 176 w 221"/>
                <a:gd name="T45" fmla="*/ 108 h 315"/>
                <a:gd name="T46" fmla="*/ 110 w 221"/>
                <a:gd name="T47" fmla="*/ 17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315">
                  <a:moveTo>
                    <a:pt x="214" y="77"/>
                  </a:moveTo>
                  <a:cubicBezTo>
                    <a:pt x="206" y="50"/>
                    <a:pt x="189" y="29"/>
                    <a:pt x="164" y="14"/>
                  </a:cubicBezTo>
                  <a:cubicBezTo>
                    <a:pt x="147" y="4"/>
                    <a:pt x="12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91" y="0"/>
                    <a:pt x="73" y="4"/>
                    <a:pt x="56" y="14"/>
                  </a:cubicBezTo>
                  <a:cubicBezTo>
                    <a:pt x="31" y="29"/>
                    <a:pt x="15" y="50"/>
                    <a:pt x="6" y="77"/>
                  </a:cubicBezTo>
                  <a:cubicBezTo>
                    <a:pt x="1" y="95"/>
                    <a:pt x="0" y="114"/>
                    <a:pt x="5" y="132"/>
                  </a:cubicBezTo>
                  <a:cubicBezTo>
                    <a:pt x="13" y="159"/>
                    <a:pt x="26" y="184"/>
                    <a:pt x="40" y="208"/>
                  </a:cubicBezTo>
                  <a:cubicBezTo>
                    <a:pt x="58" y="237"/>
                    <a:pt x="76" y="264"/>
                    <a:pt x="94" y="292"/>
                  </a:cubicBezTo>
                  <a:cubicBezTo>
                    <a:pt x="99" y="300"/>
                    <a:pt x="104" y="307"/>
                    <a:pt x="110" y="315"/>
                  </a:cubicBezTo>
                  <a:cubicBezTo>
                    <a:pt x="110" y="315"/>
                    <a:pt x="110" y="315"/>
                    <a:pt x="110" y="315"/>
                  </a:cubicBezTo>
                  <a:cubicBezTo>
                    <a:pt x="116" y="307"/>
                    <a:pt x="121" y="300"/>
                    <a:pt x="126" y="292"/>
                  </a:cubicBezTo>
                  <a:cubicBezTo>
                    <a:pt x="144" y="264"/>
                    <a:pt x="163" y="237"/>
                    <a:pt x="180" y="208"/>
                  </a:cubicBezTo>
                  <a:cubicBezTo>
                    <a:pt x="194" y="184"/>
                    <a:pt x="207" y="159"/>
                    <a:pt x="215" y="132"/>
                  </a:cubicBezTo>
                  <a:cubicBezTo>
                    <a:pt x="221" y="114"/>
                    <a:pt x="220" y="95"/>
                    <a:pt x="214" y="77"/>
                  </a:cubicBezTo>
                  <a:close/>
                  <a:moveTo>
                    <a:pt x="110" y="174"/>
                  </a:moveTo>
                  <a:cubicBezTo>
                    <a:pt x="110" y="174"/>
                    <a:pt x="110" y="174"/>
                    <a:pt x="110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74" y="174"/>
                    <a:pt x="44" y="145"/>
                    <a:pt x="44" y="108"/>
                  </a:cubicBezTo>
                  <a:cubicBezTo>
                    <a:pt x="44" y="72"/>
                    <a:pt x="74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47" y="42"/>
                    <a:pt x="176" y="72"/>
                    <a:pt x="176" y="108"/>
                  </a:cubicBezTo>
                  <a:cubicBezTo>
                    <a:pt x="176" y="145"/>
                    <a:pt x="147" y="174"/>
                    <a:pt x="110" y="174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Poppins" panose="02000000000000000000" pitchFamily="2" charset="0"/>
                <a:cs typeface="Poppins" panose="02000000000000000000" pitchFamily="2" charset="0"/>
              </a:endParaRPr>
            </a:p>
          </p:txBody>
        </p:sp>
      </p:grpSp>
      <p:sp>
        <p:nvSpPr>
          <p:cNvPr id="34" name="TextBox 172">
            <a:extLst>
              <a:ext uri="{FF2B5EF4-FFF2-40B4-BE49-F238E27FC236}">
                <a16:creationId xmlns:a16="http://schemas.microsoft.com/office/drawing/2014/main" id="{188F12EB-4011-6F8B-EE15-2CFFC1A6C9E6}"/>
              </a:ext>
            </a:extLst>
          </p:cNvPr>
          <p:cNvSpPr txBox="1"/>
          <p:nvPr/>
        </p:nvSpPr>
        <p:spPr>
          <a:xfrm>
            <a:off x="131903" y="5749885"/>
            <a:ext cx="3449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>
                <a:solidFill>
                  <a:schemeClr val="tx1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Generación de condiciones para gestionar la tutoría en la IE</a:t>
            </a:r>
          </a:p>
        </p:txBody>
      </p:sp>
      <p:sp>
        <p:nvSpPr>
          <p:cNvPr id="35" name="TextBox 173">
            <a:extLst>
              <a:ext uri="{FF2B5EF4-FFF2-40B4-BE49-F238E27FC236}">
                <a16:creationId xmlns:a16="http://schemas.microsoft.com/office/drawing/2014/main" id="{42E2B1A0-A64A-E090-B864-6DD681CA52EE}"/>
              </a:ext>
            </a:extLst>
          </p:cNvPr>
          <p:cNvSpPr txBox="1"/>
          <p:nvPr/>
        </p:nvSpPr>
        <p:spPr>
          <a:xfrm>
            <a:off x="4159089" y="1742527"/>
            <a:ext cx="2996351" cy="1649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 sz="1600">
                <a:solidFill>
                  <a:schemeClr val="tx1"/>
                </a:solidFill>
                <a:latin typeface="Poppins" panose="02000000000000000000" pitchFamily="2" charset="0"/>
                <a:cs typeface="Poppins" panose="02000000000000000000" pitchFamily="2" charset="0"/>
              </a:defRPr>
            </a:lvl1pPr>
          </a:lstStyle>
          <a:p>
            <a:r>
              <a:rPr lang="es-ES" dirty="0"/>
              <a:t>Orientaciones para la planificación de la tutoría en la institución educativa -  Plan TOECE</a:t>
            </a:r>
          </a:p>
        </p:txBody>
      </p:sp>
      <p:sp>
        <p:nvSpPr>
          <p:cNvPr id="37" name="TextBox 173">
            <a:extLst>
              <a:ext uri="{FF2B5EF4-FFF2-40B4-BE49-F238E27FC236}">
                <a16:creationId xmlns:a16="http://schemas.microsoft.com/office/drawing/2014/main" id="{42E2B1A0-A64A-E090-B864-6DD681CA52EE}"/>
              </a:ext>
            </a:extLst>
          </p:cNvPr>
          <p:cNvSpPr txBox="1"/>
          <p:nvPr/>
        </p:nvSpPr>
        <p:spPr>
          <a:xfrm>
            <a:off x="4647657" y="5745297"/>
            <a:ext cx="33305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 sz="1600">
                <a:solidFill>
                  <a:schemeClr val="tx1"/>
                </a:solidFill>
                <a:latin typeface="Poppins" panose="02000000000000000000" pitchFamily="2" charset="0"/>
                <a:cs typeface="Poppins" panose="02000000000000000000" pitchFamily="2" charset="0"/>
              </a:defRPr>
            </a:lvl1pPr>
          </a:lstStyle>
          <a:p>
            <a:r>
              <a:rPr lang="es-ES" dirty="0"/>
              <a:t>Orientaciones para la planificación de la tutoría en el aula</a:t>
            </a:r>
          </a:p>
        </p:txBody>
      </p:sp>
      <p:sp>
        <p:nvSpPr>
          <p:cNvPr id="42" name="TextBox 173">
            <a:extLst>
              <a:ext uri="{FF2B5EF4-FFF2-40B4-BE49-F238E27FC236}">
                <a16:creationId xmlns:a16="http://schemas.microsoft.com/office/drawing/2014/main" id="{42E2B1A0-A64A-E090-B864-6DD681CA52EE}"/>
              </a:ext>
            </a:extLst>
          </p:cNvPr>
          <p:cNvSpPr txBox="1"/>
          <p:nvPr/>
        </p:nvSpPr>
        <p:spPr>
          <a:xfrm>
            <a:off x="7133287" y="2334248"/>
            <a:ext cx="30787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 sz="1600">
                <a:solidFill>
                  <a:schemeClr val="tx1"/>
                </a:solidFill>
                <a:latin typeface="Poppins" panose="02000000000000000000" pitchFamily="2" charset="0"/>
                <a:cs typeface="Poppins" panose="02000000000000000000" pitchFamily="2" charset="0"/>
              </a:defRPr>
            </a:lvl1pPr>
          </a:lstStyle>
          <a:p>
            <a:r>
              <a:rPr lang="es-ES" dirty="0">
                <a:sym typeface="Poppins"/>
              </a:rPr>
              <a:t>Compromisos</a:t>
            </a:r>
            <a:endParaRPr lang="es-PE" dirty="0"/>
          </a:p>
        </p:txBody>
      </p:sp>
      <p:sp>
        <p:nvSpPr>
          <p:cNvPr id="44" name="Título 1"/>
          <p:cNvSpPr txBox="1">
            <a:spLocks/>
          </p:cNvSpPr>
          <p:nvPr/>
        </p:nvSpPr>
        <p:spPr>
          <a:xfrm>
            <a:off x="131904" y="1011853"/>
            <a:ext cx="11974370" cy="9302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rgbClr val="007AB3"/>
              </a:buClr>
              <a:buSzPts val="3200"/>
            </a:pPr>
            <a:r>
              <a:rPr lang="es-ES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Ruta de trabajo</a:t>
            </a:r>
            <a:endParaRPr lang="es-PE" sz="3200" b="1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EAA8C3D3-8032-47F2-8EFE-613270DA230B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1" name="Google Shape;99;p2">
              <a:extLst>
                <a:ext uri="{FF2B5EF4-FFF2-40B4-BE49-F238E27FC236}">
                  <a16:creationId xmlns:a16="http://schemas.microsoft.com/office/drawing/2014/main" id="{2A391750-0D57-483D-A6E4-F985218B2E39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6" name="Grupo 35">
              <a:extLst>
                <a:ext uri="{FF2B5EF4-FFF2-40B4-BE49-F238E27FC236}">
                  <a16:creationId xmlns:a16="http://schemas.microsoft.com/office/drawing/2014/main" id="{EFB9A971-218A-43A4-9D48-CF807E71C0F4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46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BD946A44-181A-4FB2-806E-042B85D28F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0D973722-2456-40F4-90EE-F2A88BFD1A0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649347419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3F499A8-50B1-4907-A1B0-06DC1E6C1D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264"/>
            <a:ext cx="12192000" cy="100483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891C47CB-FB69-4DCD-BDDD-D9EC2F60F496}"/>
              </a:ext>
            </a:extLst>
          </p:cNvPr>
          <p:cNvSpPr txBox="1"/>
          <p:nvPr/>
        </p:nvSpPr>
        <p:spPr>
          <a:xfrm>
            <a:off x="662730" y="1066843"/>
            <a:ext cx="4211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>
                <a:solidFill>
                  <a:srgbClr val="FF0000"/>
                </a:solidFill>
              </a:rPr>
              <a:t>Contactos de consulta: </a:t>
            </a:r>
            <a:endParaRPr lang="es-PE" sz="2800" b="1" dirty="0">
              <a:solidFill>
                <a:srgbClr val="FF0000"/>
              </a:solidFill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2B17172-5C64-4BF6-97E9-CF757B378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5007" y="2753806"/>
            <a:ext cx="2838519" cy="240790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25571020-A4B1-4492-BDA1-6AEC6EB2A7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0076" y="2509100"/>
            <a:ext cx="4879088" cy="303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689548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p28"/>
          <p:cNvSpPr/>
          <p:nvPr/>
        </p:nvSpPr>
        <p:spPr>
          <a:xfrm>
            <a:off x="-8356" y="914400"/>
            <a:ext cx="12200355" cy="5943600"/>
          </a:xfrm>
          <a:prstGeom prst="rect">
            <a:avLst/>
          </a:prstGeom>
          <a:solidFill>
            <a:srgbClr val="0070C0"/>
          </a:solidFill>
          <a:ln w="127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0" name="Google Shape;670;p28"/>
          <p:cNvSpPr txBox="1"/>
          <p:nvPr/>
        </p:nvSpPr>
        <p:spPr>
          <a:xfrm>
            <a:off x="887240" y="2462539"/>
            <a:ext cx="10864157" cy="2537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oppins"/>
              <a:buNone/>
            </a:pPr>
            <a:r>
              <a:rPr lang="es-ES" sz="4400" b="1" spc="367" dirty="0">
                <a:solidFill>
                  <a:schemeClr val="bg1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Palabras finales y conclusiones</a:t>
            </a:r>
            <a:endParaRPr sz="4400" b="1" spc="367" dirty="0">
              <a:solidFill>
                <a:schemeClr val="bg1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D9DC068B-BDEB-4268-BE60-8C99DB2ADFF8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9" name="Google Shape;99;p2">
              <a:extLst>
                <a:ext uri="{FF2B5EF4-FFF2-40B4-BE49-F238E27FC236}">
                  <a16:creationId xmlns:a16="http://schemas.microsoft.com/office/drawing/2014/main" id="{C428456F-5A34-4B28-9BD7-DDF61775E491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0" name="Grupo 9">
              <a:extLst>
                <a:ext uri="{FF2B5EF4-FFF2-40B4-BE49-F238E27FC236}">
                  <a16:creationId xmlns:a16="http://schemas.microsoft.com/office/drawing/2014/main" id="{5C2F812D-3342-4013-9A94-E1144FF966CF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1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3381F6C1-5C93-446F-861D-E4ABFC08289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89221A46-597C-4DFF-90CF-4E8CB688143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chemeClr val="dk1"/>
              </a:buClr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3"/>
          <p:cNvSpPr txBox="1"/>
          <p:nvPr/>
        </p:nvSpPr>
        <p:spPr>
          <a:xfrm>
            <a:off x="635000" y="1783752"/>
            <a:ext cx="4338150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s-ES" sz="3200" b="1" kern="1200" spc="367" dirty="0">
                <a:solidFill>
                  <a:srgbClr val="0070C0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Poppins"/>
              </a:rPr>
              <a:t>Acuerdos de convivencia</a:t>
            </a:r>
            <a:endParaRPr sz="3200" b="1" kern="1200" spc="367" dirty="0">
              <a:solidFill>
                <a:srgbClr val="0070C0"/>
              </a:solidFill>
              <a:latin typeface="Poppins" panose="02000000000000000000" pitchFamily="2" charset="0"/>
              <a:ea typeface="+mj-ea"/>
              <a:cs typeface="Poppins" panose="02000000000000000000" pitchFamily="2" charset="0"/>
              <a:sym typeface="Poppins"/>
            </a:endParaRPr>
          </a:p>
        </p:txBody>
      </p:sp>
      <p:pic>
        <p:nvPicPr>
          <p:cNvPr id="112" name="Google Shape;112;p3"/>
          <p:cNvPicPr preferRelativeResize="0"/>
          <p:nvPr/>
        </p:nvPicPr>
        <p:blipFill rotWithShape="1">
          <a:blip r:embed="rId3">
            <a:alphaModFix/>
          </a:blip>
          <a:srcRect l="11761" r="10040"/>
          <a:stretch/>
        </p:blipFill>
        <p:spPr>
          <a:xfrm>
            <a:off x="5300376" y="995101"/>
            <a:ext cx="6891624" cy="58755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Grupo 7"/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9" name="Google Shape;99;p2"/>
            <p:cNvPicPr preferRelativeResize="0"/>
            <p:nvPr/>
          </p:nvPicPr>
          <p:blipFill rotWithShape="1">
            <a:blip r:embed="rId4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0" name="Grupo 9"/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1" name="Picture 2" descr="Archivo:Logo del Ministerio de Educación del Perú - MINEDU.png - Wikipedia,  la enciclopedia libre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4" descr="Uso del Logo &amp;quot;Con Punche Perú&amp;quot; - Informes y publicaciones -  Hospital Nacional Hipólito Unanue - Plataforma del Estado Peruano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Rectángulo 1"/>
          <p:cNvSpPr/>
          <p:nvPr/>
        </p:nvSpPr>
        <p:spPr>
          <a:xfrm>
            <a:off x="501650" y="3055737"/>
            <a:ext cx="44715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1151" indent="-285750">
              <a:buSzPts val="3000"/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Mantener el micrófono apagado.</a:t>
            </a:r>
          </a:p>
          <a:p>
            <a:pPr marL="311151" indent="-285750">
              <a:buSzPts val="3000"/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Activar su cámara.</a:t>
            </a:r>
          </a:p>
          <a:p>
            <a:pPr marL="311151" indent="-285750">
              <a:buSzPts val="3000"/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Participar con reacciones durante la presentación.</a:t>
            </a:r>
          </a:p>
          <a:p>
            <a:pPr marL="311151" indent="-285750">
              <a:buSzPts val="3000"/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Escribir tus opiniones, preguntas e inquietudes en el chat.</a:t>
            </a:r>
          </a:p>
          <a:p>
            <a:pPr marL="311151" indent="-285750">
              <a:buSzPts val="3000"/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393939"/>
                </a:solidFill>
                <a:latin typeface="Poppins" panose="02000000000000000000" pitchFamily="2" charset="0"/>
                <a:cs typeface="Poppins" panose="02000000000000000000" pitchFamily="2" charset="0"/>
                <a:sym typeface="Poppins"/>
              </a:rPr>
              <a:t>Respetar las opiniones de las otras personas.</a:t>
            </a:r>
          </a:p>
        </p:txBody>
      </p:sp>
    </p:spTree>
    <p:extLst>
      <p:ext uri="{BB962C8B-B14F-4D97-AF65-F5344CB8AC3E}">
        <p14:creationId xmlns:p14="http://schemas.microsoft.com/office/powerpoint/2010/main" val="111495951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5"/>
          <p:cNvSpPr/>
          <p:nvPr/>
        </p:nvSpPr>
        <p:spPr>
          <a:xfrm>
            <a:off x="-8356" y="914400"/>
            <a:ext cx="12200355" cy="5943600"/>
          </a:xfrm>
          <a:prstGeom prst="rect">
            <a:avLst/>
          </a:prstGeom>
          <a:solidFill>
            <a:srgbClr val="0070C0"/>
          </a:solidFill>
          <a:ln w="127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chemeClr val="dk1"/>
              </a:buClr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5"/>
          <p:cNvSpPr txBox="1"/>
          <p:nvPr/>
        </p:nvSpPr>
        <p:spPr>
          <a:xfrm>
            <a:off x="887241" y="2462539"/>
            <a:ext cx="10864157" cy="2537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90000"/>
              </a:lnSpc>
              <a:buClr>
                <a:schemeClr val="lt1"/>
              </a:buClr>
              <a:buSzPts val="4000"/>
            </a:pPr>
            <a:r>
              <a:rPr lang="es-ES" sz="4400" b="1" spc="367" dirty="0">
                <a:solidFill>
                  <a:schemeClr val="bg1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Tema 1: Generación de condiciones para gestionar la tutoría en la IE</a:t>
            </a:r>
          </a:p>
          <a:p>
            <a:pPr algn="ctr">
              <a:lnSpc>
                <a:spcPct val="90000"/>
              </a:lnSpc>
              <a:buClr>
                <a:schemeClr val="lt1"/>
              </a:buClr>
              <a:buSzPts val="4000"/>
            </a:pPr>
            <a:endParaRPr sz="4400" b="1" spc="367" dirty="0">
              <a:solidFill>
                <a:schemeClr val="bg1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8" name="Google Shape;99;p2"/>
            <p:cNvPicPr preferRelativeResize="0"/>
            <p:nvPr/>
          </p:nvPicPr>
          <p:blipFill rotWithShape="1">
            <a:blip r:embed="rId3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rupo 8"/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10" name="Picture 2" descr="Archivo:Logo del Ministerio de Educación del Perú - MINEDU.png - Wikipedia,  la enciclopedia libre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4" descr="Uso del Logo &amp;quot;Con Punche Perú&amp;quot; - Informes y publicaciones -  Hospital Nacional Hipólito Unanue - Plataforma del Estado Peruano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79674987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ítulo 1"/>
          <p:cNvSpPr txBox="1">
            <a:spLocks/>
          </p:cNvSpPr>
          <p:nvPr/>
        </p:nvSpPr>
        <p:spPr>
          <a:xfrm>
            <a:off x="104636" y="1067608"/>
            <a:ext cx="11974370" cy="9302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rgbClr val="007AB3"/>
              </a:buClr>
              <a:buSzPts val="3200"/>
            </a:pPr>
            <a:r>
              <a:rPr lang="es-ES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Video</a:t>
            </a:r>
            <a:endParaRPr lang="es-PE" sz="3200" b="1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EAA8C3D3-8032-47F2-8EFE-613270DA230B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1" name="Google Shape;99;p2">
              <a:extLst>
                <a:ext uri="{FF2B5EF4-FFF2-40B4-BE49-F238E27FC236}">
                  <a16:creationId xmlns:a16="http://schemas.microsoft.com/office/drawing/2014/main" id="{2A391750-0D57-483D-A6E4-F985218B2E39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6" name="Grupo 35">
              <a:extLst>
                <a:ext uri="{FF2B5EF4-FFF2-40B4-BE49-F238E27FC236}">
                  <a16:creationId xmlns:a16="http://schemas.microsoft.com/office/drawing/2014/main" id="{EFB9A971-218A-43A4-9D48-CF807E71C0F4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46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BD946A44-181A-4FB2-806E-042B85D28F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0D973722-2456-40F4-90EE-F2A88BFD1A0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6" name="Imagen 5">
            <a:hlinkClick r:id="rId5"/>
            <a:extLst>
              <a:ext uri="{FF2B5EF4-FFF2-40B4-BE49-F238E27FC236}">
                <a16:creationId xmlns:a16="http://schemas.microsoft.com/office/drawing/2014/main" id="{9677A2E1-3F83-4D34-84DF-1BCC8E72254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7500" t="19798" r="21212" b="19999"/>
          <a:stretch/>
        </p:blipFill>
        <p:spPr>
          <a:xfrm>
            <a:off x="2289090" y="1630340"/>
            <a:ext cx="7472218" cy="412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900424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ítulo 1"/>
          <p:cNvSpPr txBox="1">
            <a:spLocks/>
          </p:cNvSpPr>
          <p:nvPr/>
        </p:nvSpPr>
        <p:spPr>
          <a:xfrm>
            <a:off x="104636" y="2466469"/>
            <a:ext cx="11974370" cy="9302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rgbClr val="007AB3"/>
              </a:buClr>
              <a:buSzPts val="3200"/>
            </a:pPr>
            <a:r>
              <a:rPr lang="es-ES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Nuestras impresiones</a:t>
            </a:r>
            <a:endParaRPr lang="es-PE" sz="3200" b="1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EAA8C3D3-8032-47F2-8EFE-613270DA230B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1" name="Google Shape;99;p2">
              <a:extLst>
                <a:ext uri="{FF2B5EF4-FFF2-40B4-BE49-F238E27FC236}">
                  <a16:creationId xmlns:a16="http://schemas.microsoft.com/office/drawing/2014/main" id="{2A391750-0D57-483D-A6E4-F985218B2E39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6" name="Grupo 35">
              <a:extLst>
                <a:ext uri="{FF2B5EF4-FFF2-40B4-BE49-F238E27FC236}">
                  <a16:creationId xmlns:a16="http://schemas.microsoft.com/office/drawing/2014/main" id="{EFB9A971-218A-43A4-9D48-CF807E71C0F4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46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BD946A44-181A-4FB2-806E-042B85D28F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0D973722-2456-40F4-90EE-F2A88BFD1A0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39" name="Google Shape;168;p7">
            <a:extLst>
              <a:ext uri="{FF2B5EF4-FFF2-40B4-BE49-F238E27FC236}">
                <a16:creationId xmlns:a16="http://schemas.microsoft.com/office/drawing/2014/main" id="{0325E867-DA3D-4F1D-AE04-00DDBB22E8D5}"/>
              </a:ext>
            </a:extLst>
          </p:cNvPr>
          <p:cNvSpPr txBox="1">
            <a:spLocks/>
          </p:cNvSpPr>
          <p:nvPr/>
        </p:nvSpPr>
        <p:spPr>
          <a:xfrm>
            <a:off x="895927" y="3293022"/>
            <a:ext cx="10658764" cy="17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90000"/>
              </a:lnSpc>
              <a:buClr>
                <a:srgbClr val="FF0000"/>
              </a:buClr>
              <a:buSzPts val="1876"/>
            </a:pPr>
            <a:r>
              <a:rPr lang="es-ES" sz="3200" kern="1200" spc="367" dirty="0">
                <a:solidFill>
                  <a:schemeClr val="tx1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Poppins"/>
              </a:rPr>
              <a:t>¿</a:t>
            </a:r>
            <a:r>
              <a:rPr lang="es-ES" sz="3200" kern="1200" spc="367" dirty="0">
                <a:solidFill>
                  <a:schemeClr val="tx1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</a:rPr>
              <a:t>Qué acciones realizó la DRE para promover el bienestar socioemocional</a:t>
            </a:r>
            <a:r>
              <a:rPr lang="es-ES" sz="3200" kern="1200" spc="367" dirty="0">
                <a:solidFill>
                  <a:schemeClr val="tx1"/>
                </a:solidFill>
                <a:latin typeface="Poppins" panose="02000000000000000000" pitchFamily="2" charset="0"/>
                <a:ea typeface="+mj-ea"/>
                <a:cs typeface="Poppins" panose="02000000000000000000" pitchFamily="2" charset="0"/>
                <a:sym typeface="Poppins"/>
              </a:rPr>
              <a:t>?</a:t>
            </a:r>
            <a:endParaRPr lang="es-ES" sz="3200" kern="1200" spc="367" dirty="0">
              <a:solidFill>
                <a:schemeClr val="tx1"/>
              </a:solidFill>
              <a:latin typeface="Poppins" panose="02000000000000000000" pitchFamily="2" charset="0"/>
              <a:ea typeface="+mj-ea"/>
              <a:cs typeface="Poppins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71419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ítulo 1"/>
          <p:cNvSpPr txBox="1">
            <a:spLocks/>
          </p:cNvSpPr>
          <p:nvPr/>
        </p:nvSpPr>
        <p:spPr>
          <a:xfrm>
            <a:off x="15555" y="1430848"/>
            <a:ext cx="6385245" cy="9302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rgbClr val="007AB3"/>
              </a:buClr>
              <a:buSzPts val="3200"/>
            </a:pPr>
            <a:r>
              <a:rPr lang="es-ES" sz="3200" b="1" spc="367" dirty="0">
                <a:solidFill>
                  <a:srgbClr val="0070C0"/>
                </a:solidFill>
                <a:latin typeface="Poppins" panose="02000000000000000000" pitchFamily="2" charset="0"/>
                <a:cs typeface="Poppins" panose="02000000000000000000" pitchFamily="2" charset="0"/>
                <a:sym typeface="Calibri"/>
              </a:rPr>
              <a:t>¿Qué es la TOE?</a:t>
            </a:r>
            <a:endParaRPr lang="es-PE" sz="3200" b="1" spc="367" dirty="0">
              <a:solidFill>
                <a:srgbClr val="0070C0"/>
              </a:solidFill>
              <a:latin typeface="Poppins" panose="02000000000000000000" pitchFamily="2" charset="0"/>
              <a:cs typeface="Poppins" panose="02000000000000000000" pitchFamily="2" charset="0"/>
              <a:sym typeface="Calibri"/>
            </a:endParaRPr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EAA8C3D3-8032-47F2-8EFE-613270DA230B}"/>
              </a:ext>
            </a:extLst>
          </p:cNvPr>
          <p:cNvGrpSpPr/>
          <p:nvPr/>
        </p:nvGrpSpPr>
        <p:grpSpPr>
          <a:xfrm>
            <a:off x="260312" y="129089"/>
            <a:ext cx="11729613" cy="612975"/>
            <a:chOff x="390468" y="193634"/>
            <a:chExt cx="17594420" cy="919462"/>
          </a:xfrm>
        </p:grpSpPr>
        <p:pic>
          <p:nvPicPr>
            <p:cNvPr id="31" name="Google Shape;99;p2">
              <a:extLst>
                <a:ext uri="{FF2B5EF4-FFF2-40B4-BE49-F238E27FC236}">
                  <a16:creationId xmlns:a16="http://schemas.microsoft.com/office/drawing/2014/main" id="{2A391750-0D57-483D-A6E4-F985218B2E39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19831" t="11360" r="66114" b="81108"/>
            <a:stretch/>
          </p:blipFill>
          <p:spPr>
            <a:xfrm>
              <a:off x="15316200" y="199114"/>
              <a:ext cx="2668688" cy="80445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6" name="Grupo 35">
              <a:extLst>
                <a:ext uri="{FF2B5EF4-FFF2-40B4-BE49-F238E27FC236}">
                  <a16:creationId xmlns:a16="http://schemas.microsoft.com/office/drawing/2014/main" id="{EFB9A971-218A-43A4-9D48-CF807E71C0F4}"/>
                </a:ext>
              </a:extLst>
            </p:cNvPr>
            <p:cNvGrpSpPr/>
            <p:nvPr/>
          </p:nvGrpSpPr>
          <p:grpSpPr>
            <a:xfrm>
              <a:off x="390468" y="193634"/>
              <a:ext cx="9210733" cy="919462"/>
              <a:chOff x="5883385" y="8263365"/>
              <a:chExt cx="10023673" cy="983798"/>
            </a:xfrm>
          </p:grpSpPr>
          <p:pic>
            <p:nvPicPr>
              <p:cNvPr id="46" name="Picture 2" descr="Archivo:Logo del Ministerio de Educación del Perú - MINEDU.png - Wikipedia,  la enciclopedia libre">
                <a:extLst>
                  <a:ext uri="{FF2B5EF4-FFF2-40B4-BE49-F238E27FC236}">
                    <a16:creationId xmlns:a16="http://schemas.microsoft.com/office/drawing/2014/main" id="{BD946A44-181A-4FB2-806E-042B85D28F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3385" y="8395264"/>
                <a:ext cx="3311758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" name="Picture 4" descr="Uso del Logo &amp;quot;Con Punche Perú&amp;quot; - Informes y publicaciones -  Hospital Nacional Hipólito Unanue - Plataforma del Estado Peruano">
                <a:extLst>
                  <a:ext uri="{FF2B5EF4-FFF2-40B4-BE49-F238E27FC236}">
                    <a16:creationId xmlns:a16="http://schemas.microsoft.com/office/drawing/2014/main" id="{0D973722-2456-40F4-90EE-F2A88BFD1A0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75389" y="8263365"/>
                <a:ext cx="1631669" cy="983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DE241B1-5A4A-46F3-A2EA-811907FCA19B}"/>
              </a:ext>
            </a:extLst>
          </p:cNvPr>
          <p:cNvSpPr txBox="1"/>
          <p:nvPr/>
        </p:nvSpPr>
        <p:spPr>
          <a:xfrm>
            <a:off x="612883" y="2361123"/>
            <a:ext cx="5455409" cy="2959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85800">
              <a:lnSpc>
                <a:spcPct val="115000"/>
              </a:lnSpc>
              <a:buClrTx/>
              <a:buFontTx/>
              <a:buNone/>
              <a:defRPr/>
            </a:pPr>
            <a:r>
              <a:rPr lang="es-ES" sz="1800" dirty="0">
                <a:latin typeface="Poppins" panose="02000000000000000000" pitchFamily="2" charset="0"/>
                <a:cs typeface="Poppins" panose="02000000000000000000" pitchFamily="2" charset="0"/>
              </a:rPr>
              <a:t>“Artículo 39.- Tutoría y orientación educativa.</a:t>
            </a:r>
          </a:p>
          <a:p>
            <a:pPr algn="just" defTabSz="685800">
              <a:lnSpc>
                <a:spcPct val="115000"/>
              </a:lnSpc>
              <a:buClrTx/>
              <a:buFontTx/>
              <a:buNone/>
              <a:defRPr/>
            </a:pPr>
            <a:endParaRPr lang="es-ES" sz="1800" dirty="0">
              <a:latin typeface="Poppins" panose="02000000000000000000" pitchFamily="2" charset="0"/>
              <a:cs typeface="Poppins" panose="02000000000000000000" pitchFamily="2" charset="0"/>
            </a:endParaRPr>
          </a:p>
          <a:p>
            <a:pPr algn="just" defTabSz="685800">
              <a:lnSpc>
                <a:spcPct val="115000"/>
              </a:lnSpc>
              <a:buClrTx/>
              <a:buFontTx/>
              <a:buNone/>
              <a:defRPr/>
            </a:pPr>
            <a:r>
              <a:rPr lang="es-ES" sz="1800" dirty="0">
                <a:latin typeface="Poppins" panose="02000000000000000000" pitchFamily="2" charset="0"/>
                <a:cs typeface="Poppins" panose="02000000000000000000" pitchFamily="2" charset="0"/>
              </a:rPr>
              <a:t>La tutoría y orientación educativa es el acompañamiento socioafectivo y cognitivo de los estudiantes. Es un servicio inherente al currículo y tiene las líneas de acción formativo, promocional y preventivo</a:t>
            </a:r>
            <a:r>
              <a:rPr lang="es-ES" sz="1800" dirty="0">
                <a:solidFill>
                  <a:schemeClr val="tx1"/>
                </a:solidFill>
                <a:latin typeface="Poppins" panose="02000000000000000000" pitchFamily="2" charset="0"/>
                <a:cs typeface="Poppins" panose="02000000000000000000" pitchFamily="2" charset="0"/>
              </a:rPr>
              <a:t>.”</a:t>
            </a:r>
          </a:p>
          <a:p>
            <a:pPr algn="just" defTabSz="685800">
              <a:lnSpc>
                <a:spcPct val="115000"/>
              </a:lnSpc>
              <a:buClrTx/>
              <a:buFontTx/>
              <a:buNone/>
              <a:defRPr/>
            </a:pPr>
            <a:endParaRPr lang="es-ES" sz="1800" b="0" dirty="0">
              <a:solidFill>
                <a:schemeClr val="tx1"/>
              </a:solidFill>
              <a:effectLst/>
              <a:latin typeface="Poppins" panose="02000000000000000000" pitchFamily="2" charset="0"/>
              <a:cs typeface="Poppins" panose="02000000000000000000" pitchFamily="2" charset="0"/>
            </a:endParaRPr>
          </a:p>
          <a:p>
            <a:pPr algn="just" defTabSz="685800">
              <a:lnSpc>
                <a:spcPct val="115000"/>
              </a:lnSpc>
              <a:buClrTx/>
              <a:buFontTx/>
              <a:buNone/>
              <a:defRPr/>
            </a:pPr>
            <a:r>
              <a:rPr lang="es-ES" sz="1800" b="0" dirty="0">
                <a:solidFill>
                  <a:schemeClr val="tx1"/>
                </a:solidFill>
                <a:effectLst/>
                <a:latin typeface="Poppins" panose="02000000000000000000" pitchFamily="2" charset="0"/>
                <a:cs typeface="Poppins" panose="02000000000000000000" pitchFamily="2" charset="0"/>
              </a:rPr>
              <a:t>(DS 007-2021-MINEDU)</a:t>
            </a:r>
            <a:endParaRPr lang="es-PE" sz="1800" kern="1200" dirty="0">
              <a:solidFill>
                <a:schemeClr val="tx1"/>
              </a:solidFill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pic>
        <p:nvPicPr>
          <p:cNvPr id="14" name="Picture 2" descr="Ministerio de Educación del Perú | MINEDU">
            <a:extLst>
              <a:ext uri="{FF2B5EF4-FFF2-40B4-BE49-F238E27FC236}">
                <a16:creationId xmlns:a16="http://schemas.microsoft.com/office/drawing/2014/main" id="{F584EBFE-C75E-4AC4-A5E8-F01B2E5D31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45" t="-1" r="31787" b="7644"/>
          <a:stretch/>
        </p:blipFill>
        <p:spPr bwMode="auto">
          <a:xfrm>
            <a:off x="6400800" y="1163932"/>
            <a:ext cx="5791200" cy="5694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88971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Tema de Office 2013 - 2022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</TotalTime>
  <Words>2976</Words>
  <Application>Microsoft Office PowerPoint</Application>
  <PresentationFormat>Panorámica</PresentationFormat>
  <Paragraphs>469</Paragraphs>
  <Slides>41</Slides>
  <Notes>28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41</vt:i4>
      </vt:variant>
    </vt:vector>
  </HeadingPairs>
  <TitlesOfParts>
    <vt:vector size="51" baseType="lpstr">
      <vt:lpstr>Poppins</vt:lpstr>
      <vt:lpstr>Calibri</vt:lpstr>
      <vt:lpstr>Wingdings</vt:lpstr>
      <vt:lpstr>Montserrat</vt:lpstr>
      <vt:lpstr>Noto Sans</vt:lpstr>
      <vt:lpstr>Candara</vt:lpstr>
      <vt:lpstr>Arial</vt:lpstr>
      <vt:lpstr>Times New Roman</vt:lpstr>
      <vt:lpstr>Poppins Light</vt:lpstr>
      <vt:lpstr>Tema de Office 2013 - 2022</vt:lpstr>
      <vt:lpstr>Presentación de PowerPoint</vt:lpstr>
      <vt:lpstr>Presentación de PowerPoint</vt:lpstr>
      <vt:lpstr>Propósito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¿Qué es el Plan TOECE?</vt:lpstr>
      <vt:lpstr>¿Por qué es importante el Plan TOECE?</vt:lpstr>
      <vt:lpstr>¿Qué acciones previas deben desarrollarse para elaborar el Plan TOECE?</vt:lpstr>
      <vt:lpstr>Estructura de Plan TOECE</vt:lpstr>
      <vt:lpstr>Presentación de PowerPoint</vt:lpstr>
      <vt:lpstr>Presentación de PowerPoint</vt:lpstr>
      <vt:lpstr>Ejemplo: Organización de actividades</vt:lpstr>
      <vt:lpstr>Ejemplo: Organización de actividades</vt:lpstr>
      <vt:lpstr>Ejemplo: Organización de actividades</vt:lpstr>
      <vt:lpstr>¿Cómo evaluar el Plan TOECE?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Roberto Flores Consiglieri</dc:creator>
  <cp:lastModifiedBy>User</cp:lastModifiedBy>
  <cp:revision>115</cp:revision>
  <dcterms:created xsi:type="dcterms:W3CDTF">2023-03-07T15:24:27Z</dcterms:created>
  <dcterms:modified xsi:type="dcterms:W3CDTF">2024-03-17T03:10:27Z</dcterms:modified>
</cp:coreProperties>
</file>