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829944"/>
          </a:xfrm>
          <a:custGeom>
            <a:avLst/>
            <a:gdLst/>
            <a:ahLst/>
            <a:cxnLst/>
            <a:rect l="l" t="t" r="r" b="b"/>
            <a:pathLst>
              <a:path w="12192000" h="829944">
                <a:moveTo>
                  <a:pt x="12192000" y="0"/>
                </a:moveTo>
                <a:lnTo>
                  <a:pt x="0" y="0"/>
                </a:lnTo>
                <a:lnTo>
                  <a:pt x="0" y="691641"/>
                </a:lnTo>
                <a:lnTo>
                  <a:pt x="7052" y="735383"/>
                </a:lnTo>
                <a:lnTo>
                  <a:pt x="26689" y="773352"/>
                </a:lnTo>
                <a:lnTo>
                  <a:pt x="56634" y="803281"/>
                </a:lnTo>
                <a:lnTo>
                  <a:pt x="94607" y="822901"/>
                </a:lnTo>
                <a:lnTo>
                  <a:pt x="138329" y="829945"/>
                </a:lnTo>
                <a:lnTo>
                  <a:pt x="12053697" y="829945"/>
                </a:lnTo>
                <a:lnTo>
                  <a:pt x="12097390" y="822901"/>
                </a:lnTo>
                <a:lnTo>
                  <a:pt x="12135353" y="803281"/>
                </a:lnTo>
                <a:lnTo>
                  <a:pt x="12165300" y="773352"/>
                </a:lnTo>
                <a:lnTo>
                  <a:pt x="12184944" y="735383"/>
                </a:lnTo>
                <a:lnTo>
                  <a:pt x="12192000" y="691641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2795" y="200063"/>
            <a:ext cx="1981581" cy="42985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00" y="215938"/>
            <a:ext cx="1779143" cy="4298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829944"/>
          </a:xfrm>
          <a:custGeom>
            <a:avLst/>
            <a:gdLst/>
            <a:ahLst/>
            <a:cxnLst/>
            <a:rect l="l" t="t" r="r" b="b"/>
            <a:pathLst>
              <a:path w="12192000" h="829944">
                <a:moveTo>
                  <a:pt x="12192000" y="0"/>
                </a:moveTo>
                <a:lnTo>
                  <a:pt x="0" y="0"/>
                </a:lnTo>
                <a:lnTo>
                  <a:pt x="0" y="691641"/>
                </a:lnTo>
                <a:lnTo>
                  <a:pt x="7052" y="735383"/>
                </a:lnTo>
                <a:lnTo>
                  <a:pt x="26689" y="773352"/>
                </a:lnTo>
                <a:lnTo>
                  <a:pt x="56634" y="803281"/>
                </a:lnTo>
                <a:lnTo>
                  <a:pt x="94607" y="822901"/>
                </a:lnTo>
                <a:lnTo>
                  <a:pt x="138329" y="829945"/>
                </a:lnTo>
                <a:lnTo>
                  <a:pt x="12053697" y="829945"/>
                </a:lnTo>
                <a:lnTo>
                  <a:pt x="12097390" y="822901"/>
                </a:lnTo>
                <a:lnTo>
                  <a:pt x="12135353" y="803281"/>
                </a:lnTo>
                <a:lnTo>
                  <a:pt x="12165300" y="773352"/>
                </a:lnTo>
                <a:lnTo>
                  <a:pt x="12184944" y="735383"/>
                </a:lnTo>
                <a:lnTo>
                  <a:pt x="12192000" y="691641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2795" y="200063"/>
            <a:ext cx="1981581" cy="4298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12700" y="755980"/>
            <a:ext cx="11577700" cy="11864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2662" y="2273300"/>
            <a:ext cx="10266045" cy="4380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9.png"/><Relationship Id="rId7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mision_cuadrodehoras@ugelsanta.gob.p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59458"/>
            <a:ext cx="12192000" cy="6098541"/>
          </a:xfrm>
          <a:prstGeom prst="rect">
            <a:avLst/>
          </a:prstGeom>
        </p:spPr>
      </p:pic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2146807" y="2408047"/>
            <a:ext cx="8886190" cy="1904364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 algn="ctr">
              <a:lnSpc>
                <a:spcPts val="4750"/>
              </a:lnSpc>
              <a:spcBef>
                <a:spcPts val="705"/>
              </a:spcBef>
              <a:tabLst>
                <a:tab pos="3863340" algn="l"/>
              </a:tabLst>
            </a:pPr>
            <a:r>
              <a:rPr sz="4400" dirty="0">
                <a:solidFill>
                  <a:srgbClr val="FFFFFF"/>
                </a:solidFill>
              </a:rPr>
              <a:t>PROCESO</a:t>
            </a:r>
            <a:r>
              <a:rPr sz="4400" spc="-85" dirty="0">
                <a:solidFill>
                  <a:srgbClr val="FFFFFF"/>
                </a:solidFill>
              </a:rPr>
              <a:t> </a:t>
            </a:r>
            <a:r>
              <a:rPr sz="4400" dirty="0">
                <a:solidFill>
                  <a:srgbClr val="FFFFFF"/>
                </a:solidFill>
              </a:rPr>
              <a:t>DE</a:t>
            </a:r>
            <a:r>
              <a:rPr sz="4400" spc="-45" dirty="0">
                <a:solidFill>
                  <a:srgbClr val="FFFFFF"/>
                </a:solidFill>
              </a:rPr>
              <a:t> </a:t>
            </a:r>
            <a:r>
              <a:rPr sz="4400" spc="-10" dirty="0">
                <a:solidFill>
                  <a:srgbClr val="FFFFFF"/>
                </a:solidFill>
              </a:rPr>
              <a:t>FORMULACIÓN </a:t>
            </a:r>
            <a:r>
              <a:rPr sz="4400" dirty="0">
                <a:solidFill>
                  <a:srgbClr val="FFFFFF"/>
                </a:solidFill>
              </a:rPr>
              <a:t>DE</a:t>
            </a:r>
            <a:r>
              <a:rPr sz="4400" spc="-10" dirty="0">
                <a:solidFill>
                  <a:srgbClr val="FFFFFF"/>
                </a:solidFill>
              </a:rPr>
              <a:t> CUADRO</a:t>
            </a:r>
            <a:r>
              <a:rPr sz="4400" dirty="0">
                <a:solidFill>
                  <a:srgbClr val="FFFFFF"/>
                </a:solidFill>
              </a:rPr>
              <a:t>	DE</a:t>
            </a:r>
            <a:r>
              <a:rPr sz="4400" spc="-20" dirty="0">
                <a:solidFill>
                  <a:srgbClr val="FFFFFF"/>
                </a:solidFill>
              </a:rPr>
              <a:t> </a:t>
            </a:r>
            <a:r>
              <a:rPr sz="4400" spc="-10" dirty="0">
                <a:solidFill>
                  <a:srgbClr val="FFFFFF"/>
                </a:solidFill>
              </a:rPr>
              <a:t>HORAS PEDAGÓGICAS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4921758" y="4581525"/>
            <a:ext cx="2315845" cy="1641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RVM </a:t>
            </a:r>
            <a:r>
              <a:rPr sz="1400" b="1" i="1" spc="60" dirty="0">
                <a:solidFill>
                  <a:srgbClr val="FFFFFF"/>
                </a:solidFill>
                <a:latin typeface="Arial"/>
                <a:cs typeface="Arial"/>
              </a:rPr>
              <a:t>N°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i="1" spc="-40" dirty="0">
                <a:solidFill>
                  <a:srgbClr val="FFFFFF"/>
                </a:solidFill>
                <a:latin typeface="Arial"/>
                <a:cs typeface="Arial"/>
              </a:rPr>
              <a:t>121-</a:t>
            </a:r>
            <a:r>
              <a:rPr sz="1400" b="1" i="1" spc="130" dirty="0">
                <a:solidFill>
                  <a:srgbClr val="FFFFFF"/>
                </a:solidFill>
                <a:latin typeface="Arial"/>
                <a:cs typeface="Arial"/>
              </a:rPr>
              <a:t>2025-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MINEDU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i="1" spc="75" dirty="0">
                <a:solidFill>
                  <a:srgbClr val="FFFFFF"/>
                </a:solidFill>
                <a:latin typeface="Arial"/>
                <a:cs typeface="Arial"/>
              </a:rPr>
              <a:t>Noviembre</a:t>
            </a:r>
            <a:endParaRPr sz="1400">
              <a:latin typeface="Arial"/>
              <a:cs typeface="Arial"/>
            </a:endParaRPr>
          </a:p>
          <a:p>
            <a:pPr marL="38100" algn="ctr">
              <a:lnSpc>
                <a:spcPct val="100000"/>
              </a:lnSpc>
              <a:spcBef>
                <a:spcPts val="1340"/>
              </a:spcBef>
            </a:pPr>
            <a:r>
              <a:rPr sz="2800" i="1" spc="300" dirty="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260597" y="4745812"/>
            <a:ext cx="8432800" cy="77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dirty="0">
                <a:solidFill>
                  <a:srgbClr val="FFFFFF"/>
                </a:solidFill>
              </a:rPr>
              <a:t>Disposiciones</a:t>
            </a:r>
            <a:r>
              <a:rPr sz="4900" spc="-65" dirty="0">
                <a:solidFill>
                  <a:srgbClr val="FFFFFF"/>
                </a:solidFill>
              </a:rPr>
              <a:t> </a:t>
            </a:r>
            <a:r>
              <a:rPr sz="4900" spc="-10" dirty="0">
                <a:solidFill>
                  <a:srgbClr val="FFFFFF"/>
                </a:solidFill>
              </a:rPr>
              <a:t>Generales</a:t>
            </a:r>
            <a:endParaRPr sz="490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5782310"/>
            <a:chOff x="0" y="0"/>
            <a:chExt cx="12192000" cy="5782310"/>
          </a:xfrm>
        </p:grpSpPr>
        <p:sp>
          <p:nvSpPr>
            <p:cNvPr id="4" name="object 4"/>
            <p:cNvSpPr/>
            <p:nvPr/>
          </p:nvSpPr>
          <p:spPr>
            <a:xfrm>
              <a:off x="3482466" y="5759818"/>
              <a:ext cx="5588635" cy="16510"/>
            </a:xfrm>
            <a:custGeom>
              <a:avLst/>
              <a:gdLst/>
              <a:ahLst/>
              <a:cxnLst/>
              <a:rect l="l" t="t" r="r" b="b"/>
              <a:pathLst>
                <a:path w="5588634" h="16510">
                  <a:moveTo>
                    <a:pt x="0" y="0"/>
                  </a:moveTo>
                  <a:lnTo>
                    <a:pt x="5588254" y="15976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215938"/>
              <a:ext cx="1779143" cy="42985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3950" y="1809140"/>
            <a:ext cx="9718040" cy="4078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14999"/>
              </a:lnSpc>
              <a:spcBef>
                <a:spcPts val="100"/>
              </a:spcBef>
              <a:buClr>
                <a:srgbClr val="001F5F"/>
              </a:buClr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b="1" spc="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Adicionales:</a:t>
            </a:r>
            <a:r>
              <a:rPr sz="1600" b="1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Serán</a:t>
            </a:r>
            <a:r>
              <a:rPr sz="1600" spc="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asignadas</a:t>
            </a:r>
            <a:r>
              <a:rPr sz="1600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exclusivamente</a:t>
            </a:r>
            <a:r>
              <a:rPr sz="16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600" spc="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profesores</a:t>
            </a:r>
            <a:r>
              <a:rPr sz="1600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cubran</a:t>
            </a:r>
            <a:r>
              <a:rPr sz="1600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b="1" spc="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curriculares</a:t>
            </a:r>
            <a:r>
              <a:rPr sz="1600" b="1" spc="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001F5F"/>
                </a:solidFill>
                <a:latin typeface="Arial"/>
                <a:cs typeface="Arial"/>
              </a:rPr>
              <a:t>y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001F5F"/>
                </a:solidFill>
                <a:latin typeface="Arial"/>
                <a:cs typeface="Arial"/>
              </a:rPr>
              <a:t>extra-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curriculares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299085" marR="7620" indent="-287020" algn="just">
              <a:lnSpc>
                <a:spcPct val="114999"/>
              </a:lnSpc>
              <a:spcBef>
                <a:spcPts val="805"/>
              </a:spcBef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Horario</a:t>
            </a:r>
            <a:r>
              <a:rPr sz="16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Docente: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Los</a:t>
            </a:r>
            <a:r>
              <a:rPr sz="16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profesores</a:t>
            </a:r>
            <a:r>
              <a:rPr sz="16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nombrados</a:t>
            </a:r>
            <a:r>
              <a:rPr sz="16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deben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concertar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su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área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curricular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dictado de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001F5F"/>
                </a:solidFill>
                <a:latin typeface="Arial"/>
                <a:cs typeface="Arial"/>
              </a:rPr>
              <a:t>a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4</a:t>
            </a:r>
            <a:r>
              <a:rPr sz="16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lectivas</a:t>
            </a:r>
            <a:r>
              <a:rPr sz="16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(TOE)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297815" marR="6350" indent="-285750" algn="just">
              <a:lnSpc>
                <a:spcPct val="115100"/>
              </a:lnSpc>
              <a:spcBef>
                <a:spcPts val="790"/>
              </a:spcBef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Reasignación</a:t>
            </a:r>
            <a:r>
              <a:rPr sz="16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Permuta:</a:t>
            </a:r>
            <a:r>
              <a:rPr sz="16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Los</a:t>
            </a:r>
            <a:r>
              <a:rPr sz="1600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profesores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</a:t>
            </a:r>
            <a:r>
              <a:rPr sz="16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desplacen</a:t>
            </a:r>
            <a:r>
              <a:rPr sz="1600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vía</a:t>
            </a:r>
            <a:r>
              <a:rPr sz="16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reasignación</a:t>
            </a:r>
            <a:r>
              <a:rPr sz="1600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6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permuta,</a:t>
            </a:r>
            <a:r>
              <a:rPr sz="16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600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destaquen, 	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spc="3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posterioridad</a:t>
            </a:r>
            <a:r>
              <a:rPr sz="1600" spc="4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600" spc="3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aprobación</a:t>
            </a:r>
            <a:r>
              <a:rPr sz="1600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600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40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Horas,</a:t>
            </a:r>
            <a:r>
              <a:rPr sz="1600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asumirán</a:t>
            </a:r>
            <a:r>
              <a:rPr sz="1600" spc="4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600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horas,</a:t>
            </a:r>
            <a:r>
              <a:rPr sz="1600" b="1" spc="4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horarios</a:t>
            </a:r>
            <a:r>
              <a:rPr sz="1600" b="1" spc="4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b="1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grados 	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establecidos</a:t>
            </a:r>
            <a:r>
              <a:rPr sz="16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dichas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plazas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destino.</a:t>
            </a:r>
            <a:endParaRPr sz="1600">
              <a:latin typeface="Arial"/>
              <a:cs typeface="Arial"/>
            </a:endParaRPr>
          </a:p>
          <a:p>
            <a:pPr marL="299085" marR="5080" indent="-287020" algn="just">
              <a:lnSpc>
                <a:spcPct val="114999"/>
              </a:lnSpc>
              <a:spcBef>
                <a:spcPts val="800"/>
              </a:spcBef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Responsabilidad</a:t>
            </a:r>
            <a:r>
              <a:rPr sz="16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Directiva:</a:t>
            </a:r>
            <a:r>
              <a:rPr sz="16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16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asuma</a:t>
            </a:r>
            <a:r>
              <a:rPr sz="16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funciones</a:t>
            </a:r>
            <a:r>
              <a:rPr sz="1600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600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año</a:t>
            </a:r>
            <a:r>
              <a:rPr sz="16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posterior</a:t>
            </a:r>
            <a:r>
              <a:rPr sz="16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6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aprobación</a:t>
            </a:r>
            <a:r>
              <a:rPr sz="1600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del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Distribución</a:t>
            </a:r>
            <a:r>
              <a:rPr sz="1600" spc="3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Pedagógicas,</a:t>
            </a:r>
            <a:r>
              <a:rPr sz="16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tiene</a:t>
            </a:r>
            <a:r>
              <a:rPr sz="16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obligación</a:t>
            </a:r>
            <a:r>
              <a:rPr sz="16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respetar</a:t>
            </a:r>
            <a:r>
              <a:rPr sz="1600" b="1" spc="3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previamente</a:t>
            </a:r>
            <a:r>
              <a:rPr sz="16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aprobado.</a:t>
            </a:r>
            <a:endParaRPr sz="1600">
              <a:latin typeface="Arial"/>
              <a:cs typeface="Arial"/>
            </a:endParaRPr>
          </a:p>
          <a:p>
            <a:pPr marL="299085" marR="6350" indent="-287020" algn="just">
              <a:lnSpc>
                <a:spcPct val="114999"/>
              </a:lnSpc>
              <a:spcBef>
                <a:spcPts val="810"/>
              </a:spcBef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Límite</a:t>
            </a:r>
            <a:r>
              <a:rPr sz="1600" b="1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b="1" spc="3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Control:</a:t>
            </a:r>
            <a:r>
              <a:rPr sz="1600" b="1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</a:t>
            </a:r>
            <a:r>
              <a:rPr sz="1600" spc="3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debe</a:t>
            </a:r>
            <a:r>
              <a:rPr sz="1600" spc="3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tener</a:t>
            </a:r>
            <a:r>
              <a:rPr sz="1600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cautela</a:t>
            </a:r>
            <a:r>
              <a:rPr sz="16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spc="3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600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exceder</a:t>
            </a:r>
            <a:r>
              <a:rPr sz="1600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6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total</a:t>
            </a:r>
            <a:r>
              <a:rPr sz="16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3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6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asignada.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debe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tener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cuenta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primero,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600" spc="1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necesarias</a:t>
            </a:r>
            <a:r>
              <a:rPr sz="1600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evaluadas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en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racionalización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segundo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lugar,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saldo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832332" y="902335"/>
            <a:ext cx="7513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500620" algn="l"/>
              </a:tabLst>
            </a:pPr>
            <a:r>
              <a:rPr u="sng" spc="-350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Disposiciones</a:t>
            </a:r>
            <a:r>
              <a:rPr u="sng" spc="-30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E20412"/>
                  </a:solidFill>
                </a:uFill>
              </a:rPr>
              <a:t>generales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535762" y="882523"/>
            <a:ext cx="7513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500620" algn="l"/>
              </a:tabLst>
            </a:pPr>
            <a:r>
              <a:rPr u="sng" spc="-630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Disposiciones</a:t>
            </a:r>
            <a:r>
              <a:rPr u="sng" spc="-17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E20412"/>
                  </a:solidFill>
                </a:uFill>
              </a:rPr>
              <a:t>generales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	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00796" y="2513710"/>
            <a:ext cx="1058557" cy="106159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328419" y="3487957"/>
            <a:ext cx="2954020" cy="173164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5"/>
              </a:spcBef>
            </a:pP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INSTITUCIÓN</a:t>
            </a:r>
            <a:r>
              <a:rPr sz="1800" b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EDUCATIVA</a:t>
            </a:r>
            <a:endParaRPr sz="1800">
              <a:latin typeface="Arial"/>
              <a:cs typeface="Arial"/>
            </a:endParaRPr>
          </a:p>
          <a:p>
            <a:pPr marL="12700" marR="5080" indent="1270" algn="ctr">
              <a:lnSpc>
                <a:spcPct val="99500"/>
              </a:lnSpc>
              <a:spcBef>
                <a:spcPts val="810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número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secciones</a:t>
            </a:r>
            <a:r>
              <a:rPr sz="16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debe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tomarse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como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referencia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racionalización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acuerdo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lo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identificado</a:t>
            </a:r>
            <a:r>
              <a:rPr sz="16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etapa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de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evaluación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proceso.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18072" y="3487957"/>
            <a:ext cx="5186680" cy="2082164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242570">
              <a:lnSpc>
                <a:spcPct val="100000"/>
              </a:lnSpc>
              <a:spcBef>
                <a:spcPts val="1005"/>
              </a:spcBef>
            </a:pP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UNIDAD</a:t>
            </a:r>
            <a:r>
              <a:rPr sz="18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DE</a:t>
            </a:r>
            <a:r>
              <a:rPr sz="18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GESTIÓN</a:t>
            </a:r>
            <a:r>
              <a:rPr sz="18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C00000"/>
                </a:solidFill>
                <a:latin typeface="Arial"/>
                <a:cs typeface="Arial"/>
              </a:rPr>
              <a:t>EDUCATIVA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LOCAL</a:t>
            </a:r>
            <a:endParaRPr sz="1800">
              <a:latin typeface="Arial"/>
              <a:cs typeface="Arial"/>
            </a:endParaRPr>
          </a:p>
          <a:p>
            <a:pPr marL="181610" marR="137795" indent="-169545">
              <a:lnSpc>
                <a:spcPct val="100000"/>
              </a:lnSpc>
              <a:spcBef>
                <a:spcPts val="800"/>
              </a:spcBef>
              <a:buChar char="•"/>
              <a:tabLst>
                <a:tab pos="181610" algn="l"/>
                <a:tab pos="189230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Formular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horas,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aquellas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IIEE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no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cuenten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personal</a:t>
            </a:r>
            <a:r>
              <a:rPr sz="16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conformar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su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endParaRPr sz="1600">
              <a:latin typeface="Arial"/>
              <a:cs typeface="Arial"/>
            </a:endParaRPr>
          </a:p>
          <a:p>
            <a:pPr marL="1024890" marR="5080" indent="-974725">
              <a:lnSpc>
                <a:spcPct val="100000"/>
              </a:lnSpc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aquellas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que,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debiendo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realizar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evaluación,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6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lo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hagan</a:t>
            </a:r>
            <a:r>
              <a:rPr sz="1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los</a:t>
            </a:r>
            <a:r>
              <a:rPr sz="1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plazos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establecidos.</a:t>
            </a:r>
            <a:endParaRPr sz="1600">
              <a:latin typeface="Arial"/>
              <a:cs typeface="Arial"/>
            </a:endParaRPr>
          </a:p>
          <a:p>
            <a:pPr marL="541655" marR="495934" lvl="1" indent="-177800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629920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Consolidar</a:t>
            </a:r>
            <a:r>
              <a:rPr sz="16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todas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plazas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sin</a:t>
            </a:r>
            <a:r>
              <a:rPr sz="16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carga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horaria 	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(excedentes)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comprendidas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Anexo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04.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246757" y="2387092"/>
            <a:ext cx="1048385" cy="1048385"/>
            <a:chOff x="2246757" y="2387092"/>
            <a:chExt cx="1048385" cy="1048385"/>
          </a:xfrm>
        </p:grpSpPr>
        <p:sp>
          <p:nvSpPr>
            <p:cNvPr id="8" name="object 8"/>
            <p:cNvSpPr/>
            <p:nvPr/>
          </p:nvSpPr>
          <p:spPr>
            <a:xfrm>
              <a:off x="2253107" y="2393442"/>
              <a:ext cx="1035685" cy="1035685"/>
            </a:xfrm>
            <a:custGeom>
              <a:avLst/>
              <a:gdLst/>
              <a:ahLst/>
              <a:cxnLst/>
              <a:rect l="l" t="t" r="r" b="b"/>
              <a:pathLst>
                <a:path w="1035685" h="1035685">
                  <a:moveTo>
                    <a:pt x="517779" y="0"/>
                  </a:moveTo>
                  <a:lnTo>
                    <a:pt x="470644" y="2115"/>
                  </a:lnTo>
                  <a:lnTo>
                    <a:pt x="424696" y="8340"/>
                  </a:lnTo>
                  <a:lnTo>
                    <a:pt x="380118" y="18492"/>
                  </a:lnTo>
                  <a:lnTo>
                    <a:pt x="337091" y="32388"/>
                  </a:lnTo>
                  <a:lnTo>
                    <a:pt x="295800" y="49846"/>
                  </a:lnTo>
                  <a:lnTo>
                    <a:pt x="256427" y="70682"/>
                  </a:lnTo>
                  <a:lnTo>
                    <a:pt x="219153" y="94715"/>
                  </a:lnTo>
                  <a:lnTo>
                    <a:pt x="184163" y="121761"/>
                  </a:lnTo>
                  <a:lnTo>
                    <a:pt x="151637" y="151637"/>
                  </a:lnTo>
                  <a:lnTo>
                    <a:pt x="121761" y="184163"/>
                  </a:lnTo>
                  <a:lnTo>
                    <a:pt x="94715" y="219153"/>
                  </a:lnTo>
                  <a:lnTo>
                    <a:pt x="70682" y="256427"/>
                  </a:lnTo>
                  <a:lnTo>
                    <a:pt x="49846" y="295800"/>
                  </a:lnTo>
                  <a:lnTo>
                    <a:pt x="32388" y="337091"/>
                  </a:lnTo>
                  <a:lnTo>
                    <a:pt x="18492" y="380118"/>
                  </a:lnTo>
                  <a:lnTo>
                    <a:pt x="8340" y="424696"/>
                  </a:lnTo>
                  <a:lnTo>
                    <a:pt x="2115" y="470644"/>
                  </a:lnTo>
                  <a:lnTo>
                    <a:pt x="0" y="517779"/>
                  </a:lnTo>
                  <a:lnTo>
                    <a:pt x="2115" y="564913"/>
                  </a:lnTo>
                  <a:lnTo>
                    <a:pt x="8340" y="610861"/>
                  </a:lnTo>
                  <a:lnTo>
                    <a:pt x="18492" y="655439"/>
                  </a:lnTo>
                  <a:lnTo>
                    <a:pt x="32388" y="698466"/>
                  </a:lnTo>
                  <a:lnTo>
                    <a:pt x="49846" y="739757"/>
                  </a:lnTo>
                  <a:lnTo>
                    <a:pt x="70682" y="779130"/>
                  </a:lnTo>
                  <a:lnTo>
                    <a:pt x="94715" y="816404"/>
                  </a:lnTo>
                  <a:lnTo>
                    <a:pt x="121761" y="851394"/>
                  </a:lnTo>
                  <a:lnTo>
                    <a:pt x="151637" y="883920"/>
                  </a:lnTo>
                  <a:lnTo>
                    <a:pt x="184163" y="913796"/>
                  </a:lnTo>
                  <a:lnTo>
                    <a:pt x="219153" y="940842"/>
                  </a:lnTo>
                  <a:lnTo>
                    <a:pt x="256427" y="964875"/>
                  </a:lnTo>
                  <a:lnTo>
                    <a:pt x="295800" y="985711"/>
                  </a:lnTo>
                  <a:lnTo>
                    <a:pt x="337091" y="1003169"/>
                  </a:lnTo>
                  <a:lnTo>
                    <a:pt x="380118" y="1017065"/>
                  </a:lnTo>
                  <a:lnTo>
                    <a:pt x="424696" y="1027217"/>
                  </a:lnTo>
                  <a:lnTo>
                    <a:pt x="470644" y="1033442"/>
                  </a:lnTo>
                  <a:lnTo>
                    <a:pt x="517779" y="1035558"/>
                  </a:lnTo>
                  <a:lnTo>
                    <a:pt x="564894" y="1033442"/>
                  </a:lnTo>
                  <a:lnTo>
                    <a:pt x="610828" y="1027217"/>
                  </a:lnTo>
                  <a:lnTo>
                    <a:pt x="655395" y="1017065"/>
                  </a:lnTo>
                  <a:lnTo>
                    <a:pt x="698414" y="1003169"/>
                  </a:lnTo>
                  <a:lnTo>
                    <a:pt x="739702" y="985711"/>
                  </a:lnTo>
                  <a:lnTo>
                    <a:pt x="779074" y="964875"/>
                  </a:lnTo>
                  <a:lnTo>
                    <a:pt x="816349" y="940842"/>
                  </a:lnTo>
                  <a:lnTo>
                    <a:pt x="851342" y="913796"/>
                  </a:lnTo>
                  <a:lnTo>
                    <a:pt x="883872" y="883920"/>
                  </a:lnTo>
                  <a:lnTo>
                    <a:pt x="913755" y="851394"/>
                  </a:lnTo>
                  <a:lnTo>
                    <a:pt x="940807" y="816404"/>
                  </a:lnTo>
                  <a:lnTo>
                    <a:pt x="964847" y="779130"/>
                  </a:lnTo>
                  <a:lnTo>
                    <a:pt x="985690" y="739757"/>
                  </a:lnTo>
                  <a:lnTo>
                    <a:pt x="1003154" y="698466"/>
                  </a:lnTo>
                  <a:lnTo>
                    <a:pt x="1017056" y="655439"/>
                  </a:lnTo>
                  <a:lnTo>
                    <a:pt x="1027213" y="610861"/>
                  </a:lnTo>
                  <a:lnTo>
                    <a:pt x="1033441" y="564913"/>
                  </a:lnTo>
                  <a:lnTo>
                    <a:pt x="1035557" y="517779"/>
                  </a:lnTo>
                  <a:lnTo>
                    <a:pt x="1033441" y="470644"/>
                  </a:lnTo>
                  <a:lnTo>
                    <a:pt x="1027213" y="424696"/>
                  </a:lnTo>
                  <a:lnTo>
                    <a:pt x="1017056" y="380118"/>
                  </a:lnTo>
                  <a:lnTo>
                    <a:pt x="1003154" y="337091"/>
                  </a:lnTo>
                  <a:lnTo>
                    <a:pt x="985690" y="295800"/>
                  </a:lnTo>
                  <a:lnTo>
                    <a:pt x="964847" y="256427"/>
                  </a:lnTo>
                  <a:lnTo>
                    <a:pt x="940807" y="219153"/>
                  </a:lnTo>
                  <a:lnTo>
                    <a:pt x="913755" y="184163"/>
                  </a:lnTo>
                  <a:lnTo>
                    <a:pt x="883872" y="151637"/>
                  </a:lnTo>
                  <a:lnTo>
                    <a:pt x="851342" y="121761"/>
                  </a:lnTo>
                  <a:lnTo>
                    <a:pt x="816349" y="94715"/>
                  </a:lnTo>
                  <a:lnTo>
                    <a:pt x="779074" y="70682"/>
                  </a:lnTo>
                  <a:lnTo>
                    <a:pt x="739702" y="49846"/>
                  </a:lnTo>
                  <a:lnTo>
                    <a:pt x="698414" y="32388"/>
                  </a:lnTo>
                  <a:lnTo>
                    <a:pt x="655395" y="18492"/>
                  </a:lnTo>
                  <a:lnTo>
                    <a:pt x="610828" y="8340"/>
                  </a:lnTo>
                  <a:lnTo>
                    <a:pt x="564894" y="2115"/>
                  </a:lnTo>
                  <a:lnTo>
                    <a:pt x="5177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53107" y="2393442"/>
              <a:ext cx="1035685" cy="1035685"/>
            </a:xfrm>
            <a:custGeom>
              <a:avLst/>
              <a:gdLst/>
              <a:ahLst/>
              <a:cxnLst/>
              <a:rect l="l" t="t" r="r" b="b"/>
              <a:pathLst>
                <a:path w="1035685" h="1035685">
                  <a:moveTo>
                    <a:pt x="0" y="517779"/>
                  </a:moveTo>
                  <a:lnTo>
                    <a:pt x="2115" y="470644"/>
                  </a:lnTo>
                  <a:lnTo>
                    <a:pt x="8340" y="424696"/>
                  </a:lnTo>
                  <a:lnTo>
                    <a:pt x="18492" y="380118"/>
                  </a:lnTo>
                  <a:lnTo>
                    <a:pt x="32388" y="337091"/>
                  </a:lnTo>
                  <a:lnTo>
                    <a:pt x="49846" y="295800"/>
                  </a:lnTo>
                  <a:lnTo>
                    <a:pt x="70682" y="256427"/>
                  </a:lnTo>
                  <a:lnTo>
                    <a:pt x="94715" y="219153"/>
                  </a:lnTo>
                  <a:lnTo>
                    <a:pt x="121761" y="184163"/>
                  </a:lnTo>
                  <a:lnTo>
                    <a:pt x="151637" y="151637"/>
                  </a:lnTo>
                  <a:lnTo>
                    <a:pt x="184163" y="121761"/>
                  </a:lnTo>
                  <a:lnTo>
                    <a:pt x="219153" y="94715"/>
                  </a:lnTo>
                  <a:lnTo>
                    <a:pt x="256427" y="70682"/>
                  </a:lnTo>
                  <a:lnTo>
                    <a:pt x="295800" y="49846"/>
                  </a:lnTo>
                  <a:lnTo>
                    <a:pt x="337091" y="32388"/>
                  </a:lnTo>
                  <a:lnTo>
                    <a:pt x="380118" y="18492"/>
                  </a:lnTo>
                  <a:lnTo>
                    <a:pt x="424696" y="8340"/>
                  </a:lnTo>
                  <a:lnTo>
                    <a:pt x="470644" y="2115"/>
                  </a:lnTo>
                  <a:lnTo>
                    <a:pt x="517779" y="0"/>
                  </a:lnTo>
                  <a:lnTo>
                    <a:pt x="564894" y="2115"/>
                  </a:lnTo>
                  <a:lnTo>
                    <a:pt x="610828" y="8340"/>
                  </a:lnTo>
                  <a:lnTo>
                    <a:pt x="655395" y="18492"/>
                  </a:lnTo>
                  <a:lnTo>
                    <a:pt x="698414" y="32388"/>
                  </a:lnTo>
                  <a:lnTo>
                    <a:pt x="739702" y="49846"/>
                  </a:lnTo>
                  <a:lnTo>
                    <a:pt x="779074" y="70682"/>
                  </a:lnTo>
                  <a:lnTo>
                    <a:pt x="816349" y="94715"/>
                  </a:lnTo>
                  <a:lnTo>
                    <a:pt x="851342" y="121761"/>
                  </a:lnTo>
                  <a:lnTo>
                    <a:pt x="883872" y="151637"/>
                  </a:lnTo>
                  <a:lnTo>
                    <a:pt x="913755" y="184163"/>
                  </a:lnTo>
                  <a:lnTo>
                    <a:pt x="940807" y="219153"/>
                  </a:lnTo>
                  <a:lnTo>
                    <a:pt x="964847" y="256427"/>
                  </a:lnTo>
                  <a:lnTo>
                    <a:pt x="985690" y="295800"/>
                  </a:lnTo>
                  <a:lnTo>
                    <a:pt x="1003154" y="337091"/>
                  </a:lnTo>
                  <a:lnTo>
                    <a:pt x="1017056" y="380118"/>
                  </a:lnTo>
                  <a:lnTo>
                    <a:pt x="1027213" y="424696"/>
                  </a:lnTo>
                  <a:lnTo>
                    <a:pt x="1033441" y="470644"/>
                  </a:lnTo>
                  <a:lnTo>
                    <a:pt x="1035557" y="517779"/>
                  </a:lnTo>
                  <a:lnTo>
                    <a:pt x="1033441" y="564913"/>
                  </a:lnTo>
                  <a:lnTo>
                    <a:pt x="1027213" y="610861"/>
                  </a:lnTo>
                  <a:lnTo>
                    <a:pt x="1017056" y="655439"/>
                  </a:lnTo>
                  <a:lnTo>
                    <a:pt x="1003154" y="698466"/>
                  </a:lnTo>
                  <a:lnTo>
                    <a:pt x="985690" y="739757"/>
                  </a:lnTo>
                  <a:lnTo>
                    <a:pt x="964847" y="779130"/>
                  </a:lnTo>
                  <a:lnTo>
                    <a:pt x="940807" y="816404"/>
                  </a:lnTo>
                  <a:lnTo>
                    <a:pt x="913755" y="851394"/>
                  </a:lnTo>
                  <a:lnTo>
                    <a:pt x="883872" y="883920"/>
                  </a:lnTo>
                  <a:lnTo>
                    <a:pt x="851342" y="913796"/>
                  </a:lnTo>
                  <a:lnTo>
                    <a:pt x="816349" y="940842"/>
                  </a:lnTo>
                  <a:lnTo>
                    <a:pt x="779074" y="964875"/>
                  </a:lnTo>
                  <a:lnTo>
                    <a:pt x="739702" y="985711"/>
                  </a:lnTo>
                  <a:lnTo>
                    <a:pt x="698414" y="1003169"/>
                  </a:lnTo>
                  <a:lnTo>
                    <a:pt x="655395" y="1017065"/>
                  </a:lnTo>
                  <a:lnTo>
                    <a:pt x="610828" y="1027217"/>
                  </a:lnTo>
                  <a:lnTo>
                    <a:pt x="564894" y="1033442"/>
                  </a:lnTo>
                  <a:lnTo>
                    <a:pt x="517779" y="1035558"/>
                  </a:lnTo>
                  <a:lnTo>
                    <a:pt x="470644" y="1033442"/>
                  </a:lnTo>
                  <a:lnTo>
                    <a:pt x="424696" y="1027217"/>
                  </a:lnTo>
                  <a:lnTo>
                    <a:pt x="380118" y="1017065"/>
                  </a:lnTo>
                  <a:lnTo>
                    <a:pt x="337091" y="1003169"/>
                  </a:lnTo>
                  <a:lnTo>
                    <a:pt x="295800" y="985711"/>
                  </a:lnTo>
                  <a:lnTo>
                    <a:pt x="256427" y="964875"/>
                  </a:lnTo>
                  <a:lnTo>
                    <a:pt x="219153" y="940842"/>
                  </a:lnTo>
                  <a:lnTo>
                    <a:pt x="184163" y="913796"/>
                  </a:lnTo>
                  <a:lnTo>
                    <a:pt x="151637" y="883920"/>
                  </a:lnTo>
                  <a:lnTo>
                    <a:pt x="121761" y="851394"/>
                  </a:lnTo>
                  <a:lnTo>
                    <a:pt x="94715" y="816404"/>
                  </a:lnTo>
                  <a:lnTo>
                    <a:pt x="70682" y="779130"/>
                  </a:lnTo>
                  <a:lnTo>
                    <a:pt x="49846" y="739757"/>
                  </a:lnTo>
                  <a:lnTo>
                    <a:pt x="32388" y="698466"/>
                  </a:lnTo>
                  <a:lnTo>
                    <a:pt x="18492" y="655439"/>
                  </a:lnTo>
                  <a:lnTo>
                    <a:pt x="8340" y="610861"/>
                  </a:lnTo>
                  <a:lnTo>
                    <a:pt x="2115" y="564913"/>
                  </a:lnTo>
                  <a:lnTo>
                    <a:pt x="0" y="517779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4618" y="2520137"/>
              <a:ext cx="802563" cy="80256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8237601" y="2467482"/>
            <a:ext cx="1048385" cy="1048385"/>
            <a:chOff x="8237601" y="2467482"/>
            <a:chExt cx="1048385" cy="1048385"/>
          </a:xfrm>
        </p:grpSpPr>
        <p:sp>
          <p:nvSpPr>
            <p:cNvPr id="4" name="object 4"/>
            <p:cNvSpPr/>
            <p:nvPr/>
          </p:nvSpPr>
          <p:spPr>
            <a:xfrm>
              <a:off x="8243951" y="2473832"/>
              <a:ext cx="1035685" cy="1035685"/>
            </a:xfrm>
            <a:custGeom>
              <a:avLst/>
              <a:gdLst/>
              <a:ahLst/>
              <a:cxnLst/>
              <a:rect l="l" t="t" r="r" b="b"/>
              <a:pathLst>
                <a:path w="1035684" h="1035685">
                  <a:moveTo>
                    <a:pt x="517778" y="0"/>
                  </a:moveTo>
                  <a:lnTo>
                    <a:pt x="470663" y="2115"/>
                  </a:lnTo>
                  <a:lnTo>
                    <a:pt x="424729" y="8340"/>
                  </a:lnTo>
                  <a:lnTo>
                    <a:pt x="380162" y="18492"/>
                  </a:lnTo>
                  <a:lnTo>
                    <a:pt x="337143" y="32388"/>
                  </a:lnTo>
                  <a:lnTo>
                    <a:pt x="295855" y="49846"/>
                  </a:lnTo>
                  <a:lnTo>
                    <a:pt x="256483" y="70682"/>
                  </a:lnTo>
                  <a:lnTo>
                    <a:pt x="219208" y="94715"/>
                  </a:lnTo>
                  <a:lnTo>
                    <a:pt x="184215" y="121761"/>
                  </a:lnTo>
                  <a:lnTo>
                    <a:pt x="151685" y="151637"/>
                  </a:lnTo>
                  <a:lnTo>
                    <a:pt x="121802" y="184163"/>
                  </a:lnTo>
                  <a:lnTo>
                    <a:pt x="94750" y="219153"/>
                  </a:lnTo>
                  <a:lnTo>
                    <a:pt x="70710" y="256427"/>
                  </a:lnTo>
                  <a:lnTo>
                    <a:pt x="49867" y="295800"/>
                  </a:lnTo>
                  <a:lnTo>
                    <a:pt x="32403" y="337091"/>
                  </a:lnTo>
                  <a:lnTo>
                    <a:pt x="18501" y="380118"/>
                  </a:lnTo>
                  <a:lnTo>
                    <a:pt x="8344" y="424696"/>
                  </a:lnTo>
                  <a:lnTo>
                    <a:pt x="2116" y="470644"/>
                  </a:lnTo>
                  <a:lnTo>
                    <a:pt x="0" y="517778"/>
                  </a:lnTo>
                  <a:lnTo>
                    <a:pt x="2116" y="564913"/>
                  </a:lnTo>
                  <a:lnTo>
                    <a:pt x="8344" y="610861"/>
                  </a:lnTo>
                  <a:lnTo>
                    <a:pt x="18501" y="655439"/>
                  </a:lnTo>
                  <a:lnTo>
                    <a:pt x="32403" y="698466"/>
                  </a:lnTo>
                  <a:lnTo>
                    <a:pt x="49867" y="739757"/>
                  </a:lnTo>
                  <a:lnTo>
                    <a:pt x="70710" y="779130"/>
                  </a:lnTo>
                  <a:lnTo>
                    <a:pt x="94750" y="816404"/>
                  </a:lnTo>
                  <a:lnTo>
                    <a:pt x="121802" y="851394"/>
                  </a:lnTo>
                  <a:lnTo>
                    <a:pt x="151685" y="883919"/>
                  </a:lnTo>
                  <a:lnTo>
                    <a:pt x="184215" y="913796"/>
                  </a:lnTo>
                  <a:lnTo>
                    <a:pt x="219208" y="940842"/>
                  </a:lnTo>
                  <a:lnTo>
                    <a:pt x="256483" y="964875"/>
                  </a:lnTo>
                  <a:lnTo>
                    <a:pt x="295855" y="985711"/>
                  </a:lnTo>
                  <a:lnTo>
                    <a:pt x="337143" y="1003169"/>
                  </a:lnTo>
                  <a:lnTo>
                    <a:pt x="380162" y="1017065"/>
                  </a:lnTo>
                  <a:lnTo>
                    <a:pt x="424729" y="1027217"/>
                  </a:lnTo>
                  <a:lnTo>
                    <a:pt x="470663" y="1033442"/>
                  </a:lnTo>
                  <a:lnTo>
                    <a:pt x="517778" y="1035557"/>
                  </a:lnTo>
                  <a:lnTo>
                    <a:pt x="564913" y="1033442"/>
                  </a:lnTo>
                  <a:lnTo>
                    <a:pt x="610861" y="1027217"/>
                  </a:lnTo>
                  <a:lnTo>
                    <a:pt x="655439" y="1017065"/>
                  </a:lnTo>
                  <a:lnTo>
                    <a:pt x="698466" y="1003169"/>
                  </a:lnTo>
                  <a:lnTo>
                    <a:pt x="739757" y="985711"/>
                  </a:lnTo>
                  <a:lnTo>
                    <a:pt x="779130" y="964875"/>
                  </a:lnTo>
                  <a:lnTo>
                    <a:pt x="816404" y="940842"/>
                  </a:lnTo>
                  <a:lnTo>
                    <a:pt x="851394" y="913796"/>
                  </a:lnTo>
                  <a:lnTo>
                    <a:pt x="883920" y="883919"/>
                  </a:lnTo>
                  <a:lnTo>
                    <a:pt x="913796" y="851394"/>
                  </a:lnTo>
                  <a:lnTo>
                    <a:pt x="940842" y="816404"/>
                  </a:lnTo>
                  <a:lnTo>
                    <a:pt x="964875" y="779130"/>
                  </a:lnTo>
                  <a:lnTo>
                    <a:pt x="985711" y="739757"/>
                  </a:lnTo>
                  <a:lnTo>
                    <a:pt x="1003169" y="698466"/>
                  </a:lnTo>
                  <a:lnTo>
                    <a:pt x="1017065" y="655439"/>
                  </a:lnTo>
                  <a:lnTo>
                    <a:pt x="1027217" y="610861"/>
                  </a:lnTo>
                  <a:lnTo>
                    <a:pt x="1033442" y="564913"/>
                  </a:lnTo>
                  <a:lnTo>
                    <a:pt x="1035557" y="517778"/>
                  </a:lnTo>
                  <a:lnTo>
                    <a:pt x="1033442" y="470644"/>
                  </a:lnTo>
                  <a:lnTo>
                    <a:pt x="1027217" y="424696"/>
                  </a:lnTo>
                  <a:lnTo>
                    <a:pt x="1017065" y="380118"/>
                  </a:lnTo>
                  <a:lnTo>
                    <a:pt x="1003169" y="337091"/>
                  </a:lnTo>
                  <a:lnTo>
                    <a:pt x="985711" y="295800"/>
                  </a:lnTo>
                  <a:lnTo>
                    <a:pt x="964875" y="256427"/>
                  </a:lnTo>
                  <a:lnTo>
                    <a:pt x="940842" y="219153"/>
                  </a:lnTo>
                  <a:lnTo>
                    <a:pt x="913796" y="184163"/>
                  </a:lnTo>
                  <a:lnTo>
                    <a:pt x="883919" y="151637"/>
                  </a:lnTo>
                  <a:lnTo>
                    <a:pt x="851394" y="121761"/>
                  </a:lnTo>
                  <a:lnTo>
                    <a:pt x="816404" y="94715"/>
                  </a:lnTo>
                  <a:lnTo>
                    <a:pt x="779130" y="70682"/>
                  </a:lnTo>
                  <a:lnTo>
                    <a:pt x="739757" y="49846"/>
                  </a:lnTo>
                  <a:lnTo>
                    <a:pt x="698466" y="32388"/>
                  </a:lnTo>
                  <a:lnTo>
                    <a:pt x="655439" y="18492"/>
                  </a:lnTo>
                  <a:lnTo>
                    <a:pt x="610861" y="8340"/>
                  </a:lnTo>
                  <a:lnTo>
                    <a:pt x="564913" y="2115"/>
                  </a:lnTo>
                  <a:lnTo>
                    <a:pt x="5177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243951" y="2473832"/>
              <a:ext cx="1035685" cy="1035685"/>
            </a:xfrm>
            <a:custGeom>
              <a:avLst/>
              <a:gdLst/>
              <a:ahLst/>
              <a:cxnLst/>
              <a:rect l="l" t="t" r="r" b="b"/>
              <a:pathLst>
                <a:path w="1035684" h="1035685">
                  <a:moveTo>
                    <a:pt x="0" y="517778"/>
                  </a:moveTo>
                  <a:lnTo>
                    <a:pt x="2116" y="470644"/>
                  </a:lnTo>
                  <a:lnTo>
                    <a:pt x="8344" y="424696"/>
                  </a:lnTo>
                  <a:lnTo>
                    <a:pt x="18501" y="380118"/>
                  </a:lnTo>
                  <a:lnTo>
                    <a:pt x="32403" y="337091"/>
                  </a:lnTo>
                  <a:lnTo>
                    <a:pt x="49867" y="295800"/>
                  </a:lnTo>
                  <a:lnTo>
                    <a:pt x="70710" y="256427"/>
                  </a:lnTo>
                  <a:lnTo>
                    <a:pt x="94750" y="219153"/>
                  </a:lnTo>
                  <a:lnTo>
                    <a:pt x="121802" y="184163"/>
                  </a:lnTo>
                  <a:lnTo>
                    <a:pt x="151685" y="151637"/>
                  </a:lnTo>
                  <a:lnTo>
                    <a:pt x="184215" y="121761"/>
                  </a:lnTo>
                  <a:lnTo>
                    <a:pt x="219208" y="94715"/>
                  </a:lnTo>
                  <a:lnTo>
                    <a:pt x="256483" y="70682"/>
                  </a:lnTo>
                  <a:lnTo>
                    <a:pt x="295855" y="49846"/>
                  </a:lnTo>
                  <a:lnTo>
                    <a:pt x="337143" y="32388"/>
                  </a:lnTo>
                  <a:lnTo>
                    <a:pt x="380162" y="18492"/>
                  </a:lnTo>
                  <a:lnTo>
                    <a:pt x="424729" y="8340"/>
                  </a:lnTo>
                  <a:lnTo>
                    <a:pt x="470663" y="2115"/>
                  </a:lnTo>
                  <a:lnTo>
                    <a:pt x="517778" y="0"/>
                  </a:lnTo>
                  <a:lnTo>
                    <a:pt x="564913" y="2115"/>
                  </a:lnTo>
                  <a:lnTo>
                    <a:pt x="610861" y="8340"/>
                  </a:lnTo>
                  <a:lnTo>
                    <a:pt x="655439" y="18492"/>
                  </a:lnTo>
                  <a:lnTo>
                    <a:pt x="698466" y="32388"/>
                  </a:lnTo>
                  <a:lnTo>
                    <a:pt x="739757" y="49846"/>
                  </a:lnTo>
                  <a:lnTo>
                    <a:pt x="779130" y="70682"/>
                  </a:lnTo>
                  <a:lnTo>
                    <a:pt x="816404" y="94715"/>
                  </a:lnTo>
                  <a:lnTo>
                    <a:pt x="851394" y="121761"/>
                  </a:lnTo>
                  <a:lnTo>
                    <a:pt x="883919" y="151637"/>
                  </a:lnTo>
                  <a:lnTo>
                    <a:pt x="913796" y="184163"/>
                  </a:lnTo>
                  <a:lnTo>
                    <a:pt x="940842" y="219153"/>
                  </a:lnTo>
                  <a:lnTo>
                    <a:pt x="964875" y="256427"/>
                  </a:lnTo>
                  <a:lnTo>
                    <a:pt x="985711" y="295800"/>
                  </a:lnTo>
                  <a:lnTo>
                    <a:pt x="1003169" y="337091"/>
                  </a:lnTo>
                  <a:lnTo>
                    <a:pt x="1017065" y="380118"/>
                  </a:lnTo>
                  <a:lnTo>
                    <a:pt x="1027217" y="424696"/>
                  </a:lnTo>
                  <a:lnTo>
                    <a:pt x="1033442" y="470644"/>
                  </a:lnTo>
                  <a:lnTo>
                    <a:pt x="1035557" y="517778"/>
                  </a:lnTo>
                  <a:lnTo>
                    <a:pt x="1033442" y="564913"/>
                  </a:lnTo>
                  <a:lnTo>
                    <a:pt x="1027217" y="610861"/>
                  </a:lnTo>
                  <a:lnTo>
                    <a:pt x="1017065" y="655439"/>
                  </a:lnTo>
                  <a:lnTo>
                    <a:pt x="1003169" y="698466"/>
                  </a:lnTo>
                  <a:lnTo>
                    <a:pt x="985711" y="739757"/>
                  </a:lnTo>
                  <a:lnTo>
                    <a:pt x="964875" y="779130"/>
                  </a:lnTo>
                  <a:lnTo>
                    <a:pt x="940842" y="816404"/>
                  </a:lnTo>
                  <a:lnTo>
                    <a:pt x="913796" y="851394"/>
                  </a:lnTo>
                  <a:lnTo>
                    <a:pt x="883920" y="883919"/>
                  </a:lnTo>
                  <a:lnTo>
                    <a:pt x="851394" y="913796"/>
                  </a:lnTo>
                  <a:lnTo>
                    <a:pt x="816404" y="940842"/>
                  </a:lnTo>
                  <a:lnTo>
                    <a:pt x="779130" y="964875"/>
                  </a:lnTo>
                  <a:lnTo>
                    <a:pt x="739757" y="985711"/>
                  </a:lnTo>
                  <a:lnTo>
                    <a:pt x="698466" y="1003169"/>
                  </a:lnTo>
                  <a:lnTo>
                    <a:pt x="655439" y="1017065"/>
                  </a:lnTo>
                  <a:lnTo>
                    <a:pt x="610861" y="1027217"/>
                  </a:lnTo>
                  <a:lnTo>
                    <a:pt x="564913" y="1033442"/>
                  </a:lnTo>
                  <a:lnTo>
                    <a:pt x="517778" y="1035557"/>
                  </a:lnTo>
                  <a:lnTo>
                    <a:pt x="470663" y="1033442"/>
                  </a:lnTo>
                  <a:lnTo>
                    <a:pt x="424729" y="1027217"/>
                  </a:lnTo>
                  <a:lnTo>
                    <a:pt x="380162" y="1017065"/>
                  </a:lnTo>
                  <a:lnTo>
                    <a:pt x="337143" y="1003169"/>
                  </a:lnTo>
                  <a:lnTo>
                    <a:pt x="295855" y="985711"/>
                  </a:lnTo>
                  <a:lnTo>
                    <a:pt x="256483" y="964875"/>
                  </a:lnTo>
                  <a:lnTo>
                    <a:pt x="219208" y="940842"/>
                  </a:lnTo>
                  <a:lnTo>
                    <a:pt x="184215" y="913796"/>
                  </a:lnTo>
                  <a:lnTo>
                    <a:pt x="151685" y="883919"/>
                  </a:lnTo>
                  <a:lnTo>
                    <a:pt x="121802" y="851394"/>
                  </a:lnTo>
                  <a:lnTo>
                    <a:pt x="94750" y="816404"/>
                  </a:lnTo>
                  <a:lnTo>
                    <a:pt x="70710" y="779130"/>
                  </a:lnTo>
                  <a:lnTo>
                    <a:pt x="49867" y="739757"/>
                  </a:lnTo>
                  <a:lnTo>
                    <a:pt x="32403" y="698466"/>
                  </a:lnTo>
                  <a:lnTo>
                    <a:pt x="18501" y="655439"/>
                  </a:lnTo>
                  <a:lnTo>
                    <a:pt x="8344" y="610861"/>
                  </a:lnTo>
                  <a:lnTo>
                    <a:pt x="2116" y="564913"/>
                  </a:lnTo>
                  <a:lnTo>
                    <a:pt x="0" y="51777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2192000" cy="829944"/>
            <a:chOff x="0" y="0"/>
            <a:chExt cx="12192000" cy="829944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795" y="200063"/>
              <a:ext cx="1981581" cy="429856"/>
            </a:xfrm>
            <a:prstGeom prst="rect">
              <a:avLst/>
            </a:prstGeom>
          </p:spPr>
        </p:pic>
      </p:grp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535762" y="882523"/>
            <a:ext cx="7513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500620" algn="l"/>
              </a:tabLst>
            </a:pPr>
            <a:r>
              <a:rPr u="sng" spc="-630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Disposiciones</a:t>
            </a:r>
            <a:r>
              <a:rPr u="sng" spc="-17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E20412"/>
                  </a:solidFill>
                </a:uFill>
              </a:rPr>
              <a:t>generales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	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622160" y="3406105"/>
            <a:ext cx="4481830" cy="150812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70"/>
              </a:spcBef>
            </a:pPr>
            <a:r>
              <a:rPr sz="1800" spc="-10" dirty="0">
                <a:solidFill>
                  <a:srgbClr val="C00000"/>
                </a:solidFill>
                <a:latin typeface="Arial Black"/>
                <a:cs typeface="Arial Black"/>
              </a:rPr>
              <a:t>Nexus</a:t>
            </a:r>
            <a:endParaRPr sz="1800">
              <a:latin typeface="Arial Black"/>
              <a:cs typeface="Arial Black"/>
            </a:endParaRPr>
          </a:p>
          <a:p>
            <a:pPr marL="190500" marR="5080" indent="-178435" algn="just">
              <a:lnSpc>
                <a:spcPct val="100000"/>
              </a:lnSpc>
              <a:spcBef>
                <a:spcPts val="860"/>
              </a:spcBef>
              <a:buClr>
                <a:srgbClr val="C00000"/>
              </a:buClr>
              <a:buSzPct val="62500"/>
              <a:buFont typeface="Wingdings"/>
              <a:buChar char=""/>
              <a:tabLst>
                <a:tab pos="190500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Verificar</a:t>
            </a:r>
            <a:r>
              <a:rPr sz="1600" spc="4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total</a:t>
            </a:r>
            <a:r>
              <a:rPr sz="1600" spc="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carga</a:t>
            </a:r>
            <a:r>
              <a:rPr sz="1600" spc="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600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entre</a:t>
            </a:r>
            <a:r>
              <a:rPr sz="1600" spc="15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todas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600" spc="15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IIEE,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exceda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600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3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necesarias</a:t>
            </a:r>
            <a:r>
              <a:rPr sz="1600" spc="3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producto</a:t>
            </a:r>
            <a:r>
              <a:rPr sz="1600" spc="3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evaluación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racionalización.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22160" y="4991227"/>
            <a:ext cx="44818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00" marR="5080" indent="-178435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SzPct val="62500"/>
              <a:buFont typeface="Wingdings"/>
              <a:buChar char=""/>
              <a:tabLst>
                <a:tab pos="190500" algn="l"/>
                <a:tab pos="1484630" algn="l"/>
                <a:tab pos="1819910" algn="l"/>
                <a:tab pos="2216150" algn="l"/>
                <a:tab pos="2458720" algn="l"/>
                <a:tab pos="2778760" algn="l"/>
                <a:tab pos="3030220" algn="l"/>
                <a:tab pos="3478529" algn="l"/>
                <a:tab pos="4241800" algn="l"/>
                <a:tab pos="4309110" algn="l"/>
              </a:tabLst>
            </a:pP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Coordinar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	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especialista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en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racionalización,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se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evalúe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00468" y="5478576"/>
            <a:ext cx="43008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pertinencia</a:t>
            </a:r>
            <a:r>
              <a:rPr sz="1600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3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reubicación</a:t>
            </a:r>
            <a:r>
              <a:rPr sz="1600" spc="3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y/o</a:t>
            </a:r>
            <a:r>
              <a:rPr sz="1600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adecuación</a:t>
            </a:r>
            <a:r>
              <a:rPr sz="1600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plazas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sin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carga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horaria.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246757" y="2387092"/>
            <a:ext cx="1048385" cy="1048385"/>
            <a:chOff x="2246757" y="2387092"/>
            <a:chExt cx="1048385" cy="1048385"/>
          </a:xfrm>
        </p:grpSpPr>
        <p:sp>
          <p:nvSpPr>
            <p:cNvPr id="15" name="object 15"/>
            <p:cNvSpPr/>
            <p:nvPr/>
          </p:nvSpPr>
          <p:spPr>
            <a:xfrm>
              <a:off x="2253107" y="2393442"/>
              <a:ext cx="1035685" cy="1035685"/>
            </a:xfrm>
            <a:custGeom>
              <a:avLst/>
              <a:gdLst/>
              <a:ahLst/>
              <a:cxnLst/>
              <a:rect l="l" t="t" r="r" b="b"/>
              <a:pathLst>
                <a:path w="1035685" h="1035685">
                  <a:moveTo>
                    <a:pt x="517779" y="0"/>
                  </a:moveTo>
                  <a:lnTo>
                    <a:pt x="470644" y="2115"/>
                  </a:lnTo>
                  <a:lnTo>
                    <a:pt x="424696" y="8340"/>
                  </a:lnTo>
                  <a:lnTo>
                    <a:pt x="380118" y="18492"/>
                  </a:lnTo>
                  <a:lnTo>
                    <a:pt x="337091" y="32388"/>
                  </a:lnTo>
                  <a:lnTo>
                    <a:pt x="295800" y="49846"/>
                  </a:lnTo>
                  <a:lnTo>
                    <a:pt x="256427" y="70682"/>
                  </a:lnTo>
                  <a:lnTo>
                    <a:pt x="219153" y="94715"/>
                  </a:lnTo>
                  <a:lnTo>
                    <a:pt x="184163" y="121761"/>
                  </a:lnTo>
                  <a:lnTo>
                    <a:pt x="151637" y="151637"/>
                  </a:lnTo>
                  <a:lnTo>
                    <a:pt x="121761" y="184163"/>
                  </a:lnTo>
                  <a:lnTo>
                    <a:pt x="94715" y="219153"/>
                  </a:lnTo>
                  <a:lnTo>
                    <a:pt x="70682" y="256427"/>
                  </a:lnTo>
                  <a:lnTo>
                    <a:pt x="49846" y="295800"/>
                  </a:lnTo>
                  <a:lnTo>
                    <a:pt x="32388" y="337091"/>
                  </a:lnTo>
                  <a:lnTo>
                    <a:pt x="18492" y="380118"/>
                  </a:lnTo>
                  <a:lnTo>
                    <a:pt x="8340" y="424696"/>
                  </a:lnTo>
                  <a:lnTo>
                    <a:pt x="2115" y="470644"/>
                  </a:lnTo>
                  <a:lnTo>
                    <a:pt x="0" y="517779"/>
                  </a:lnTo>
                  <a:lnTo>
                    <a:pt x="2115" y="564913"/>
                  </a:lnTo>
                  <a:lnTo>
                    <a:pt x="8340" y="610861"/>
                  </a:lnTo>
                  <a:lnTo>
                    <a:pt x="18492" y="655439"/>
                  </a:lnTo>
                  <a:lnTo>
                    <a:pt x="32388" y="698466"/>
                  </a:lnTo>
                  <a:lnTo>
                    <a:pt x="49846" y="739757"/>
                  </a:lnTo>
                  <a:lnTo>
                    <a:pt x="70682" y="779130"/>
                  </a:lnTo>
                  <a:lnTo>
                    <a:pt x="94715" y="816404"/>
                  </a:lnTo>
                  <a:lnTo>
                    <a:pt x="121761" y="851394"/>
                  </a:lnTo>
                  <a:lnTo>
                    <a:pt x="151637" y="883920"/>
                  </a:lnTo>
                  <a:lnTo>
                    <a:pt x="184163" y="913796"/>
                  </a:lnTo>
                  <a:lnTo>
                    <a:pt x="219153" y="940842"/>
                  </a:lnTo>
                  <a:lnTo>
                    <a:pt x="256427" y="964875"/>
                  </a:lnTo>
                  <a:lnTo>
                    <a:pt x="295800" y="985711"/>
                  </a:lnTo>
                  <a:lnTo>
                    <a:pt x="337091" y="1003169"/>
                  </a:lnTo>
                  <a:lnTo>
                    <a:pt x="380118" y="1017065"/>
                  </a:lnTo>
                  <a:lnTo>
                    <a:pt x="424696" y="1027217"/>
                  </a:lnTo>
                  <a:lnTo>
                    <a:pt x="470644" y="1033442"/>
                  </a:lnTo>
                  <a:lnTo>
                    <a:pt x="517779" y="1035558"/>
                  </a:lnTo>
                  <a:lnTo>
                    <a:pt x="564894" y="1033442"/>
                  </a:lnTo>
                  <a:lnTo>
                    <a:pt x="610828" y="1027217"/>
                  </a:lnTo>
                  <a:lnTo>
                    <a:pt x="655395" y="1017065"/>
                  </a:lnTo>
                  <a:lnTo>
                    <a:pt x="698414" y="1003169"/>
                  </a:lnTo>
                  <a:lnTo>
                    <a:pt x="739702" y="985711"/>
                  </a:lnTo>
                  <a:lnTo>
                    <a:pt x="779074" y="964875"/>
                  </a:lnTo>
                  <a:lnTo>
                    <a:pt x="816349" y="940842"/>
                  </a:lnTo>
                  <a:lnTo>
                    <a:pt x="851342" y="913796"/>
                  </a:lnTo>
                  <a:lnTo>
                    <a:pt x="883872" y="883920"/>
                  </a:lnTo>
                  <a:lnTo>
                    <a:pt x="913755" y="851394"/>
                  </a:lnTo>
                  <a:lnTo>
                    <a:pt x="940807" y="816404"/>
                  </a:lnTo>
                  <a:lnTo>
                    <a:pt x="964847" y="779130"/>
                  </a:lnTo>
                  <a:lnTo>
                    <a:pt x="985690" y="739757"/>
                  </a:lnTo>
                  <a:lnTo>
                    <a:pt x="1003154" y="698466"/>
                  </a:lnTo>
                  <a:lnTo>
                    <a:pt x="1017056" y="655439"/>
                  </a:lnTo>
                  <a:lnTo>
                    <a:pt x="1027213" y="610861"/>
                  </a:lnTo>
                  <a:lnTo>
                    <a:pt x="1033441" y="564913"/>
                  </a:lnTo>
                  <a:lnTo>
                    <a:pt x="1035557" y="517779"/>
                  </a:lnTo>
                  <a:lnTo>
                    <a:pt x="1033441" y="470644"/>
                  </a:lnTo>
                  <a:lnTo>
                    <a:pt x="1027213" y="424696"/>
                  </a:lnTo>
                  <a:lnTo>
                    <a:pt x="1017056" y="380118"/>
                  </a:lnTo>
                  <a:lnTo>
                    <a:pt x="1003154" y="337091"/>
                  </a:lnTo>
                  <a:lnTo>
                    <a:pt x="985690" y="295800"/>
                  </a:lnTo>
                  <a:lnTo>
                    <a:pt x="964847" y="256427"/>
                  </a:lnTo>
                  <a:lnTo>
                    <a:pt x="940807" y="219153"/>
                  </a:lnTo>
                  <a:lnTo>
                    <a:pt x="913755" y="184163"/>
                  </a:lnTo>
                  <a:lnTo>
                    <a:pt x="883872" y="151637"/>
                  </a:lnTo>
                  <a:lnTo>
                    <a:pt x="851342" y="121761"/>
                  </a:lnTo>
                  <a:lnTo>
                    <a:pt x="816349" y="94715"/>
                  </a:lnTo>
                  <a:lnTo>
                    <a:pt x="779074" y="70682"/>
                  </a:lnTo>
                  <a:lnTo>
                    <a:pt x="739702" y="49846"/>
                  </a:lnTo>
                  <a:lnTo>
                    <a:pt x="698414" y="32388"/>
                  </a:lnTo>
                  <a:lnTo>
                    <a:pt x="655395" y="18492"/>
                  </a:lnTo>
                  <a:lnTo>
                    <a:pt x="610828" y="8340"/>
                  </a:lnTo>
                  <a:lnTo>
                    <a:pt x="564894" y="2115"/>
                  </a:lnTo>
                  <a:lnTo>
                    <a:pt x="5177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53107" y="2393442"/>
              <a:ext cx="1035685" cy="1035685"/>
            </a:xfrm>
            <a:custGeom>
              <a:avLst/>
              <a:gdLst/>
              <a:ahLst/>
              <a:cxnLst/>
              <a:rect l="l" t="t" r="r" b="b"/>
              <a:pathLst>
                <a:path w="1035685" h="1035685">
                  <a:moveTo>
                    <a:pt x="0" y="517779"/>
                  </a:moveTo>
                  <a:lnTo>
                    <a:pt x="2115" y="470644"/>
                  </a:lnTo>
                  <a:lnTo>
                    <a:pt x="8340" y="424696"/>
                  </a:lnTo>
                  <a:lnTo>
                    <a:pt x="18492" y="380118"/>
                  </a:lnTo>
                  <a:lnTo>
                    <a:pt x="32388" y="337091"/>
                  </a:lnTo>
                  <a:lnTo>
                    <a:pt x="49846" y="295800"/>
                  </a:lnTo>
                  <a:lnTo>
                    <a:pt x="70682" y="256427"/>
                  </a:lnTo>
                  <a:lnTo>
                    <a:pt x="94715" y="219153"/>
                  </a:lnTo>
                  <a:lnTo>
                    <a:pt x="121761" y="184163"/>
                  </a:lnTo>
                  <a:lnTo>
                    <a:pt x="151637" y="151637"/>
                  </a:lnTo>
                  <a:lnTo>
                    <a:pt x="184163" y="121761"/>
                  </a:lnTo>
                  <a:lnTo>
                    <a:pt x="219153" y="94715"/>
                  </a:lnTo>
                  <a:lnTo>
                    <a:pt x="256427" y="70682"/>
                  </a:lnTo>
                  <a:lnTo>
                    <a:pt x="295800" y="49846"/>
                  </a:lnTo>
                  <a:lnTo>
                    <a:pt x="337091" y="32388"/>
                  </a:lnTo>
                  <a:lnTo>
                    <a:pt x="380118" y="18492"/>
                  </a:lnTo>
                  <a:lnTo>
                    <a:pt x="424696" y="8340"/>
                  </a:lnTo>
                  <a:lnTo>
                    <a:pt x="470644" y="2115"/>
                  </a:lnTo>
                  <a:lnTo>
                    <a:pt x="517779" y="0"/>
                  </a:lnTo>
                  <a:lnTo>
                    <a:pt x="564894" y="2115"/>
                  </a:lnTo>
                  <a:lnTo>
                    <a:pt x="610828" y="8340"/>
                  </a:lnTo>
                  <a:lnTo>
                    <a:pt x="655395" y="18492"/>
                  </a:lnTo>
                  <a:lnTo>
                    <a:pt x="698414" y="32388"/>
                  </a:lnTo>
                  <a:lnTo>
                    <a:pt x="739702" y="49846"/>
                  </a:lnTo>
                  <a:lnTo>
                    <a:pt x="779074" y="70682"/>
                  </a:lnTo>
                  <a:lnTo>
                    <a:pt x="816349" y="94715"/>
                  </a:lnTo>
                  <a:lnTo>
                    <a:pt x="851342" y="121761"/>
                  </a:lnTo>
                  <a:lnTo>
                    <a:pt x="883872" y="151637"/>
                  </a:lnTo>
                  <a:lnTo>
                    <a:pt x="913755" y="184163"/>
                  </a:lnTo>
                  <a:lnTo>
                    <a:pt x="940807" y="219153"/>
                  </a:lnTo>
                  <a:lnTo>
                    <a:pt x="964847" y="256427"/>
                  </a:lnTo>
                  <a:lnTo>
                    <a:pt x="985690" y="295800"/>
                  </a:lnTo>
                  <a:lnTo>
                    <a:pt x="1003154" y="337091"/>
                  </a:lnTo>
                  <a:lnTo>
                    <a:pt x="1017056" y="380118"/>
                  </a:lnTo>
                  <a:lnTo>
                    <a:pt x="1027213" y="424696"/>
                  </a:lnTo>
                  <a:lnTo>
                    <a:pt x="1033441" y="470644"/>
                  </a:lnTo>
                  <a:lnTo>
                    <a:pt x="1035557" y="517779"/>
                  </a:lnTo>
                  <a:lnTo>
                    <a:pt x="1033441" y="564913"/>
                  </a:lnTo>
                  <a:lnTo>
                    <a:pt x="1027213" y="610861"/>
                  </a:lnTo>
                  <a:lnTo>
                    <a:pt x="1017056" y="655439"/>
                  </a:lnTo>
                  <a:lnTo>
                    <a:pt x="1003154" y="698466"/>
                  </a:lnTo>
                  <a:lnTo>
                    <a:pt x="985690" y="739757"/>
                  </a:lnTo>
                  <a:lnTo>
                    <a:pt x="964847" y="779130"/>
                  </a:lnTo>
                  <a:lnTo>
                    <a:pt x="940807" y="816404"/>
                  </a:lnTo>
                  <a:lnTo>
                    <a:pt x="913755" y="851394"/>
                  </a:lnTo>
                  <a:lnTo>
                    <a:pt x="883872" y="883920"/>
                  </a:lnTo>
                  <a:lnTo>
                    <a:pt x="851342" y="913796"/>
                  </a:lnTo>
                  <a:lnTo>
                    <a:pt x="816349" y="940842"/>
                  </a:lnTo>
                  <a:lnTo>
                    <a:pt x="779074" y="964875"/>
                  </a:lnTo>
                  <a:lnTo>
                    <a:pt x="739702" y="985711"/>
                  </a:lnTo>
                  <a:lnTo>
                    <a:pt x="698414" y="1003169"/>
                  </a:lnTo>
                  <a:lnTo>
                    <a:pt x="655395" y="1017065"/>
                  </a:lnTo>
                  <a:lnTo>
                    <a:pt x="610828" y="1027217"/>
                  </a:lnTo>
                  <a:lnTo>
                    <a:pt x="564894" y="1033442"/>
                  </a:lnTo>
                  <a:lnTo>
                    <a:pt x="517779" y="1035558"/>
                  </a:lnTo>
                  <a:lnTo>
                    <a:pt x="470644" y="1033442"/>
                  </a:lnTo>
                  <a:lnTo>
                    <a:pt x="424696" y="1027217"/>
                  </a:lnTo>
                  <a:lnTo>
                    <a:pt x="380118" y="1017065"/>
                  </a:lnTo>
                  <a:lnTo>
                    <a:pt x="337091" y="1003169"/>
                  </a:lnTo>
                  <a:lnTo>
                    <a:pt x="295800" y="985711"/>
                  </a:lnTo>
                  <a:lnTo>
                    <a:pt x="256427" y="964875"/>
                  </a:lnTo>
                  <a:lnTo>
                    <a:pt x="219153" y="940842"/>
                  </a:lnTo>
                  <a:lnTo>
                    <a:pt x="184163" y="913796"/>
                  </a:lnTo>
                  <a:lnTo>
                    <a:pt x="151637" y="883920"/>
                  </a:lnTo>
                  <a:lnTo>
                    <a:pt x="121761" y="851394"/>
                  </a:lnTo>
                  <a:lnTo>
                    <a:pt x="94715" y="816404"/>
                  </a:lnTo>
                  <a:lnTo>
                    <a:pt x="70682" y="779130"/>
                  </a:lnTo>
                  <a:lnTo>
                    <a:pt x="49846" y="739757"/>
                  </a:lnTo>
                  <a:lnTo>
                    <a:pt x="32388" y="698466"/>
                  </a:lnTo>
                  <a:lnTo>
                    <a:pt x="18492" y="655439"/>
                  </a:lnTo>
                  <a:lnTo>
                    <a:pt x="8340" y="610861"/>
                  </a:lnTo>
                  <a:lnTo>
                    <a:pt x="2115" y="564913"/>
                  </a:lnTo>
                  <a:lnTo>
                    <a:pt x="0" y="517779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944981" y="3465584"/>
            <a:ext cx="4029075" cy="1864995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R="299720" algn="ctr">
              <a:lnSpc>
                <a:spcPct val="100000"/>
              </a:lnSpc>
              <a:spcBef>
                <a:spcPts val="1120"/>
              </a:spcBef>
            </a:pPr>
            <a:r>
              <a:rPr sz="1800" dirty="0">
                <a:solidFill>
                  <a:srgbClr val="C00000"/>
                </a:solidFill>
                <a:latin typeface="Arial Black"/>
                <a:cs typeface="Arial Black"/>
              </a:rPr>
              <a:t>Rol</a:t>
            </a:r>
            <a:r>
              <a:rPr sz="1800" spc="-30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C00000"/>
                </a:solidFill>
                <a:latin typeface="Arial Black"/>
                <a:cs typeface="Arial Black"/>
              </a:rPr>
              <a:t>del</a:t>
            </a:r>
            <a:r>
              <a:rPr sz="1800" spc="-25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Arial Black"/>
                <a:cs typeface="Arial Black"/>
              </a:rPr>
              <a:t>Racionalizador</a:t>
            </a:r>
            <a:endParaRPr sz="1800">
              <a:latin typeface="Arial Black"/>
              <a:cs typeface="Arial Black"/>
            </a:endParaRPr>
          </a:p>
          <a:p>
            <a:pPr marL="190500" marR="6350" indent="-178435" algn="just">
              <a:lnSpc>
                <a:spcPct val="100000"/>
              </a:lnSpc>
              <a:spcBef>
                <a:spcPts val="905"/>
              </a:spcBef>
              <a:buClr>
                <a:srgbClr val="C00000"/>
              </a:buClr>
              <a:buSzPct val="62500"/>
              <a:buFont typeface="Wingdings"/>
              <a:buChar char=""/>
              <a:tabLst>
                <a:tab pos="190500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Informar</a:t>
            </a:r>
            <a:r>
              <a:rPr sz="1600" spc="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600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Horas,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necesarias.</a:t>
            </a:r>
            <a:endParaRPr sz="1600">
              <a:latin typeface="Arial"/>
              <a:cs typeface="Arial"/>
            </a:endParaRPr>
          </a:p>
          <a:p>
            <a:pPr marL="190500" marR="5080" indent="-178435" algn="just">
              <a:lnSpc>
                <a:spcPct val="100000"/>
              </a:lnSpc>
              <a:spcBef>
                <a:spcPts val="790"/>
              </a:spcBef>
              <a:buClr>
                <a:srgbClr val="C00000"/>
              </a:buClr>
              <a:buSzPct val="62500"/>
              <a:buFont typeface="Wingdings"/>
              <a:buChar char=""/>
              <a:tabLst>
                <a:tab pos="190500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Verificar</a:t>
            </a:r>
            <a:r>
              <a:rPr sz="16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propuesta</a:t>
            </a:r>
            <a:r>
              <a:rPr sz="1600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presentada</a:t>
            </a:r>
            <a:r>
              <a:rPr sz="1600" spc="10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600" spc="11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1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IE,</a:t>
            </a:r>
            <a:r>
              <a:rPr sz="1600" spc="1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respondiendo</a:t>
            </a:r>
            <a:r>
              <a:rPr sz="1600" spc="10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al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número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secciones</a:t>
            </a:r>
            <a:r>
              <a:rPr sz="16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necesarias.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342769" y="5407253"/>
            <a:ext cx="26327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5405">
              <a:lnSpc>
                <a:spcPct val="100000"/>
              </a:lnSpc>
              <a:spcBef>
                <a:spcPts val="95"/>
              </a:spcBef>
              <a:tabLst>
                <a:tab pos="487680" algn="l"/>
                <a:tab pos="789305" algn="l"/>
                <a:tab pos="895985" algn="l"/>
                <a:tab pos="1173480" algn="l"/>
                <a:tab pos="1632585" algn="l"/>
                <a:tab pos="2009139" algn="l"/>
                <a:tab pos="2108200" algn="l"/>
                <a:tab pos="2459990" algn="l"/>
              </a:tabLst>
            </a:pP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llevar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control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 de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	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	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4981" y="5407253"/>
            <a:ext cx="12655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00" marR="5080" indent="-178435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SzPct val="62500"/>
              <a:buFont typeface="Wingdings"/>
              <a:buChar char=""/>
              <a:tabLst>
                <a:tab pos="190500" algn="l"/>
                <a:tab pos="1151255" algn="l"/>
              </a:tabLst>
            </a:pP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Verificar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y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asignación necesarias.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6738" y="1984755"/>
            <a:ext cx="1650111" cy="1539748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59026" y="2030095"/>
            <a:ext cx="1893697" cy="1539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495" y="779525"/>
            <a:ext cx="7561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548245" algn="l"/>
              </a:tabLst>
            </a:pPr>
            <a:r>
              <a:rPr u="sng" dirty="0">
                <a:uFill>
                  <a:solidFill>
                    <a:srgbClr val="E20412"/>
                  </a:solidFill>
                </a:uFill>
              </a:rPr>
              <a:t>Disposiciones</a:t>
            </a:r>
            <a:r>
              <a:rPr u="sng" spc="-14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E20412"/>
                  </a:solidFill>
                </a:uFill>
              </a:rPr>
              <a:t>Generales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	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0" y="215938"/>
            <a:ext cx="1779143" cy="42985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0" y="1688320"/>
            <a:ext cx="11687810" cy="5170170"/>
            <a:chOff x="0" y="1688320"/>
            <a:chExt cx="11687810" cy="5170170"/>
          </a:xfrm>
        </p:grpSpPr>
        <p:sp>
          <p:nvSpPr>
            <p:cNvPr id="5" name="object 5"/>
            <p:cNvSpPr/>
            <p:nvPr/>
          </p:nvSpPr>
          <p:spPr>
            <a:xfrm>
              <a:off x="0" y="1688320"/>
              <a:ext cx="11687810" cy="5170170"/>
            </a:xfrm>
            <a:custGeom>
              <a:avLst/>
              <a:gdLst/>
              <a:ahLst/>
              <a:cxnLst/>
              <a:rect l="l" t="t" r="r" b="b"/>
              <a:pathLst>
                <a:path w="11687810" h="5170170">
                  <a:moveTo>
                    <a:pt x="11687429" y="0"/>
                  </a:moveTo>
                  <a:lnTo>
                    <a:pt x="0" y="0"/>
                  </a:lnTo>
                  <a:lnTo>
                    <a:pt x="0" y="5169679"/>
                  </a:lnTo>
                  <a:lnTo>
                    <a:pt x="11687429" y="5169679"/>
                  </a:lnTo>
                  <a:lnTo>
                    <a:pt x="1168742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0771" y="3428997"/>
              <a:ext cx="4776800" cy="342900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587622" y="1695348"/>
            <a:ext cx="7821930" cy="494284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Definición</a:t>
            </a:r>
            <a:r>
              <a:rPr sz="16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de</a:t>
            </a:r>
            <a:r>
              <a:rPr sz="16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Turnos</a:t>
            </a:r>
            <a:r>
              <a:rPr sz="16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16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Secciones:</a:t>
            </a:r>
            <a:endParaRPr sz="1600">
              <a:latin typeface="Arial"/>
              <a:cs typeface="Arial"/>
            </a:endParaRPr>
          </a:p>
          <a:p>
            <a:pPr marL="299085" marR="9525" indent="-287020">
              <a:lnSpc>
                <a:spcPct val="100000"/>
              </a:lnSpc>
              <a:spcBef>
                <a:spcPts val="795"/>
              </a:spcBef>
              <a:buClr>
                <a:srgbClr val="C00000"/>
              </a:buClr>
              <a:buFont typeface="Wingdings"/>
              <a:buChar char=""/>
              <a:tabLst>
                <a:tab pos="299085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1600" spc="3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su</a:t>
            </a:r>
            <a:r>
              <a:rPr sz="1600" spc="3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equipo</a:t>
            </a:r>
            <a:r>
              <a:rPr sz="1600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directivo</a:t>
            </a:r>
            <a:r>
              <a:rPr sz="1600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tienen</a:t>
            </a:r>
            <a:r>
              <a:rPr sz="1600" spc="2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facultad</a:t>
            </a:r>
            <a:r>
              <a:rPr sz="1600" spc="2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determinar</a:t>
            </a:r>
            <a:r>
              <a:rPr sz="1600" spc="2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qué</a:t>
            </a:r>
            <a:r>
              <a:rPr sz="1600" spc="2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grados</a:t>
            </a:r>
            <a:r>
              <a:rPr sz="1600" spc="3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y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secciones</a:t>
            </a:r>
            <a:r>
              <a:rPr sz="16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serán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atendidos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cada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turno.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89"/>
              </a:spcBef>
              <a:buClr>
                <a:srgbClr val="C00000"/>
              </a:buClr>
              <a:buFont typeface="Wingdings"/>
              <a:buChar char=""/>
            </a:pP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Horas</a:t>
            </a:r>
            <a:r>
              <a:rPr sz="16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de</a:t>
            </a:r>
            <a:r>
              <a:rPr sz="16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dictado:</a:t>
            </a:r>
            <a:endParaRPr sz="1600">
              <a:latin typeface="Arial"/>
              <a:cs typeface="Arial"/>
            </a:endParaRPr>
          </a:p>
          <a:p>
            <a:pPr marL="299085" marR="7620" indent="-287020">
              <a:lnSpc>
                <a:spcPct val="100000"/>
              </a:lnSpc>
              <a:spcBef>
                <a:spcPts val="790"/>
              </a:spcBef>
              <a:buClr>
                <a:srgbClr val="C00000"/>
              </a:buClr>
              <a:buFont typeface="Wingdings"/>
              <a:buChar char=""/>
              <a:tabLst>
                <a:tab pos="299085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1600" spc="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debe</a:t>
            </a:r>
            <a:r>
              <a:rPr sz="1600" spc="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asumir</a:t>
            </a:r>
            <a:r>
              <a:rPr sz="1600" spc="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dictado</a:t>
            </a:r>
            <a:r>
              <a:rPr sz="1600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función</a:t>
            </a:r>
            <a:r>
              <a:rPr sz="1600" spc="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1600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número</a:t>
            </a:r>
            <a:r>
              <a:rPr sz="1600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secciones</a:t>
            </a:r>
            <a:r>
              <a:rPr sz="1600" spc="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que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establece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norma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racionalización.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05"/>
              </a:spcBef>
              <a:buClr>
                <a:srgbClr val="C00000"/>
              </a:buClr>
              <a:buFont typeface="Wingdings"/>
              <a:buChar char=""/>
              <a:tabLst>
                <a:tab pos="299085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Esto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aplica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JEC,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MSE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SA</a:t>
            </a:r>
            <a:r>
              <a:rPr sz="1600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CEBA/Programa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Alfabetización).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05"/>
              </a:spcBef>
              <a:buClr>
                <a:srgbClr val="C00000"/>
              </a:buClr>
              <a:buFont typeface="Wingdings"/>
              <a:buChar char=""/>
              <a:tabLst>
                <a:tab pos="299085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profesor</a:t>
            </a:r>
            <a:r>
              <a:rPr sz="16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debe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asumir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le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han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sido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asignadas.</a:t>
            </a:r>
            <a:endParaRPr sz="1600">
              <a:latin typeface="Arial"/>
              <a:cs typeface="Arial"/>
            </a:endParaRPr>
          </a:p>
          <a:p>
            <a:pPr marL="299085" marR="5080" indent="-287020" algn="just">
              <a:lnSpc>
                <a:spcPct val="100000"/>
              </a:lnSpc>
              <a:spcBef>
                <a:spcPts val="795"/>
              </a:spcBef>
              <a:buClr>
                <a:srgbClr val="C00000"/>
              </a:buClr>
              <a:buFont typeface="Wingdings"/>
              <a:buChar char=""/>
              <a:tabLst>
                <a:tab pos="299085" algn="l"/>
              </a:tabLst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Los</a:t>
            </a:r>
            <a:r>
              <a:rPr sz="1600" spc="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profesores</a:t>
            </a:r>
            <a:r>
              <a:rPr sz="1600" spc="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destacados,</a:t>
            </a:r>
            <a:r>
              <a:rPr sz="1600" spc="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reasignados</a:t>
            </a:r>
            <a:r>
              <a:rPr sz="1600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600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recién</a:t>
            </a:r>
            <a:r>
              <a:rPr sz="1600" spc="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nombrados,</a:t>
            </a:r>
            <a:r>
              <a:rPr sz="1600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deben</a:t>
            </a:r>
            <a:r>
              <a:rPr sz="1600" spc="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asumir</a:t>
            </a:r>
            <a:r>
              <a:rPr sz="1600" spc="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las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horas,</a:t>
            </a:r>
            <a:r>
              <a:rPr sz="1600" spc="8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horarios</a:t>
            </a:r>
            <a:r>
              <a:rPr sz="1600" spc="8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grados</a:t>
            </a:r>
            <a:r>
              <a:rPr sz="1600" spc="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8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600" spc="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les</a:t>
            </a:r>
            <a:r>
              <a:rPr sz="1600" spc="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haya</a:t>
            </a:r>
            <a:r>
              <a:rPr sz="1600" spc="8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asignado</a:t>
            </a:r>
            <a:r>
              <a:rPr sz="1600" spc="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plaza</a:t>
            </a:r>
            <a:r>
              <a:rPr sz="1600" spc="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destino/adjudicada.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1600">
              <a:latin typeface="Arial"/>
              <a:cs typeface="Arial"/>
            </a:endParaRPr>
          </a:p>
          <a:p>
            <a:pPr marL="12700" marR="10160" algn="just">
              <a:lnSpc>
                <a:spcPct val="100000"/>
              </a:lnSpc>
            </a:pP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Docente</a:t>
            </a:r>
            <a:r>
              <a:rPr sz="1600" b="1" spc="1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con</a:t>
            </a:r>
            <a:r>
              <a:rPr sz="1600" b="1" spc="1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más</a:t>
            </a:r>
            <a:r>
              <a:rPr sz="1600" b="1" spc="1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de</a:t>
            </a:r>
            <a:r>
              <a:rPr sz="1600" b="1" spc="1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un</a:t>
            </a:r>
            <a:r>
              <a:rPr sz="1600" b="1" spc="1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título:</a:t>
            </a:r>
            <a:r>
              <a:rPr sz="1600" b="1" spc="1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profesor</a:t>
            </a:r>
            <a:r>
              <a:rPr sz="1600" spc="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cuente</a:t>
            </a:r>
            <a:r>
              <a:rPr sz="1600" spc="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spc="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600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título</a:t>
            </a:r>
            <a:r>
              <a:rPr sz="1600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pedagógico</a:t>
            </a:r>
            <a:r>
              <a:rPr sz="1600" spc="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Arial"/>
                <a:cs typeface="Arial"/>
              </a:rPr>
              <a:t>o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título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segunda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especialidad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área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curricular</a:t>
            </a:r>
            <a:r>
              <a:rPr sz="1600" spc="7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distinta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que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actualmente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dicta,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tiene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opción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solicitar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cambio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pedagógicas.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65232" y="93852"/>
            <a:ext cx="1065377" cy="642366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916939" y="976629"/>
            <a:ext cx="7561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548245" algn="l"/>
              </a:tabLst>
            </a:pPr>
            <a:r>
              <a:rPr u="sng" dirty="0">
                <a:uFill>
                  <a:solidFill>
                    <a:srgbClr val="E20412"/>
                  </a:solidFill>
                </a:uFill>
              </a:rPr>
              <a:t>Condiciones </a:t>
            </a:r>
            <a:r>
              <a:rPr u="sng" spc="-10" dirty="0">
                <a:uFill>
                  <a:solidFill>
                    <a:srgbClr val="E20412"/>
                  </a:solidFill>
                </a:uFill>
              </a:rPr>
              <a:t>criterios: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	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561975" y="1714753"/>
            <a:ext cx="10881995" cy="5143500"/>
            <a:chOff x="561975" y="1714753"/>
            <a:chExt cx="10881995" cy="51435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90567" y="1714753"/>
              <a:ext cx="7153275" cy="514324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61975" y="1927987"/>
              <a:ext cx="7153275" cy="4930140"/>
            </a:xfrm>
            <a:custGeom>
              <a:avLst/>
              <a:gdLst/>
              <a:ahLst/>
              <a:cxnLst/>
              <a:rect l="l" t="t" r="r" b="b"/>
              <a:pathLst>
                <a:path w="7153275" h="4930140">
                  <a:moveTo>
                    <a:pt x="7153275" y="0"/>
                  </a:moveTo>
                  <a:lnTo>
                    <a:pt x="0" y="0"/>
                  </a:lnTo>
                  <a:lnTo>
                    <a:pt x="0" y="4930013"/>
                  </a:lnTo>
                  <a:lnTo>
                    <a:pt x="7153275" y="4930013"/>
                  </a:lnTo>
                  <a:lnTo>
                    <a:pt x="7153275" y="0"/>
                  </a:lnTo>
                  <a:close/>
                </a:path>
              </a:pathLst>
            </a:custGeom>
            <a:solidFill>
              <a:srgbClr val="DFDF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55928" y="2419857"/>
            <a:ext cx="6383655" cy="3683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715" indent="-28702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latin typeface="Arial"/>
                <a:cs typeface="Arial"/>
              </a:rPr>
              <a:t>Los</a:t>
            </a:r>
            <a:r>
              <a:rPr sz="1600" b="1" spc="36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profesores</a:t>
            </a:r>
            <a:r>
              <a:rPr sz="1600" b="1" spc="37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nombrados</a:t>
            </a:r>
            <a:r>
              <a:rPr sz="1600" b="1" spc="3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en</a:t>
            </a:r>
            <a:r>
              <a:rPr sz="1600" b="1" spc="37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instituciones</a:t>
            </a:r>
            <a:r>
              <a:rPr sz="1600" b="1" spc="38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educativas</a:t>
            </a:r>
            <a:r>
              <a:rPr sz="1600" b="1" spc="37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con </a:t>
            </a:r>
            <a:r>
              <a:rPr sz="1600" b="1" dirty="0">
                <a:latin typeface="Arial"/>
                <a:cs typeface="Arial"/>
              </a:rPr>
              <a:t>Jornada</a:t>
            </a:r>
            <a:r>
              <a:rPr sz="1600" b="1" spc="18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Escolar</a:t>
            </a:r>
            <a:r>
              <a:rPr sz="1600" b="1" spc="18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Completa</a:t>
            </a:r>
            <a:r>
              <a:rPr sz="1600" b="1" spc="19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(JEC),</a:t>
            </a:r>
            <a:r>
              <a:rPr sz="1600" b="1" spc="180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aun</a:t>
            </a:r>
            <a:r>
              <a:rPr sz="1600" spc="185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cuando</a:t>
            </a:r>
            <a:r>
              <a:rPr sz="1600" spc="185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asuman</a:t>
            </a:r>
            <a:r>
              <a:rPr sz="1600" spc="185" dirty="0">
                <a:latin typeface="Arial"/>
                <a:cs typeface="Arial"/>
              </a:rPr>
              <a:t>  </a:t>
            </a:r>
            <a:r>
              <a:rPr sz="1600" spc="-25" dirty="0">
                <a:latin typeface="Arial"/>
                <a:cs typeface="Arial"/>
              </a:rPr>
              <a:t>el </a:t>
            </a:r>
            <a:r>
              <a:rPr sz="1600" dirty="0">
                <a:latin typeface="Arial"/>
                <a:cs typeface="Arial"/>
              </a:rPr>
              <a:t>próximo</a:t>
            </a:r>
            <a:r>
              <a:rPr sz="1600" spc="3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año</a:t>
            </a:r>
            <a:r>
              <a:rPr sz="1600" spc="3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funciones</a:t>
            </a:r>
            <a:r>
              <a:rPr sz="1600" spc="3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3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coordinador</a:t>
            </a:r>
            <a:r>
              <a:rPr sz="1600" spc="3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pedagógico</a:t>
            </a:r>
            <a:r>
              <a:rPr sz="1600" spc="3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</a:t>
            </a:r>
            <a:r>
              <a:rPr sz="1600" spc="3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3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tutoría, </a:t>
            </a:r>
            <a:r>
              <a:rPr sz="1600" dirty="0">
                <a:latin typeface="Arial"/>
                <a:cs typeface="Arial"/>
              </a:rPr>
              <a:t>deben</a:t>
            </a:r>
            <a:r>
              <a:rPr sz="1600" spc="40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ser</a:t>
            </a:r>
            <a:r>
              <a:rPr sz="1600" spc="40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considerados</a:t>
            </a:r>
            <a:r>
              <a:rPr sz="1600" spc="45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como</a:t>
            </a:r>
            <a:r>
              <a:rPr sz="1600" spc="40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docentes</a:t>
            </a:r>
            <a:r>
              <a:rPr sz="1600" spc="45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en</a:t>
            </a:r>
            <a:r>
              <a:rPr sz="1600" spc="40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su</a:t>
            </a:r>
            <a:r>
              <a:rPr sz="1600" spc="40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área</a:t>
            </a:r>
            <a:r>
              <a:rPr sz="1600" spc="45" dirty="0">
                <a:latin typeface="Arial"/>
                <a:cs typeface="Arial"/>
              </a:rPr>
              <a:t>  </a:t>
            </a:r>
            <a:r>
              <a:rPr sz="1600" spc="-10" dirty="0">
                <a:latin typeface="Arial"/>
                <a:cs typeface="Arial"/>
              </a:rPr>
              <a:t>curricular </a:t>
            </a:r>
            <a:r>
              <a:rPr sz="1600" dirty="0">
                <a:latin typeface="Arial"/>
                <a:cs typeface="Arial"/>
              </a:rPr>
              <a:t>correspondiente,</a:t>
            </a:r>
            <a:r>
              <a:rPr sz="1600" spc="40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</a:t>
            </a:r>
            <a:r>
              <a:rPr sz="1600" spc="39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su</a:t>
            </a:r>
            <a:r>
              <a:rPr sz="1600" spc="40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respectiva</a:t>
            </a:r>
            <a:r>
              <a:rPr sz="1600" spc="3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jornada</a:t>
            </a:r>
            <a:r>
              <a:rPr sz="1600" spc="39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39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trabajo</a:t>
            </a:r>
            <a:r>
              <a:rPr sz="1600" spc="4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docente, </a:t>
            </a:r>
            <a:r>
              <a:rPr sz="1600" dirty="0">
                <a:latin typeface="Arial"/>
                <a:cs typeface="Arial"/>
              </a:rPr>
              <a:t>para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efectos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elaboración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cuadro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horas.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Wingdings"/>
              <a:buChar char=""/>
            </a:pPr>
            <a:endParaRPr sz="1600">
              <a:latin typeface="Arial"/>
              <a:cs typeface="Arial"/>
            </a:endParaRPr>
          </a:p>
          <a:p>
            <a:pPr marL="299085" marR="5715" indent="-287020" algn="just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latin typeface="Arial"/>
                <a:cs typeface="Arial"/>
              </a:rPr>
              <a:t>Las</a:t>
            </a:r>
            <a:r>
              <a:rPr sz="1600" b="1" spc="3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instituciones</a:t>
            </a:r>
            <a:r>
              <a:rPr sz="1600" b="1" spc="4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educativas</a:t>
            </a:r>
            <a:r>
              <a:rPr sz="1600" b="1" spc="5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4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secundaria</a:t>
            </a:r>
            <a:r>
              <a:rPr sz="1600" b="1" spc="4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con</a:t>
            </a:r>
            <a:r>
              <a:rPr sz="1600" b="1" spc="50" dirty="0">
                <a:latin typeface="Arial"/>
                <a:cs typeface="Arial"/>
              </a:rPr>
              <a:t>  </a:t>
            </a:r>
            <a:r>
              <a:rPr sz="1600" b="1" spc="-10" dirty="0">
                <a:latin typeface="Arial"/>
                <a:cs typeface="Arial"/>
              </a:rPr>
              <a:t>formación </a:t>
            </a:r>
            <a:r>
              <a:rPr sz="1600" b="1" dirty="0">
                <a:latin typeface="Arial"/>
                <a:cs typeface="Arial"/>
              </a:rPr>
              <a:t>técnica</a:t>
            </a:r>
            <a:r>
              <a:rPr sz="1600" b="1" spc="31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pueden</a:t>
            </a:r>
            <a:r>
              <a:rPr sz="1600" b="1" spc="30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realizar</a:t>
            </a:r>
            <a:r>
              <a:rPr sz="1600" b="1" spc="31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desdoblamientos</a:t>
            </a:r>
            <a:r>
              <a:rPr sz="1600" b="1" spc="30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310" dirty="0">
                <a:latin typeface="Arial"/>
                <a:cs typeface="Arial"/>
              </a:rPr>
              <a:t>  </a:t>
            </a:r>
            <a:r>
              <a:rPr sz="1600" b="1" spc="-10" dirty="0">
                <a:latin typeface="Arial"/>
                <a:cs typeface="Arial"/>
              </a:rPr>
              <a:t>secciones, </a:t>
            </a:r>
            <a:r>
              <a:rPr sz="1600" dirty="0">
                <a:latin typeface="Arial"/>
                <a:cs typeface="Arial"/>
              </a:rPr>
              <a:t>siempre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que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cuenten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presupuesto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disponible.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Wingdings"/>
              <a:buChar char=""/>
            </a:pPr>
            <a:endParaRPr sz="1600">
              <a:latin typeface="Arial"/>
              <a:cs typeface="Arial"/>
            </a:endParaRPr>
          </a:p>
          <a:p>
            <a:pPr marL="299085" marR="5080" indent="-287020" algn="just">
              <a:lnSpc>
                <a:spcPct val="100000"/>
              </a:lnSpc>
              <a:buFont typeface="Wingdings"/>
              <a:buChar char=""/>
              <a:tabLst>
                <a:tab pos="299085" algn="l"/>
              </a:tabLst>
            </a:pPr>
            <a:r>
              <a:rPr sz="1600" b="1" dirty="0">
                <a:latin typeface="Arial"/>
                <a:cs typeface="Arial"/>
              </a:rPr>
              <a:t>Los</a:t>
            </a:r>
            <a:r>
              <a:rPr sz="1600" b="1" spc="2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saldos</a:t>
            </a:r>
            <a:r>
              <a:rPr sz="1600" b="1" spc="229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2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bolsa</a:t>
            </a:r>
            <a:r>
              <a:rPr sz="1600" b="1" spc="229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229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horas</a:t>
            </a:r>
            <a:r>
              <a:rPr sz="1600" b="1" spc="254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y</a:t>
            </a:r>
            <a:r>
              <a:rPr sz="1600" b="1" spc="204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las</a:t>
            </a:r>
            <a:r>
              <a:rPr sz="1600" b="1" spc="229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plazas</a:t>
            </a:r>
            <a:r>
              <a:rPr sz="1600" b="1" spc="2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sin</a:t>
            </a:r>
            <a:r>
              <a:rPr sz="1600" b="1" spc="2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carga</a:t>
            </a:r>
            <a:r>
              <a:rPr sz="1600" b="1" spc="2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horaria </a:t>
            </a:r>
            <a:r>
              <a:rPr sz="1600" dirty="0">
                <a:latin typeface="Arial"/>
                <a:cs typeface="Arial"/>
              </a:rPr>
              <a:t>que resulten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luego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carga de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los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cuadros de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horas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quedarán </a:t>
            </a:r>
            <a:r>
              <a:rPr sz="1600" spc="-50" dirty="0">
                <a:latin typeface="Arial"/>
                <a:cs typeface="Arial"/>
              </a:rPr>
              <a:t>a </a:t>
            </a:r>
            <a:r>
              <a:rPr sz="1600" dirty="0">
                <a:latin typeface="Arial"/>
                <a:cs typeface="Arial"/>
              </a:rPr>
              <a:t>disposición</a:t>
            </a:r>
            <a:r>
              <a:rPr sz="1600" spc="49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484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las</a:t>
            </a:r>
            <a:r>
              <a:rPr sz="1600" spc="49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DRE,</a:t>
            </a:r>
            <a:r>
              <a:rPr sz="1600" spc="484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las</a:t>
            </a:r>
            <a:r>
              <a:rPr sz="1600" spc="48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cuales</a:t>
            </a:r>
            <a:r>
              <a:rPr sz="1600" spc="49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serán</a:t>
            </a:r>
            <a:r>
              <a:rPr sz="1600" spc="484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responsables</a:t>
            </a:r>
            <a:r>
              <a:rPr sz="1600" spc="25" dirty="0">
                <a:latin typeface="Arial"/>
                <a:cs typeface="Arial"/>
              </a:rPr>
              <a:t>  </a:t>
            </a:r>
            <a:r>
              <a:rPr sz="1600" dirty="0">
                <a:latin typeface="Arial"/>
                <a:cs typeface="Arial"/>
              </a:rPr>
              <a:t>de</a:t>
            </a:r>
            <a:r>
              <a:rPr sz="1600" spc="484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su </a:t>
            </a:r>
            <a:r>
              <a:rPr sz="1600" dirty="0">
                <a:latin typeface="Arial"/>
                <a:cs typeface="Arial"/>
              </a:rPr>
              <a:t>evaluación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redistribución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conforme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normativa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vigente.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-12700" y="972692"/>
            <a:ext cx="37553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u="sng" spc="-80" dirty="0">
                <a:uFill>
                  <a:solidFill>
                    <a:srgbClr val="E20412"/>
                  </a:solidFill>
                </a:uFill>
              </a:rPr>
              <a:t>  </a:t>
            </a:r>
            <a:r>
              <a:rPr u="sng" spc="-10" dirty="0">
                <a:uFill>
                  <a:solidFill>
                    <a:srgbClr val="E20412"/>
                  </a:solidFill>
                </a:uFill>
              </a:rPr>
              <a:t>Cronogra</a:t>
            </a:r>
            <a:r>
              <a:rPr u="none" spc="-10" dirty="0"/>
              <a:t>ma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3085" y="962786"/>
            <a:ext cx="547624" cy="547624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74725" y="1704975"/>
          <a:ext cx="10704193" cy="4933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070"/>
                <a:gridCol w="1060450"/>
                <a:gridCol w="6181089"/>
                <a:gridCol w="1616075"/>
                <a:gridCol w="1286509"/>
              </a:tblGrid>
              <a:tr h="3282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ETAPA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ACTIVIDADES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RESPONSABLES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PLAZOS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4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Primera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Conformación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comité.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UGEL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IE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6045" marR="97790" indent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Entre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2da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semana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3ra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semana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noviembre.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Recepción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solicitudes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para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el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cambio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área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curricular.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Profesor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3175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53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Clasificación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los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profesores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por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área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curricular/campo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conocimiento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8735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UGEL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IE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133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58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Aplicación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criterios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prelación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Asignación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carga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horaria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plaza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(ocupada,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vacante).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Presentación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reclamos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Profesor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Atención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reclamos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87350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UGEL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IE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Elaboración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cuadro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distribución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pedagógicas.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8580" marR="58419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261745" algn="l"/>
                          <a:tab pos="1616075" algn="l"/>
                          <a:tab pos="1911350" algn="l"/>
                          <a:tab pos="2856230" algn="l"/>
                          <a:tab pos="3209925" algn="l"/>
                          <a:tab pos="3909695" algn="l"/>
                          <a:tab pos="4263390" algn="l"/>
                          <a:tab pos="5318125" algn="l"/>
                          <a:tab pos="5673090" algn="l"/>
                        </a:tabLst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Presentación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propuesta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cuadro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distribución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horas pedagógicas.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spc="-25" dirty="0">
                          <a:latin typeface="Arial"/>
                          <a:cs typeface="Arial"/>
                        </a:rPr>
                        <a:t>IE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0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4806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8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Segunda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Revisión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las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propuestas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cuadro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distribución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pedagógicas.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8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Arial"/>
                          <a:cs typeface="Arial"/>
                        </a:rPr>
                        <a:t>UGEL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09220" marR="100965" indent="80645" algn="just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Entre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4ta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semana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noviembre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 y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2da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semana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diciembre.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835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480695"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Aprobación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propuesta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cuadro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distribución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pedagógicas.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35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4806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6096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136650" algn="l"/>
                          <a:tab pos="1504315" algn="l"/>
                          <a:tab pos="2315210" algn="l"/>
                          <a:tab pos="2642870" algn="l"/>
                          <a:tab pos="3582035" algn="l"/>
                          <a:tab pos="3909695" algn="l"/>
                          <a:tab pos="4916805" algn="l"/>
                          <a:tab pos="5243195" algn="l"/>
                          <a:tab pos="5916930" algn="l"/>
                        </a:tabLst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Elaboración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proyecto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resolución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aprobación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cuadro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distribución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pedagógicas.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35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721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Tercera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778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Ingreso</a:t>
                      </a:r>
                      <a:r>
                        <a:rPr sz="14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información</a:t>
                      </a:r>
                      <a:r>
                        <a:rPr sz="14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14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cuadro</a:t>
                      </a:r>
                      <a:r>
                        <a:rPr sz="14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distribución</a:t>
                      </a:r>
                      <a:r>
                        <a:rPr sz="14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pedagógicas</a:t>
                      </a:r>
                      <a:r>
                        <a:rPr sz="14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en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el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sistema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NEXUS.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Arial"/>
                          <a:cs typeface="Arial"/>
                        </a:rPr>
                        <a:t>UGEL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0965" indent="381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Entre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3ra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y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4ta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semana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diciembre.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AADC"/>
                    </a:solidFill>
                  </a:tcPr>
                </a:tc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0" y="0"/>
            <a:ext cx="12192000" cy="829944"/>
            <a:chOff x="0" y="0"/>
            <a:chExt cx="12192000" cy="829944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0" y="215938"/>
            <a:ext cx="1779143" cy="429856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3498" rIns="0" bIns="0" rtlCol="0">
            <a:spAutoFit/>
          </a:bodyPr>
          <a:lstStyle/>
          <a:p>
            <a:pPr marL="408940">
              <a:lnSpc>
                <a:spcPct val="100000"/>
              </a:lnSpc>
              <a:spcBef>
                <a:spcPts val="95"/>
              </a:spcBef>
            </a:pPr>
            <a:r>
              <a:rPr spc="-425" dirty="0"/>
              <a:t>ETAPAS</a:t>
            </a:r>
          </a:p>
        </p:txBody>
      </p:sp>
      <p:sp>
        <p:nvSpPr>
          <p:cNvPr id="4" name="object 4"/>
          <p:cNvSpPr/>
          <p:nvPr/>
        </p:nvSpPr>
        <p:spPr>
          <a:xfrm>
            <a:off x="365620" y="2103247"/>
            <a:ext cx="2449830" cy="0"/>
          </a:xfrm>
          <a:custGeom>
            <a:avLst/>
            <a:gdLst/>
            <a:ahLst/>
            <a:cxnLst/>
            <a:rect l="l" t="t" r="r" b="b"/>
            <a:pathLst>
              <a:path w="2449830">
                <a:moveTo>
                  <a:pt x="0" y="0"/>
                </a:moveTo>
                <a:lnTo>
                  <a:pt x="2449334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7896732" y="2844038"/>
            <a:ext cx="3890645" cy="978535"/>
            <a:chOff x="7896732" y="2844038"/>
            <a:chExt cx="3890645" cy="978535"/>
          </a:xfrm>
        </p:grpSpPr>
        <p:sp>
          <p:nvSpPr>
            <p:cNvPr id="6" name="object 6"/>
            <p:cNvSpPr/>
            <p:nvPr/>
          </p:nvSpPr>
          <p:spPr>
            <a:xfrm>
              <a:off x="7906257" y="2853563"/>
              <a:ext cx="3871595" cy="959485"/>
            </a:xfrm>
            <a:custGeom>
              <a:avLst/>
              <a:gdLst/>
              <a:ahLst/>
              <a:cxnLst/>
              <a:rect l="l" t="t" r="r" b="b"/>
              <a:pathLst>
                <a:path w="3871595" h="959485">
                  <a:moveTo>
                    <a:pt x="3391789" y="0"/>
                  </a:moveTo>
                  <a:lnTo>
                    <a:pt x="0" y="0"/>
                  </a:lnTo>
                  <a:lnTo>
                    <a:pt x="0" y="959104"/>
                  </a:lnTo>
                  <a:lnTo>
                    <a:pt x="3391789" y="959104"/>
                  </a:lnTo>
                  <a:lnTo>
                    <a:pt x="3871341" y="479551"/>
                  </a:lnTo>
                  <a:lnTo>
                    <a:pt x="33917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06257" y="2853563"/>
              <a:ext cx="3871595" cy="959485"/>
            </a:xfrm>
            <a:custGeom>
              <a:avLst/>
              <a:gdLst/>
              <a:ahLst/>
              <a:cxnLst/>
              <a:rect l="l" t="t" r="r" b="b"/>
              <a:pathLst>
                <a:path w="3871595" h="959485">
                  <a:moveTo>
                    <a:pt x="0" y="0"/>
                  </a:moveTo>
                  <a:lnTo>
                    <a:pt x="3391789" y="0"/>
                  </a:lnTo>
                  <a:lnTo>
                    <a:pt x="3871341" y="479551"/>
                  </a:lnTo>
                  <a:lnTo>
                    <a:pt x="3391789" y="959104"/>
                  </a:lnTo>
                  <a:lnTo>
                    <a:pt x="0" y="959104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AEAB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928354" y="3028569"/>
            <a:ext cx="18859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835">
              <a:lnSpc>
                <a:spcPct val="100000"/>
              </a:lnSpc>
              <a:spcBef>
                <a:spcPts val="100"/>
              </a:spcBef>
            </a:pPr>
            <a:r>
              <a:rPr sz="1800" spc="-190" dirty="0">
                <a:solidFill>
                  <a:srgbClr val="FF0000"/>
                </a:solidFill>
                <a:latin typeface="Arial Black"/>
                <a:cs typeface="Arial Black"/>
              </a:rPr>
              <a:t>ETAPA</a:t>
            </a:r>
            <a:r>
              <a:rPr sz="1800" spc="-17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Arial Black"/>
                <a:cs typeface="Arial Black"/>
              </a:rPr>
              <a:t>3</a:t>
            </a:r>
            <a:endParaRPr sz="1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6FC0"/>
                </a:solidFill>
                <a:latin typeface="Arial Black"/>
                <a:cs typeface="Arial Black"/>
              </a:rPr>
              <a:t>Carga</a:t>
            </a:r>
            <a:r>
              <a:rPr sz="1800" spc="-204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55" dirty="0">
                <a:solidFill>
                  <a:srgbClr val="006FC0"/>
                </a:solidFill>
                <a:latin typeface="Arial Black"/>
                <a:cs typeface="Arial Black"/>
              </a:rPr>
              <a:t>en</a:t>
            </a:r>
            <a:r>
              <a:rPr sz="1800" spc="-21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85" dirty="0">
                <a:solidFill>
                  <a:srgbClr val="006FC0"/>
                </a:solidFill>
                <a:latin typeface="Arial Black"/>
                <a:cs typeface="Arial Black"/>
              </a:rPr>
              <a:t>Nexus</a:t>
            </a:r>
            <a:endParaRPr sz="1800">
              <a:latin typeface="Arial Black"/>
              <a:cs typeface="Arial Black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336796" y="2840101"/>
            <a:ext cx="4046220" cy="978535"/>
            <a:chOff x="4336796" y="2840101"/>
            <a:chExt cx="4046220" cy="978535"/>
          </a:xfrm>
        </p:grpSpPr>
        <p:sp>
          <p:nvSpPr>
            <p:cNvPr id="10" name="object 10"/>
            <p:cNvSpPr/>
            <p:nvPr/>
          </p:nvSpPr>
          <p:spPr>
            <a:xfrm>
              <a:off x="4346321" y="2849626"/>
              <a:ext cx="4027170" cy="959485"/>
            </a:xfrm>
            <a:custGeom>
              <a:avLst/>
              <a:gdLst/>
              <a:ahLst/>
              <a:cxnLst/>
              <a:rect l="l" t="t" r="r" b="b"/>
              <a:pathLst>
                <a:path w="4027170" h="959485">
                  <a:moveTo>
                    <a:pt x="3547236" y="0"/>
                  </a:moveTo>
                  <a:lnTo>
                    <a:pt x="0" y="0"/>
                  </a:lnTo>
                  <a:lnTo>
                    <a:pt x="0" y="959104"/>
                  </a:lnTo>
                  <a:lnTo>
                    <a:pt x="3547236" y="959104"/>
                  </a:lnTo>
                  <a:lnTo>
                    <a:pt x="4026788" y="479551"/>
                  </a:lnTo>
                  <a:lnTo>
                    <a:pt x="35472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346321" y="2849626"/>
              <a:ext cx="4027170" cy="959485"/>
            </a:xfrm>
            <a:custGeom>
              <a:avLst/>
              <a:gdLst/>
              <a:ahLst/>
              <a:cxnLst/>
              <a:rect l="l" t="t" r="r" b="b"/>
              <a:pathLst>
                <a:path w="4027170" h="959485">
                  <a:moveTo>
                    <a:pt x="0" y="0"/>
                  </a:moveTo>
                  <a:lnTo>
                    <a:pt x="3547236" y="0"/>
                  </a:lnTo>
                  <a:lnTo>
                    <a:pt x="4026788" y="479551"/>
                  </a:lnTo>
                  <a:lnTo>
                    <a:pt x="3547236" y="959104"/>
                  </a:lnTo>
                  <a:lnTo>
                    <a:pt x="0" y="95910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AEAB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997577" y="2887471"/>
            <a:ext cx="26327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3590">
              <a:lnSpc>
                <a:spcPct val="100000"/>
              </a:lnSpc>
              <a:spcBef>
                <a:spcPts val="100"/>
              </a:spcBef>
            </a:pPr>
            <a:r>
              <a:rPr sz="1800" spc="-190" dirty="0">
                <a:solidFill>
                  <a:srgbClr val="FF0000"/>
                </a:solidFill>
                <a:latin typeface="Arial Black"/>
                <a:cs typeface="Arial Black"/>
              </a:rPr>
              <a:t>ETAPA</a:t>
            </a:r>
            <a:r>
              <a:rPr sz="1800" spc="-17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Arial Black"/>
                <a:cs typeface="Arial Black"/>
              </a:rPr>
              <a:t>2</a:t>
            </a:r>
            <a:endParaRPr sz="1800">
              <a:latin typeface="Arial Black"/>
              <a:cs typeface="Arial Black"/>
            </a:endParaRPr>
          </a:p>
          <a:p>
            <a:pPr marL="175260" marR="5080" indent="-163195">
              <a:lnSpc>
                <a:spcPct val="100000"/>
              </a:lnSpc>
            </a:pPr>
            <a:r>
              <a:rPr sz="1800" spc="-80" dirty="0">
                <a:solidFill>
                  <a:srgbClr val="006FC0"/>
                </a:solidFill>
                <a:latin typeface="Arial Black"/>
                <a:cs typeface="Arial Black"/>
              </a:rPr>
              <a:t>Revisión</a:t>
            </a:r>
            <a:r>
              <a:rPr sz="1800" spc="-20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6FC0"/>
                </a:solidFill>
                <a:latin typeface="Arial Black"/>
                <a:cs typeface="Arial Black"/>
              </a:rPr>
              <a:t>y</a:t>
            </a:r>
            <a:r>
              <a:rPr sz="1800" spc="-17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30" dirty="0">
                <a:solidFill>
                  <a:srgbClr val="006FC0"/>
                </a:solidFill>
                <a:latin typeface="Arial Black"/>
                <a:cs typeface="Arial Black"/>
              </a:rPr>
              <a:t>aprobación </a:t>
            </a:r>
            <a:r>
              <a:rPr sz="1800" dirty="0">
                <a:solidFill>
                  <a:srgbClr val="006FC0"/>
                </a:solidFill>
                <a:latin typeface="Arial Black"/>
                <a:cs typeface="Arial Black"/>
              </a:rPr>
              <a:t>a</a:t>
            </a:r>
            <a:r>
              <a:rPr sz="1800" spc="-20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40" dirty="0">
                <a:solidFill>
                  <a:srgbClr val="006FC0"/>
                </a:solidFill>
                <a:latin typeface="Arial Black"/>
                <a:cs typeface="Arial Black"/>
              </a:rPr>
              <a:t>cargo</a:t>
            </a:r>
            <a:r>
              <a:rPr sz="1800" spc="-18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45" dirty="0">
                <a:solidFill>
                  <a:srgbClr val="006FC0"/>
                </a:solidFill>
                <a:latin typeface="Arial Black"/>
                <a:cs typeface="Arial Black"/>
              </a:rPr>
              <a:t>de</a:t>
            </a:r>
            <a:r>
              <a:rPr sz="1800" spc="-18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35" dirty="0">
                <a:solidFill>
                  <a:srgbClr val="006FC0"/>
                </a:solidFill>
                <a:latin typeface="Arial Black"/>
                <a:cs typeface="Arial Black"/>
              </a:rPr>
              <a:t>la</a:t>
            </a:r>
            <a:r>
              <a:rPr sz="1800" spc="-20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285" dirty="0">
                <a:solidFill>
                  <a:srgbClr val="006FC0"/>
                </a:solidFill>
                <a:latin typeface="Arial Black"/>
                <a:cs typeface="Arial Black"/>
              </a:rPr>
              <a:t>UGEL</a:t>
            </a:r>
            <a:endParaRPr sz="1800">
              <a:latin typeface="Arial Black"/>
              <a:cs typeface="Arial Black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95643" y="2840101"/>
            <a:ext cx="4695190" cy="978535"/>
            <a:chOff x="295643" y="2840101"/>
            <a:chExt cx="4695190" cy="978535"/>
          </a:xfrm>
        </p:grpSpPr>
        <p:sp>
          <p:nvSpPr>
            <p:cNvPr id="14" name="object 14"/>
            <p:cNvSpPr/>
            <p:nvPr/>
          </p:nvSpPr>
          <p:spPr>
            <a:xfrm>
              <a:off x="305168" y="2849626"/>
              <a:ext cx="4676140" cy="959485"/>
            </a:xfrm>
            <a:custGeom>
              <a:avLst/>
              <a:gdLst/>
              <a:ahLst/>
              <a:cxnLst/>
              <a:rect l="l" t="t" r="r" b="b"/>
              <a:pathLst>
                <a:path w="4676140" h="959485">
                  <a:moveTo>
                    <a:pt x="4196092" y="0"/>
                  </a:moveTo>
                  <a:lnTo>
                    <a:pt x="0" y="0"/>
                  </a:lnTo>
                  <a:lnTo>
                    <a:pt x="0" y="959104"/>
                  </a:lnTo>
                  <a:lnTo>
                    <a:pt x="4196092" y="959104"/>
                  </a:lnTo>
                  <a:lnTo>
                    <a:pt x="4675644" y="479551"/>
                  </a:lnTo>
                  <a:lnTo>
                    <a:pt x="41960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5168" y="2849626"/>
              <a:ext cx="4676140" cy="959485"/>
            </a:xfrm>
            <a:custGeom>
              <a:avLst/>
              <a:gdLst/>
              <a:ahLst/>
              <a:cxnLst/>
              <a:rect l="l" t="t" r="r" b="b"/>
              <a:pathLst>
                <a:path w="4676140" h="959485">
                  <a:moveTo>
                    <a:pt x="0" y="0"/>
                  </a:moveTo>
                  <a:lnTo>
                    <a:pt x="4196092" y="0"/>
                  </a:lnTo>
                  <a:lnTo>
                    <a:pt x="4675644" y="479551"/>
                  </a:lnTo>
                  <a:lnTo>
                    <a:pt x="4196092" y="959104"/>
                  </a:lnTo>
                  <a:lnTo>
                    <a:pt x="0" y="959104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AEAB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405255" y="2887471"/>
            <a:ext cx="22352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r>
              <a:rPr sz="1800" spc="-190" dirty="0">
                <a:solidFill>
                  <a:srgbClr val="FF0000"/>
                </a:solidFill>
                <a:latin typeface="Arial Black"/>
                <a:cs typeface="Arial Black"/>
              </a:rPr>
              <a:t>ETAPA</a:t>
            </a:r>
            <a:r>
              <a:rPr sz="1800" spc="-17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800" spc="-580" dirty="0">
                <a:solidFill>
                  <a:srgbClr val="FF0000"/>
                </a:solidFill>
                <a:latin typeface="Arial Black"/>
                <a:cs typeface="Arial Black"/>
              </a:rPr>
              <a:t>1</a:t>
            </a:r>
            <a:endParaRPr sz="1800">
              <a:latin typeface="Arial Black"/>
              <a:cs typeface="Arial Black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spc="-75" dirty="0">
                <a:solidFill>
                  <a:srgbClr val="006FC0"/>
                </a:solidFill>
                <a:latin typeface="Arial Black"/>
                <a:cs typeface="Arial Black"/>
              </a:rPr>
              <a:t>Elaboración</a:t>
            </a:r>
            <a:r>
              <a:rPr sz="1800" spc="-17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50" dirty="0">
                <a:solidFill>
                  <a:srgbClr val="006FC0"/>
                </a:solidFill>
                <a:latin typeface="Arial Black"/>
                <a:cs typeface="Arial Black"/>
              </a:rPr>
              <a:t>del</a:t>
            </a:r>
            <a:r>
              <a:rPr sz="1800" spc="-15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75" dirty="0">
                <a:solidFill>
                  <a:srgbClr val="006FC0"/>
                </a:solidFill>
                <a:latin typeface="Arial Black"/>
                <a:cs typeface="Arial Black"/>
              </a:rPr>
              <a:t>CH </a:t>
            </a:r>
            <a:r>
              <a:rPr sz="1800" dirty="0">
                <a:solidFill>
                  <a:srgbClr val="006FC0"/>
                </a:solidFill>
                <a:latin typeface="Arial Black"/>
                <a:cs typeface="Arial Black"/>
              </a:rPr>
              <a:t>a</a:t>
            </a:r>
            <a:r>
              <a:rPr sz="1800" spc="-20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40" dirty="0">
                <a:solidFill>
                  <a:srgbClr val="006FC0"/>
                </a:solidFill>
                <a:latin typeface="Arial Black"/>
                <a:cs typeface="Arial Black"/>
              </a:rPr>
              <a:t>cargo</a:t>
            </a:r>
            <a:r>
              <a:rPr sz="1800" spc="-18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45" dirty="0">
                <a:solidFill>
                  <a:srgbClr val="006FC0"/>
                </a:solidFill>
                <a:latin typeface="Arial Black"/>
                <a:cs typeface="Arial Black"/>
              </a:rPr>
              <a:t>de</a:t>
            </a:r>
            <a:r>
              <a:rPr sz="1800" spc="-185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35" dirty="0">
                <a:solidFill>
                  <a:srgbClr val="006FC0"/>
                </a:solidFill>
                <a:latin typeface="Arial Black"/>
                <a:cs typeface="Arial Black"/>
              </a:rPr>
              <a:t>la</a:t>
            </a:r>
            <a:r>
              <a:rPr sz="1800" spc="-20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1800" spc="-25" dirty="0">
                <a:solidFill>
                  <a:srgbClr val="006FC0"/>
                </a:solidFill>
                <a:latin typeface="Arial Black"/>
                <a:cs typeface="Arial Black"/>
              </a:rPr>
              <a:t>IE</a:t>
            </a:r>
            <a:endParaRPr sz="1800">
              <a:latin typeface="Arial Black"/>
              <a:cs typeface="Arial Black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856354" y="3080677"/>
            <a:ext cx="7537450" cy="511809"/>
            <a:chOff x="3856354" y="3080677"/>
            <a:chExt cx="7537450" cy="511809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56354" y="3136125"/>
              <a:ext cx="395236" cy="395236"/>
            </a:xfrm>
            <a:prstGeom prst="rect">
              <a:avLst/>
            </a:prstGeom>
          </p:spPr>
        </p:pic>
        <p:pic>
          <p:nvPicPr>
            <p:cNvPr id="19" name="object 19" descr="director de la silla 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09332" y="3080677"/>
              <a:ext cx="511644" cy="511644"/>
            </a:xfrm>
            <a:prstGeom prst="rect">
              <a:avLst/>
            </a:prstGeom>
          </p:spPr>
        </p:pic>
        <p:pic>
          <p:nvPicPr>
            <p:cNvPr id="20" name="object 20" descr="operando 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33557" y="3132658"/>
              <a:ext cx="459663" cy="45966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09257" y="1001724"/>
            <a:ext cx="25584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u="sng" spc="-280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65" dirty="0">
                <a:uFill>
                  <a:solidFill>
                    <a:srgbClr val="E20412"/>
                  </a:solidFill>
                </a:uFill>
              </a:rPr>
              <a:t>Acciones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46836" y="1723389"/>
            <a:ext cx="3638550" cy="1313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C00000"/>
                </a:solidFill>
                <a:latin typeface="Arial Black"/>
                <a:cs typeface="Arial Black"/>
              </a:rPr>
              <a:t>Racionalización</a:t>
            </a:r>
            <a:endParaRPr sz="1400">
              <a:latin typeface="Arial Black"/>
              <a:cs typeface="Arial Black"/>
            </a:endParaRPr>
          </a:p>
          <a:p>
            <a:pPr marL="96520" marR="5080" indent="-84455" algn="just">
              <a:lnSpc>
                <a:spcPct val="100000"/>
              </a:lnSpc>
              <a:spcBef>
                <a:spcPts val="45"/>
              </a:spcBef>
              <a:buClr>
                <a:srgbClr val="FF0000"/>
              </a:buClr>
              <a:buChar char="•"/>
              <a:tabLst>
                <a:tab pos="9779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Publica</a:t>
            </a:r>
            <a:r>
              <a:rPr sz="14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y/o</a:t>
            </a:r>
            <a:r>
              <a:rPr sz="14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registra la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4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secciones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identificada</a:t>
            </a:r>
            <a:r>
              <a:rPr sz="1400" spc="4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como</a:t>
            </a:r>
            <a:r>
              <a:rPr sz="1400" spc="4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necesarias</a:t>
            </a:r>
            <a:r>
              <a:rPr sz="1400" spc="4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4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4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etapa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evaluativa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evaluación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97155" indent="-84455" algn="just">
              <a:lnSpc>
                <a:spcPct val="100000"/>
              </a:lnSpc>
              <a:buClr>
                <a:srgbClr val="FF0000"/>
              </a:buClr>
              <a:buChar char="•"/>
              <a:tabLst>
                <a:tab pos="9715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Informa</a:t>
            </a:r>
            <a:r>
              <a:rPr sz="1400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UGEL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endParaRPr sz="1400">
              <a:latin typeface="Arial"/>
              <a:cs typeface="Arial"/>
            </a:endParaRPr>
          </a:p>
          <a:p>
            <a:pPr marL="97790" algn="just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evaluadas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como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necesarias.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11451" y="5210302"/>
            <a:ext cx="2414905" cy="1099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C00000"/>
                </a:solidFill>
                <a:latin typeface="Arial Black"/>
                <a:cs typeface="Arial Black"/>
              </a:rPr>
              <a:t>Nexus</a:t>
            </a:r>
            <a:endParaRPr sz="1400">
              <a:latin typeface="Arial Black"/>
              <a:cs typeface="Arial Black"/>
            </a:endParaRPr>
          </a:p>
          <a:p>
            <a:pPr marL="100330" indent="-88900">
              <a:lnSpc>
                <a:spcPct val="100000"/>
              </a:lnSpc>
              <a:spcBef>
                <a:spcPts val="50"/>
              </a:spcBef>
              <a:buClr>
                <a:srgbClr val="FF0000"/>
              </a:buClr>
              <a:buSzPct val="92857"/>
              <a:buFont typeface="Wingdings"/>
              <a:buChar char=""/>
              <a:tabLst>
                <a:tab pos="10033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Remite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cada</a:t>
            </a:r>
            <a:r>
              <a:rPr sz="14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IE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sus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plazas.</a:t>
            </a:r>
            <a:endParaRPr sz="1400">
              <a:latin typeface="Arial"/>
              <a:cs typeface="Arial"/>
            </a:endParaRPr>
          </a:p>
          <a:p>
            <a:pPr marL="99695" marR="175895" indent="-88900">
              <a:lnSpc>
                <a:spcPct val="100000"/>
              </a:lnSpc>
              <a:buClr>
                <a:srgbClr val="FF0000"/>
              </a:buClr>
              <a:buSzPct val="92857"/>
              <a:buFont typeface="Wingdings"/>
              <a:buChar char=""/>
              <a:tabLst>
                <a:tab pos="10096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Brinda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4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CH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la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horas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cargado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sistema.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6870" y="1791080"/>
            <a:ext cx="411480" cy="411480"/>
          </a:xfrm>
          <a:custGeom>
            <a:avLst/>
            <a:gdLst/>
            <a:ahLst/>
            <a:cxnLst/>
            <a:rect l="l" t="t" r="r" b="b"/>
            <a:pathLst>
              <a:path w="411480" h="411480">
                <a:moveTo>
                  <a:pt x="205625" y="0"/>
                </a:moveTo>
                <a:lnTo>
                  <a:pt x="158477" y="5431"/>
                </a:lnTo>
                <a:lnTo>
                  <a:pt x="115196" y="20902"/>
                </a:lnTo>
                <a:lnTo>
                  <a:pt x="77017" y="45176"/>
                </a:lnTo>
                <a:lnTo>
                  <a:pt x="45173" y="77020"/>
                </a:lnTo>
                <a:lnTo>
                  <a:pt x="20900" y="115197"/>
                </a:lnTo>
                <a:lnTo>
                  <a:pt x="5430" y="158473"/>
                </a:lnTo>
                <a:lnTo>
                  <a:pt x="0" y="205613"/>
                </a:lnTo>
                <a:lnTo>
                  <a:pt x="5430" y="252752"/>
                </a:lnTo>
                <a:lnTo>
                  <a:pt x="20900" y="296028"/>
                </a:lnTo>
                <a:lnTo>
                  <a:pt x="45173" y="334205"/>
                </a:lnTo>
                <a:lnTo>
                  <a:pt x="77017" y="366049"/>
                </a:lnTo>
                <a:lnTo>
                  <a:pt x="115196" y="390323"/>
                </a:lnTo>
                <a:lnTo>
                  <a:pt x="158477" y="405794"/>
                </a:lnTo>
                <a:lnTo>
                  <a:pt x="205625" y="411226"/>
                </a:lnTo>
                <a:lnTo>
                  <a:pt x="252768" y="405794"/>
                </a:lnTo>
                <a:lnTo>
                  <a:pt x="296046" y="390323"/>
                </a:lnTo>
                <a:lnTo>
                  <a:pt x="334223" y="366049"/>
                </a:lnTo>
                <a:lnTo>
                  <a:pt x="366065" y="334205"/>
                </a:lnTo>
                <a:lnTo>
                  <a:pt x="390338" y="296028"/>
                </a:lnTo>
                <a:lnTo>
                  <a:pt x="405807" y="252752"/>
                </a:lnTo>
                <a:lnTo>
                  <a:pt x="411238" y="205613"/>
                </a:lnTo>
                <a:lnTo>
                  <a:pt x="405807" y="158473"/>
                </a:lnTo>
                <a:lnTo>
                  <a:pt x="390338" y="115197"/>
                </a:lnTo>
                <a:lnTo>
                  <a:pt x="366065" y="77020"/>
                </a:lnTo>
                <a:lnTo>
                  <a:pt x="334223" y="45176"/>
                </a:lnTo>
                <a:lnTo>
                  <a:pt x="296046" y="20902"/>
                </a:lnTo>
                <a:lnTo>
                  <a:pt x="252768" y="5431"/>
                </a:lnTo>
                <a:lnTo>
                  <a:pt x="20562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3760" y="1833498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800">
              <a:latin typeface="Arial Black"/>
              <a:cs typeface="Arial Black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089" y="3029807"/>
            <a:ext cx="11670512" cy="254346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780413" y="518414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88026" y="1563751"/>
            <a:ext cx="2806065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6520" marR="5080" indent="-84455">
              <a:lnSpc>
                <a:spcPct val="100000"/>
              </a:lnSpc>
              <a:spcBef>
                <a:spcPts val="105"/>
              </a:spcBef>
              <a:buClr>
                <a:srgbClr val="FF0000"/>
              </a:buClr>
              <a:buChar char="•"/>
              <a:tabLst>
                <a:tab pos="9779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Cantidad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secciones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publicadas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financiamiento.</a:t>
            </a:r>
            <a:endParaRPr sz="1400">
              <a:latin typeface="Arial"/>
              <a:cs typeface="Arial"/>
            </a:endParaRPr>
          </a:p>
          <a:p>
            <a:pPr marL="97155" indent="-84455">
              <a:lnSpc>
                <a:spcPct val="100000"/>
              </a:lnSpc>
              <a:buClr>
                <a:srgbClr val="FF0000"/>
              </a:buClr>
              <a:buChar char="•"/>
              <a:tabLst>
                <a:tab pos="9715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Condición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plazas.</a:t>
            </a:r>
            <a:endParaRPr sz="1400">
              <a:latin typeface="Arial"/>
              <a:cs typeface="Arial"/>
            </a:endParaRPr>
          </a:p>
          <a:p>
            <a:pPr marL="97155" indent="-84455">
              <a:lnSpc>
                <a:spcPct val="100000"/>
              </a:lnSpc>
              <a:buClr>
                <a:srgbClr val="FF0000"/>
              </a:buClr>
              <a:buChar char="•"/>
              <a:tabLst>
                <a:tab pos="9715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estudio,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MSE</a:t>
            </a:r>
            <a:endParaRPr sz="1400">
              <a:latin typeface="Arial"/>
              <a:cs typeface="Arial"/>
            </a:endParaRPr>
          </a:p>
          <a:p>
            <a:pPr marL="97155" indent="-84455">
              <a:lnSpc>
                <a:spcPct val="100000"/>
              </a:lnSpc>
              <a:buClr>
                <a:srgbClr val="FF0000"/>
              </a:buClr>
              <a:buChar char="•"/>
              <a:tabLst>
                <a:tab pos="9715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Formatos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norma.</a:t>
            </a:r>
            <a:endParaRPr sz="1400">
              <a:latin typeface="Arial"/>
              <a:cs typeface="Arial"/>
            </a:endParaRPr>
          </a:p>
          <a:p>
            <a:pPr marL="96520" marR="93980" indent="-84455">
              <a:lnSpc>
                <a:spcPct val="100000"/>
              </a:lnSpc>
              <a:buClr>
                <a:srgbClr val="FF0000"/>
              </a:buClr>
              <a:buChar char="•"/>
              <a:tabLst>
                <a:tab pos="9779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Propuesta</a:t>
            </a:r>
            <a:r>
              <a:rPr sz="1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visada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integrantes 	comité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853813" y="1544066"/>
            <a:ext cx="411480" cy="411480"/>
          </a:xfrm>
          <a:custGeom>
            <a:avLst/>
            <a:gdLst/>
            <a:ahLst/>
            <a:cxnLst/>
            <a:rect l="l" t="t" r="r" b="b"/>
            <a:pathLst>
              <a:path w="411479" h="411480">
                <a:moveTo>
                  <a:pt x="205612" y="0"/>
                </a:moveTo>
                <a:lnTo>
                  <a:pt x="158473" y="5431"/>
                </a:lnTo>
                <a:lnTo>
                  <a:pt x="115197" y="20902"/>
                </a:lnTo>
                <a:lnTo>
                  <a:pt x="77020" y="45176"/>
                </a:lnTo>
                <a:lnTo>
                  <a:pt x="45176" y="77020"/>
                </a:lnTo>
                <a:lnTo>
                  <a:pt x="20902" y="115197"/>
                </a:lnTo>
                <a:lnTo>
                  <a:pt x="5431" y="158473"/>
                </a:lnTo>
                <a:lnTo>
                  <a:pt x="0" y="205612"/>
                </a:lnTo>
                <a:lnTo>
                  <a:pt x="5431" y="252752"/>
                </a:lnTo>
                <a:lnTo>
                  <a:pt x="20902" y="296028"/>
                </a:lnTo>
                <a:lnTo>
                  <a:pt x="45176" y="334205"/>
                </a:lnTo>
                <a:lnTo>
                  <a:pt x="77020" y="366049"/>
                </a:lnTo>
                <a:lnTo>
                  <a:pt x="115197" y="390323"/>
                </a:lnTo>
                <a:lnTo>
                  <a:pt x="158473" y="405794"/>
                </a:lnTo>
                <a:lnTo>
                  <a:pt x="205612" y="411225"/>
                </a:lnTo>
                <a:lnTo>
                  <a:pt x="252752" y="405794"/>
                </a:lnTo>
                <a:lnTo>
                  <a:pt x="296028" y="390323"/>
                </a:lnTo>
                <a:lnTo>
                  <a:pt x="334205" y="366049"/>
                </a:lnTo>
                <a:lnTo>
                  <a:pt x="366049" y="334205"/>
                </a:lnTo>
                <a:lnTo>
                  <a:pt x="390323" y="296028"/>
                </a:lnTo>
                <a:lnTo>
                  <a:pt x="405794" y="252752"/>
                </a:lnTo>
                <a:lnTo>
                  <a:pt x="411225" y="205612"/>
                </a:lnTo>
                <a:lnTo>
                  <a:pt x="405794" y="158473"/>
                </a:lnTo>
                <a:lnTo>
                  <a:pt x="390323" y="115197"/>
                </a:lnTo>
                <a:lnTo>
                  <a:pt x="366049" y="77020"/>
                </a:lnTo>
                <a:lnTo>
                  <a:pt x="334205" y="45176"/>
                </a:lnTo>
                <a:lnTo>
                  <a:pt x="296028" y="20902"/>
                </a:lnTo>
                <a:lnTo>
                  <a:pt x="252752" y="5431"/>
                </a:lnTo>
                <a:lnTo>
                  <a:pt x="20561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971034" y="158661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85994" y="520522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 Black"/>
                <a:cs typeface="Arial Black"/>
              </a:rPr>
              <a:t>4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275828" y="2470276"/>
            <a:ext cx="411480" cy="374650"/>
          </a:xfrm>
          <a:custGeom>
            <a:avLst/>
            <a:gdLst/>
            <a:ahLst/>
            <a:cxnLst/>
            <a:rect l="l" t="t" r="r" b="b"/>
            <a:pathLst>
              <a:path w="411479" h="374650">
                <a:moveTo>
                  <a:pt x="205613" y="0"/>
                </a:moveTo>
                <a:lnTo>
                  <a:pt x="158473" y="4944"/>
                </a:lnTo>
                <a:lnTo>
                  <a:pt x="115197" y="19031"/>
                </a:lnTo>
                <a:lnTo>
                  <a:pt x="77020" y="41138"/>
                </a:lnTo>
                <a:lnTo>
                  <a:pt x="45176" y="70142"/>
                </a:lnTo>
                <a:lnTo>
                  <a:pt x="20902" y="104923"/>
                </a:lnTo>
                <a:lnTo>
                  <a:pt x="5431" y="144357"/>
                </a:lnTo>
                <a:lnTo>
                  <a:pt x="0" y="187325"/>
                </a:lnTo>
                <a:lnTo>
                  <a:pt x="5431" y="230292"/>
                </a:lnTo>
                <a:lnTo>
                  <a:pt x="20902" y="269726"/>
                </a:lnTo>
                <a:lnTo>
                  <a:pt x="45176" y="304507"/>
                </a:lnTo>
                <a:lnTo>
                  <a:pt x="77020" y="333511"/>
                </a:lnTo>
                <a:lnTo>
                  <a:pt x="115197" y="355618"/>
                </a:lnTo>
                <a:lnTo>
                  <a:pt x="158473" y="369705"/>
                </a:lnTo>
                <a:lnTo>
                  <a:pt x="205613" y="374650"/>
                </a:lnTo>
                <a:lnTo>
                  <a:pt x="252792" y="369705"/>
                </a:lnTo>
                <a:lnTo>
                  <a:pt x="296083" y="355618"/>
                </a:lnTo>
                <a:lnTo>
                  <a:pt x="334258" y="333511"/>
                </a:lnTo>
                <a:lnTo>
                  <a:pt x="366089" y="304507"/>
                </a:lnTo>
                <a:lnTo>
                  <a:pt x="390346" y="269726"/>
                </a:lnTo>
                <a:lnTo>
                  <a:pt x="405801" y="230292"/>
                </a:lnTo>
                <a:lnTo>
                  <a:pt x="411225" y="187325"/>
                </a:lnTo>
                <a:lnTo>
                  <a:pt x="405801" y="144357"/>
                </a:lnTo>
                <a:lnTo>
                  <a:pt x="390346" y="104923"/>
                </a:lnTo>
                <a:lnTo>
                  <a:pt x="366089" y="70142"/>
                </a:lnTo>
                <a:lnTo>
                  <a:pt x="334258" y="41138"/>
                </a:lnTo>
                <a:lnTo>
                  <a:pt x="296083" y="19031"/>
                </a:lnTo>
                <a:lnTo>
                  <a:pt x="252792" y="4944"/>
                </a:lnTo>
                <a:lnTo>
                  <a:pt x="205613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393683" y="2494534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 Black"/>
                <a:cs typeface="Arial Black"/>
              </a:rPr>
              <a:t>5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914892" y="2447620"/>
            <a:ext cx="1856739" cy="459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001F5F"/>
                </a:solidFill>
                <a:latin typeface="Arial Black"/>
                <a:cs typeface="Arial Black"/>
              </a:rPr>
              <a:t>Comité</a:t>
            </a:r>
            <a:r>
              <a:rPr sz="1400" spc="-2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 Black"/>
                <a:cs typeface="Arial Black"/>
              </a:rPr>
              <a:t>UGEL,</a:t>
            </a:r>
            <a:endParaRPr sz="14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aprueba</a:t>
            </a:r>
            <a:r>
              <a:rPr sz="1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observa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CH.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195941" y="5049392"/>
            <a:ext cx="178181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001F5F"/>
                </a:solidFill>
                <a:latin typeface="Arial"/>
                <a:cs typeface="Arial"/>
              </a:rPr>
              <a:t>Nexus</a:t>
            </a:r>
            <a:endParaRPr sz="1400">
              <a:latin typeface="Arial"/>
              <a:cs typeface="Arial"/>
            </a:endParaRPr>
          </a:p>
          <a:p>
            <a:pPr marL="99695" marR="5080" indent="-88900">
              <a:lnSpc>
                <a:spcPct val="100000"/>
              </a:lnSpc>
              <a:spcBef>
                <a:spcPts val="5"/>
              </a:spcBef>
              <a:buClr>
                <a:srgbClr val="FF0000"/>
              </a:buClr>
              <a:buSzPct val="92857"/>
              <a:buFont typeface="Wingdings"/>
              <a:buChar char=""/>
              <a:tabLst>
                <a:tab pos="10096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Registro</a:t>
            </a:r>
            <a:r>
              <a:rPr sz="1400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CH</a:t>
            </a:r>
            <a:r>
              <a:rPr sz="1400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el 	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sistema.</a:t>
            </a:r>
            <a:endParaRPr sz="1400">
              <a:latin typeface="Arial"/>
              <a:cs typeface="Arial"/>
            </a:endParaRPr>
          </a:p>
          <a:p>
            <a:pPr marL="100330" indent="-88900">
              <a:lnSpc>
                <a:spcPct val="100000"/>
              </a:lnSpc>
              <a:buClr>
                <a:srgbClr val="FF0000"/>
              </a:buClr>
              <a:buSzPct val="92857"/>
              <a:buFont typeface="Wingdings"/>
              <a:buChar char=""/>
              <a:tabLst>
                <a:tab pos="10033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Plazas</a:t>
            </a:r>
            <a:r>
              <a:rPr sz="1400" spc="3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400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bolsas</a:t>
            </a:r>
            <a:r>
              <a:rPr sz="1400" spc="3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sin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284332" y="5902858"/>
            <a:ext cx="16935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7225" algn="l"/>
                <a:tab pos="1242695" algn="l"/>
                <a:tab pos="1541145" algn="l"/>
              </a:tabLst>
            </a:pP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carga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pasa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284332" y="6116218"/>
            <a:ext cx="169481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0919" algn="l"/>
              </a:tabLst>
            </a:pP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GRE/DRE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(sanción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284332" y="6329273"/>
            <a:ext cx="12325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administrativa).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728072" y="5025897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 Black"/>
                <a:cs typeface="Arial Black"/>
              </a:rPr>
              <a:t>6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64200" y="5148148"/>
            <a:ext cx="3454400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6520" marR="5080" indent="-84455">
              <a:lnSpc>
                <a:spcPct val="100000"/>
              </a:lnSpc>
              <a:spcBef>
                <a:spcPts val="105"/>
              </a:spcBef>
              <a:buClr>
                <a:srgbClr val="FF0000"/>
              </a:buClr>
              <a:buChar char="•"/>
              <a:tabLst>
                <a:tab pos="97790" algn="l"/>
              </a:tabLst>
            </a:pP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Correspondencia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entre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el título</a:t>
            </a:r>
            <a:r>
              <a:rPr sz="14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profesional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segunda</a:t>
            </a:r>
            <a:r>
              <a:rPr sz="1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especialidad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docente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y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área</a:t>
            </a:r>
            <a:r>
              <a:rPr sz="14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curricular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asignadas.</a:t>
            </a:r>
            <a:endParaRPr sz="1400">
              <a:latin typeface="Arial"/>
              <a:cs typeface="Arial"/>
            </a:endParaRPr>
          </a:p>
          <a:p>
            <a:pPr marL="96520" marR="244475" indent="-84455">
              <a:lnSpc>
                <a:spcPct val="100000"/>
              </a:lnSpc>
              <a:spcBef>
                <a:spcPts val="5"/>
              </a:spcBef>
              <a:buClr>
                <a:srgbClr val="FF0000"/>
              </a:buClr>
              <a:buChar char="•"/>
              <a:tabLst>
                <a:tab pos="97790" algn="l"/>
              </a:tabLst>
            </a:pP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Verificar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suma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total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horas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asignadas</a:t>
            </a:r>
            <a:r>
              <a:rPr sz="1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cargos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bolsas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exceda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establecidas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de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IE.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384040" y="4657419"/>
            <a:ext cx="72148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740785" algn="l"/>
              </a:tabLst>
            </a:pPr>
            <a:r>
              <a:rPr sz="4400" dirty="0">
                <a:solidFill>
                  <a:srgbClr val="FFFFFF"/>
                </a:solidFill>
              </a:rPr>
              <a:t>Después</a:t>
            </a:r>
            <a:r>
              <a:rPr sz="4400" spc="-30" dirty="0">
                <a:solidFill>
                  <a:srgbClr val="FFFFFF"/>
                </a:solidFill>
              </a:rPr>
              <a:t> </a:t>
            </a:r>
            <a:r>
              <a:rPr sz="4400" spc="-35" dirty="0">
                <a:solidFill>
                  <a:srgbClr val="FFFFFF"/>
                </a:solidFill>
              </a:rPr>
              <a:t>de</a:t>
            </a:r>
            <a:r>
              <a:rPr sz="4400" dirty="0">
                <a:solidFill>
                  <a:srgbClr val="FFFFFF"/>
                </a:solidFill>
              </a:rPr>
              <a:t>	aprobar</a:t>
            </a:r>
            <a:r>
              <a:rPr sz="4400" spc="60" dirty="0">
                <a:solidFill>
                  <a:srgbClr val="FFFFFF"/>
                </a:solidFill>
              </a:rPr>
              <a:t> </a:t>
            </a:r>
            <a:r>
              <a:rPr sz="4400" spc="-25" dirty="0">
                <a:solidFill>
                  <a:srgbClr val="FFFFFF"/>
                </a:solidFill>
              </a:rPr>
              <a:t>CH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5744210"/>
            <a:chOff x="0" y="0"/>
            <a:chExt cx="12192000" cy="5744210"/>
          </a:xfrm>
        </p:grpSpPr>
        <p:sp>
          <p:nvSpPr>
            <p:cNvPr id="4" name="object 4"/>
            <p:cNvSpPr/>
            <p:nvPr/>
          </p:nvSpPr>
          <p:spPr>
            <a:xfrm>
              <a:off x="4501641" y="5721718"/>
              <a:ext cx="6661784" cy="16510"/>
            </a:xfrm>
            <a:custGeom>
              <a:avLst/>
              <a:gdLst/>
              <a:ahLst/>
              <a:cxnLst/>
              <a:rect l="l" t="t" r="r" b="b"/>
              <a:pathLst>
                <a:path w="6661784" h="16510">
                  <a:moveTo>
                    <a:pt x="0" y="0"/>
                  </a:moveTo>
                  <a:lnTo>
                    <a:pt x="6661658" y="1597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97896" y="93852"/>
              <a:ext cx="1065377" cy="64236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384040" y="4565980"/>
            <a:ext cx="402717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10" dirty="0">
                <a:solidFill>
                  <a:srgbClr val="FFFFFF"/>
                </a:solidFill>
              </a:rPr>
              <a:t>Conceptos</a:t>
            </a:r>
            <a:endParaRPr sz="540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5744210"/>
            <a:chOff x="0" y="0"/>
            <a:chExt cx="12192000" cy="5744210"/>
          </a:xfrm>
        </p:grpSpPr>
        <p:sp>
          <p:nvSpPr>
            <p:cNvPr id="4" name="object 4"/>
            <p:cNvSpPr/>
            <p:nvPr/>
          </p:nvSpPr>
          <p:spPr>
            <a:xfrm>
              <a:off x="4501641" y="5721718"/>
              <a:ext cx="6661784" cy="16510"/>
            </a:xfrm>
            <a:custGeom>
              <a:avLst/>
              <a:gdLst/>
              <a:ahLst/>
              <a:cxnLst/>
              <a:rect l="l" t="t" r="r" b="b"/>
              <a:pathLst>
                <a:path w="6661784" h="16510">
                  <a:moveTo>
                    <a:pt x="0" y="0"/>
                  </a:moveTo>
                  <a:lnTo>
                    <a:pt x="6661658" y="1597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215938"/>
              <a:ext cx="1779143" cy="42985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829944"/>
            <a:chOff x="0" y="0"/>
            <a:chExt cx="12192000" cy="829944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586985" y="2779521"/>
            <a:ext cx="376491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error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registro.</a:t>
            </a:r>
            <a:endParaRPr sz="1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Clr>
                <a:srgbClr val="FF0000"/>
              </a:buClr>
              <a:buChar char="•"/>
              <a:tabLst>
                <a:tab pos="240665" algn="l"/>
                <a:tab pos="730250" algn="l"/>
              </a:tabLst>
            </a:pP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reordenamiento/redistribución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bolsas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entre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IIEE.</a:t>
            </a:r>
            <a:endParaRPr sz="1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Clr>
                <a:srgbClr val="FF0000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retorno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8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titular.</a:t>
            </a:r>
            <a:endParaRPr sz="1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Clr>
                <a:srgbClr val="FF0000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reasignación.</a:t>
            </a:r>
            <a:endParaRPr sz="1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Clr>
                <a:srgbClr val="FF0000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restitución.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25676" y="920216"/>
            <a:ext cx="9028430" cy="6464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541655" marR="192405" indent="-341630">
              <a:lnSpc>
                <a:spcPct val="100000"/>
              </a:lnSpc>
              <a:spcBef>
                <a:spcPts val="254"/>
              </a:spcBef>
            </a:pP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Solo</a:t>
            </a:r>
            <a:r>
              <a:rPr sz="1800" spc="-2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se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podrá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realizar,</a:t>
            </a:r>
            <a:r>
              <a:rPr sz="1800" spc="-2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una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vez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aprobado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el</a:t>
            </a:r>
            <a:r>
              <a:rPr sz="1800" spc="-2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cuadro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de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distribución</a:t>
            </a:r>
            <a:r>
              <a:rPr sz="1800" spc="-25" dirty="0">
                <a:solidFill>
                  <a:srgbClr val="001F5F"/>
                </a:solidFill>
                <a:latin typeface="Arial Black"/>
                <a:cs typeface="Arial Black"/>
              </a:rPr>
              <a:t> de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horas</a:t>
            </a:r>
            <a:r>
              <a:rPr sz="1800" spc="-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pedagógicas mediante resolución</a:t>
            </a:r>
            <a:r>
              <a:rPr sz="1800" spc="-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directoral</a:t>
            </a:r>
            <a:r>
              <a:rPr sz="1800" spc="-2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001F5F"/>
                </a:solidFill>
                <a:latin typeface="Arial Black"/>
                <a:cs typeface="Arial Black"/>
              </a:rPr>
              <a:t>por la</a:t>
            </a:r>
            <a:r>
              <a:rPr sz="1800" spc="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 Black"/>
                <a:cs typeface="Arial Black"/>
              </a:rPr>
              <a:t>UGEL.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03106" y="2779521"/>
            <a:ext cx="2912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Char char="•"/>
              <a:tabLst>
                <a:tab pos="240665" algn="l"/>
                <a:tab pos="1252855" algn="l"/>
                <a:tab pos="2646045" algn="l"/>
              </a:tabLst>
            </a:pP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efectos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603106" y="3053841"/>
            <a:ext cx="291211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disminución</a:t>
            </a:r>
            <a:r>
              <a:rPr sz="1800" spc="3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spc="3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metas</a:t>
            </a:r>
            <a:r>
              <a:rPr sz="1800" spc="3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atención.</a:t>
            </a:r>
            <a:endParaRPr sz="1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Clr>
                <a:srgbClr val="FF0000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fusión/integración.</a:t>
            </a:r>
            <a:endParaRPr sz="1800">
              <a:latin typeface="Arial"/>
              <a:cs typeface="Arial"/>
            </a:endParaRPr>
          </a:p>
          <a:p>
            <a:pPr marL="241300" marR="6350" indent="-228600">
              <a:lnSpc>
                <a:spcPct val="100000"/>
              </a:lnSpc>
              <a:buClr>
                <a:srgbClr val="FF0000"/>
              </a:buClr>
              <a:buChar char="•"/>
              <a:tabLst>
                <a:tab pos="241300" algn="l"/>
                <a:tab pos="1252855" algn="l"/>
                <a:tab pos="2644775" algn="l"/>
              </a:tabLst>
            </a:pP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cambio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en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encargatura.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674742" y="1707895"/>
            <a:ext cx="3157855" cy="795655"/>
            <a:chOff x="4674742" y="1707895"/>
            <a:chExt cx="3157855" cy="795655"/>
          </a:xfrm>
        </p:grpSpPr>
        <p:sp>
          <p:nvSpPr>
            <p:cNvPr id="12" name="object 12"/>
            <p:cNvSpPr/>
            <p:nvPr/>
          </p:nvSpPr>
          <p:spPr>
            <a:xfrm>
              <a:off x="4674742" y="1707895"/>
              <a:ext cx="450850" cy="795655"/>
            </a:xfrm>
            <a:custGeom>
              <a:avLst/>
              <a:gdLst/>
              <a:ahLst/>
              <a:cxnLst/>
              <a:rect l="l" t="t" r="r" b="b"/>
              <a:pathLst>
                <a:path w="450850" h="795655">
                  <a:moveTo>
                    <a:pt x="317881" y="0"/>
                  </a:moveTo>
                  <a:lnTo>
                    <a:pt x="0" y="0"/>
                  </a:lnTo>
                  <a:lnTo>
                    <a:pt x="0" y="795274"/>
                  </a:lnTo>
                  <a:lnTo>
                    <a:pt x="317881" y="795274"/>
                  </a:lnTo>
                  <a:lnTo>
                    <a:pt x="450342" y="397509"/>
                  </a:lnTo>
                  <a:lnTo>
                    <a:pt x="317881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55336" y="1707895"/>
              <a:ext cx="2977515" cy="795655"/>
            </a:xfrm>
            <a:custGeom>
              <a:avLst/>
              <a:gdLst/>
              <a:ahLst/>
              <a:cxnLst/>
              <a:rect l="l" t="t" r="r" b="b"/>
              <a:pathLst>
                <a:path w="2977515" h="795655">
                  <a:moveTo>
                    <a:pt x="2977261" y="0"/>
                  </a:moveTo>
                  <a:lnTo>
                    <a:pt x="0" y="0"/>
                  </a:lnTo>
                  <a:lnTo>
                    <a:pt x="318388" y="397509"/>
                  </a:lnTo>
                  <a:lnTo>
                    <a:pt x="0" y="795274"/>
                  </a:lnTo>
                  <a:lnTo>
                    <a:pt x="2977261" y="795274"/>
                  </a:lnTo>
                  <a:lnTo>
                    <a:pt x="2977261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446521" y="1881886"/>
            <a:ext cx="166687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i="1" spc="-120" dirty="0">
                <a:solidFill>
                  <a:srgbClr val="FFFFFF"/>
                </a:solidFill>
                <a:latin typeface="Arial"/>
                <a:cs typeface="Arial"/>
              </a:rPr>
              <a:t>REAJUSTE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523351" y="1673098"/>
            <a:ext cx="3412490" cy="795655"/>
            <a:chOff x="8523351" y="1673098"/>
            <a:chExt cx="3412490" cy="795655"/>
          </a:xfrm>
        </p:grpSpPr>
        <p:sp>
          <p:nvSpPr>
            <p:cNvPr id="16" name="object 16"/>
            <p:cNvSpPr/>
            <p:nvPr/>
          </p:nvSpPr>
          <p:spPr>
            <a:xfrm>
              <a:off x="8523351" y="1673098"/>
              <a:ext cx="459105" cy="795655"/>
            </a:xfrm>
            <a:custGeom>
              <a:avLst/>
              <a:gdLst/>
              <a:ahLst/>
              <a:cxnLst/>
              <a:rect l="l" t="t" r="r" b="b"/>
              <a:pathLst>
                <a:path w="459104" h="795655">
                  <a:moveTo>
                    <a:pt x="323976" y="0"/>
                  </a:moveTo>
                  <a:lnTo>
                    <a:pt x="0" y="0"/>
                  </a:lnTo>
                  <a:lnTo>
                    <a:pt x="0" y="795147"/>
                  </a:lnTo>
                  <a:lnTo>
                    <a:pt x="323976" y="795147"/>
                  </a:lnTo>
                  <a:lnTo>
                    <a:pt x="458977" y="397510"/>
                  </a:lnTo>
                  <a:lnTo>
                    <a:pt x="32397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707374" y="1673098"/>
              <a:ext cx="3228340" cy="795655"/>
            </a:xfrm>
            <a:custGeom>
              <a:avLst/>
              <a:gdLst/>
              <a:ahLst/>
              <a:cxnLst/>
              <a:rect l="l" t="t" r="r" b="b"/>
              <a:pathLst>
                <a:path w="3228340" h="795655">
                  <a:moveTo>
                    <a:pt x="3228212" y="0"/>
                  </a:moveTo>
                  <a:lnTo>
                    <a:pt x="0" y="0"/>
                  </a:lnTo>
                  <a:lnTo>
                    <a:pt x="345185" y="397510"/>
                  </a:lnTo>
                  <a:lnTo>
                    <a:pt x="0" y="795147"/>
                  </a:lnTo>
                  <a:lnTo>
                    <a:pt x="3228212" y="795147"/>
                  </a:lnTo>
                  <a:lnTo>
                    <a:pt x="3228212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062084" y="1830705"/>
            <a:ext cx="287401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REFORMULACIÓN</a:t>
            </a:r>
            <a:endParaRPr sz="2600">
              <a:latin typeface="Arial Black"/>
              <a:cs typeface="Arial Black"/>
            </a:endParaRPr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77915" y="4622634"/>
            <a:ext cx="987615" cy="987615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37090" y="4506391"/>
            <a:ext cx="1219200" cy="1219200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763625" y="2779521"/>
            <a:ext cx="29927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Char char="•"/>
              <a:tabLst>
                <a:tab pos="241300" algn="l"/>
                <a:tab pos="623570" algn="l"/>
                <a:tab pos="1324610" algn="l"/>
                <a:tab pos="158051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8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nuevas</a:t>
            </a:r>
            <a:r>
              <a:rPr sz="18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plazas</a:t>
            </a:r>
            <a:r>
              <a:rPr sz="1800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8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bolsa 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5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consecuencia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92225" y="3327857"/>
            <a:ext cx="19843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1375" algn="l"/>
              </a:tabLst>
            </a:pP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incremento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76625" y="3327857"/>
            <a:ext cx="28130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620" algn="r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endParaRPr sz="18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spcBef>
                <a:spcPts val="5"/>
              </a:spcBef>
            </a:pPr>
            <a:r>
              <a:rPr sz="1800" spc="-5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800" spc="-50" dirty="0">
                <a:solidFill>
                  <a:srgbClr val="001F5F"/>
                </a:solidFill>
                <a:latin typeface="Arial"/>
                <a:cs typeface="Arial"/>
              </a:rPr>
              <a:t>/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92225" y="3602863"/>
            <a:ext cx="16262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secciones reordenamiento redistribución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52665" y="1656714"/>
            <a:ext cx="3412490" cy="795655"/>
            <a:chOff x="552665" y="1656714"/>
            <a:chExt cx="3412490" cy="795655"/>
          </a:xfrm>
        </p:grpSpPr>
        <p:sp>
          <p:nvSpPr>
            <p:cNvPr id="26" name="object 26"/>
            <p:cNvSpPr/>
            <p:nvPr/>
          </p:nvSpPr>
          <p:spPr>
            <a:xfrm>
              <a:off x="552665" y="1656714"/>
              <a:ext cx="459105" cy="795655"/>
            </a:xfrm>
            <a:custGeom>
              <a:avLst/>
              <a:gdLst/>
              <a:ahLst/>
              <a:cxnLst/>
              <a:rect l="l" t="t" r="r" b="b"/>
              <a:pathLst>
                <a:path w="459105" h="795655">
                  <a:moveTo>
                    <a:pt x="324015" y="0"/>
                  </a:moveTo>
                  <a:lnTo>
                    <a:pt x="0" y="0"/>
                  </a:lnTo>
                  <a:lnTo>
                    <a:pt x="0" y="795147"/>
                  </a:lnTo>
                  <a:lnTo>
                    <a:pt x="324015" y="795147"/>
                  </a:lnTo>
                  <a:lnTo>
                    <a:pt x="458990" y="397383"/>
                  </a:lnTo>
                  <a:lnTo>
                    <a:pt x="32401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36765" y="1656714"/>
              <a:ext cx="3228340" cy="795655"/>
            </a:xfrm>
            <a:custGeom>
              <a:avLst/>
              <a:gdLst/>
              <a:ahLst/>
              <a:cxnLst/>
              <a:rect l="l" t="t" r="r" b="b"/>
              <a:pathLst>
                <a:path w="3228340" h="795655">
                  <a:moveTo>
                    <a:pt x="3228174" y="0"/>
                  </a:moveTo>
                  <a:lnTo>
                    <a:pt x="0" y="0"/>
                  </a:lnTo>
                  <a:lnTo>
                    <a:pt x="345147" y="397383"/>
                  </a:lnTo>
                  <a:lnTo>
                    <a:pt x="0" y="795147"/>
                  </a:lnTo>
                  <a:lnTo>
                    <a:pt x="3228174" y="795147"/>
                  </a:lnTo>
                  <a:lnTo>
                    <a:pt x="3228174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 descr="$PPTXTitle"/>
          <p:cNvSpPr txBox="1">
            <a:spLocks noGrp="1"/>
          </p:cNvSpPr>
          <p:nvPr>
            <p:ph type="title"/>
          </p:nvPr>
        </p:nvSpPr>
        <p:spPr>
          <a:xfrm>
            <a:off x="1365630" y="1812163"/>
            <a:ext cx="213550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i="1" spc="-10" dirty="0">
                <a:solidFill>
                  <a:srgbClr val="FFFFFF"/>
                </a:solidFill>
                <a:latin typeface="Arial"/>
                <a:cs typeface="Arial"/>
              </a:rPr>
              <a:t>AMPLIACIÓN</a:t>
            </a:r>
            <a:endParaRPr sz="2600">
              <a:latin typeface="Arial"/>
              <a:cs typeface="Arial"/>
            </a:endParaRPr>
          </a:p>
        </p:txBody>
      </p:sp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46529" y="4589589"/>
            <a:ext cx="987615" cy="987615"/>
          </a:xfrm>
          <a:prstGeom prst="rect">
            <a:avLst/>
          </a:prstGeom>
        </p:spPr>
      </p:pic>
      <p:sp>
        <p:nvSpPr>
          <p:cNvPr id="30" name="object 30"/>
          <p:cNvSpPr txBox="1"/>
          <p:nvPr/>
        </p:nvSpPr>
        <p:spPr>
          <a:xfrm>
            <a:off x="1725676" y="6117856"/>
            <a:ext cx="9028430" cy="3695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728980">
              <a:lnSpc>
                <a:spcPct val="100000"/>
              </a:lnSpc>
              <a:spcBef>
                <a:spcPts val="320"/>
              </a:spcBef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Excepcionalmente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sólo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redistribución</a:t>
            </a:r>
            <a:r>
              <a:rPr sz="18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bolsa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EBA</a:t>
            </a:r>
            <a:r>
              <a:rPr sz="1800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EBR</a:t>
            </a:r>
            <a:r>
              <a:rPr sz="18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825830"/>
            <a:ext cx="799147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Reordenamiento</a:t>
            </a:r>
            <a:r>
              <a:rPr sz="3300" spc="-10" dirty="0"/>
              <a:t> </a:t>
            </a:r>
            <a:r>
              <a:rPr sz="3300" dirty="0"/>
              <a:t>de</a:t>
            </a:r>
            <a:r>
              <a:rPr sz="3300" spc="-15" dirty="0"/>
              <a:t> </a:t>
            </a:r>
            <a:r>
              <a:rPr sz="3300" dirty="0"/>
              <a:t>bolsa</a:t>
            </a:r>
            <a:r>
              <a:rPr sz="3300" spc="-15" dirty="0"/>
              <a:t> </a:t>
            </a:r>
            <a:r>
              <a:rPr sz="3300" dirty="0"/>
              <a:t>de</a:t>
            </a:r>
            <a:r>
              <a:rPr sz="3300" spc="-15" dirty="0"/>
              <a:t> </a:t>
            </a:r>
            <a:r>
              <a:rPr sz="3300" spc="-10" dirty="0"/>
              <a:t>horas</a:t>
            </a:r>
            <a:endParaRPr sz="3300"/>
          </a:p>
        </p:txBody>
      </p:sp>
      <p:sp>
        <p:nvSpPr>
          <p:cNvPr id="3" name="object 3"/>
          <p:cNvSpPr/>
          <p:nvPr/>
        </p:nvSpPr>
        <p:spPr>
          <a:xfrm>
            <a:off x="977112" y="1487805"/>
            <a:ext cx="7488555" cy="0"/>
          </a:xfrm>
          <a:custGeom>
            <a:avLst/>
            <a:gdLst/>
            <a:ahLst/>
            <a:cxnLst/>
            <a:rect l="l" t="t" r="r" b="b"/>
            <a:pathLst>
              <a:path w="7488555">
                <a:moveTo>
                  <a:pt x="0" y="0"/>
                </a:moveTo>
                <a:lnTo>
                  <a:pt x="7488453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0" y="215938"/>
            <a:ext cx="1779143" cy="42985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92273" y="3117088"/>
            <a:ext cx="159470" cy="160654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2419476" y="3083560"/>
            <a:ext cx="6759575" cy="1584325"/>
            <a:chOff x="2419476" y="3083560"/>
            <a:chExt cx="6759575" cy="158432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19476" y="3083560"/>
              <a:ext cx="6759448" cy="158394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48329" y="3755986"/>
              <a:ext cx="653961" cy="65396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822186" y="3358514"/>
              <a:ext cx="347345" cy="342900"/>
            </a:xfrm>
            <a:custGeom>
              <a:avLst/>
              <a:gdLst/>
              <a:ahLst/>
              <a:cxnLst/>
              <a:rect l="l" t="t" r="r" b="b"/>
              <a:pathLst>
                <a:path w="347345" h="342900">
                  <a:moveTo>
                    <a:pt x="204724" y="255778"/>
                  </a:moveTo>
                  <a:lnTo>
                    <a:pt x="199517" y="250571"/>
                  </a:lnTo>
                  <a:lnTo>
                    <a:pt x="56388" y="250571"/>
                  </a:lnTo>
                  <a:lnTo>
                    <a:pt x="49530" y="250571"/>
                  </a:lnTo>
                  <a:lnTo>
                    <a:pt x="44323" y="255778"/>
                  </a:lnTo>
                  <a:lnTo>
                    <a:pt x="44323" y="268732"/>
                  </a:lnTo>
                  <a:lnTo>
                    <a:pt x="49530" y="274828"/>
                  </a:lnTo>
                  <a:lnTo>
                    <a:pt x="199517" y="274828"/>
                  </a:lnTo>
                  <a:lnTo>
                    <a:pt x="204724" y="268732"/>
                  </a:lnTo>
                  <a:lnTo>
                    <a:pt x="204724" y="255778"/>
                  </a:lnTo>
                  <a:close/>
                </a:path>
                <a:path w="347345" h="342900">
                  <a:moveTo>
                    <a:pt x="204724" y="188087"/>
                  </a:moveTo>
                  <a:lnTo>
                    <a:pt x="199517" y="182130"/>
                  </a:lnTo>
                  <a:lnTo>
                    <a:pt x="56388" y="182130"/>
                  </a:lnTo>
                  <a:lnTo>
                    <a:pt x="49530" y="182130"/>
                  </a:lnTo>
                  <a:lnTo>
                    <a:pt x="44323" y="188087"/>
                  </a:lnTo>
                  <a:lnTo>
                    <a:pt x="44323" y="201180"/>
                  </a:lnTo>
                  <a:lnTo>
                    <a:pt x="49530" y="206375"/>
                  </a:lnTo>
                  <a:lnTo>
                    <a:pt x="199517" y="206375"/>
                  </a:lnTo>
                  <a:lnTo>
                    <a:pt x="204724" y="201180"/>
                  </a:lnTo>
                  <a:lnTo>
                    <a:pt x="204724" y="188087"/>
                  </a:lnTo>
                  <a:close/>
                </a:path>
                <a:path w="347345" h="342900">
                  <a:moveTo>
                    <a:pt x="204724" y="119634"/>
                  </a:moveTo>
                  <a:lnTo>
                    <a:pt x="199517" y="115316"/>
                  </a:lnTo>
                  <a:lnTo>
                    <a:pt x="56388" y="115316"/>
                  </a:lnTo>
                  <a:lnTo>
                    <a:pt x="49530" y="115316"/>
                  </a:lnTo>
                  <a:lnTo>
                    <a:pt x="44323" y="120523"/>
                  </a:lnTo>
                  <a:lnTo>
                    <a:pt x="44323" y="132588"/>
                  </a:lnTo>
                  <a:lnTo>
                    <a:pt x="49530" y="137795"/>
                  </a:lnTo>
                  <a:lnTo>
                    <a:pt x="199517" y="137795"/>
                  </a:lnTo>
                  <a:lnTo>
                    <a:pt x="204724" y="132588"/>
                  </a:lnTo>
                  <a:lnTo>
                    <a:pt x="204724" y="119634"/>
                  </a:lnTo>
                  <a:close/>
                </a:path>
                <a:path w="347345" h="342900">
                  <a:moveTo>
                    <a:pt x="204724" y="52070"/>
                  </a:moveTo>
                  <a:lnTo>
                    <a:pt x="199517" y="46863"/>
                  </a:lnTo>
                  <a:lnTo>
                    <a:pt x="56388" y="46863"/>
                  </a:lnTo>
                  <a:lnTo>
                    <a:pt x="49530" y="46863"/>
                  </a:lnTo>
                  <a:lnTo>
                    <a:pt x="44323" y="52070"/>
                  </a:lnTo>
                  <a:lnTo>
                    <a:pt x="44323" y="64135"/>
                  </a:lnTo>
                  <a:lnTo>
                    <a:pt x="49530" y="69342"/>
                  </a:lnTo>
                  <a:lnTo>
                    <a:pt x="199517" y="69342"/>
                  </a:lnTo>
                  <a:lnTo>
                    <a:pt x="204724" y="64135"/>
                  </a:lnTo>
                  <a:lnTo>
                    <a:pt x="204724" y="52070"/>
                  </a:lnTo>
                  <a:close/>
                </a:path>
                <a:path w="347345" h="342900">
                  <a:moveTo>
                    <a:pt x="341630" y="279146"/>
                  </a:moveTo>
                  <a:lnTo>
                    <a:pt x="335534" y="273050"/>
                  </a:lnTo>
                  <a:lnTo>
                    <a:pt x="315595" y="273050"/>
                  </a:lnTo>
                  <a:lnTo>
                    <a:pt x="315595" y="297434"/>
                  </a:lnTo>
                  <a:lnTo>
                    <a:pt x="310819" y="306412"/>
                  </a:lnTo>
                  <a:lnTo>
                    <a:pt x="303377" y="313537"/>
                  </a:lnTo>
                  <a:lnTo>
                    <a:pt x="293814" y="318223"/>
                  </a:lnTo>
                  <a:lnTo>
                    <a:pt x="282702" y="319913"/>
                  </a:lnTo>
                  <a:lnTo>
                    <a:pt x="272186" y="318223"/>
                  </a:lnTo>
                  <a:lnTo>
                    <a:pt x="263055" y="313537"/>
                  </a:lnTo>
                  <a:lnTo>
                    <a:pt x="255714" y="306412"/>
                  </a:lnTo>
                  <a:lnTo>
                    <a:pt x="250571" y="297434"/>
                  </a:lnTo>
                  <a:lnTo>
                    <a:pt x="315595" y="297434"/>
                  </a:lnTo>
                  <a:lnTo>
                    <a:pt x="315595" y="273050"/>
                  </a:lnTo>
                  <a:lnTo>
                    <a:pt x="248920" y="273050"/>
                  </a:lnTo>
                  <a:lnTo>
                    <a:pt x="248920" y="33782"/>
                  </a:lnTo>
                  <a:lnTo>
                    <a:pt x="247015" y="24257"/>
                  </a:lnTo>
                  <a:lnTo>
                    <a:pt x="246329" y="20853"/>
                  </a:lnTo>
                  <a:lnTo>
                    <a:pt x="239395" y="10287"/>
                  </a:lnTo>
                  <a:lnTo>
                    <a:pt x="239395" y="319913"/>
                  </a:lnTo>
                  <a:lnTo>
                    <a:pt x="57277" y="319913"/>
                  </a:lnTo>
                  <a:lnTo>
                    <a:pt x="44196" y="317322"/>
                  </a:lnTo>
                  <a:lnTo>
                    <a:pt x="33121" y="310172"/>
                  </a:lnTo>
                  <a:lnTo>
                    <a:pt x="25463" y="299453"/>
                  </a:lnTo>
                  <a:lnTo>
                    <a:pt x="22606" y="286131"/>
                  </a:lnTo>
                  <a:lnTo>
                    <a:pt x="22606" y="36449"/>
                  </a:lnTo>
                  <a:lnTo>
                    <a:pt x="21717" y="36449"/>
                  </a:lnTo>
                  <a:lnTo>
                    <a:pt x="21717" y="29464"/>
                  </a:lnTo>
                  <a:lnTo>
                    <a:pt x="26924" y="24257"/>
                  </a:lnTo>
                  <a:lnTo>
                    <a:pt x="221996" y="24257"/>
                  </a:lnTo>
                  <a:lnTo>
                    <a:pt x="228092" y="29464"/>
                  </a:lnTo>
                  <a:lnTo>
                    <a:pt x="228092" y="286131"/>
                  </a:lnTo>
                  <a:lnTo>
                    <a:pt x="228739" y="295668"/>
                  </a:lnTo>
                  <a:lnTo>
                    <a:pt x="230784" y="304647"/>
                  </a:lnTo>
                  <a:lnTo>
                    <a:pt x="234302" y="312813"/>
                  </a:lnTo>
                  <a:lnTo>
                    <a:pt x="239395" y="319913"/>
                  </a:lnTo>
                  <a:lnTo>
                    <a:pt x="239395" y="10287"/>
                  </a:lnTo>
                  <a:lnTo>
                    <a:pt x="239268" y="10083"/>
                  </a:lnTo>
                  <a:lnTo>
                    <a:pt x="228765" y="2730"/>
                  </a:lnTo>
                  <a:lnTo>
                    <a:pt x="215900" y="0"/>
                  </a:lnTo>
                  <a:lnTo>
                    <a:pt x="33909" y="0"/>
                  </a:lnTo>
                  <a:lnTo>
                    <a:pt x="20561" y="2730"/>
                  </a:lnTo>
                  <a:lnTo>
                    <a:pt x="9804" y="10083"/>
                  </a:lnTo>
                  <a:lnTo>
                    <a:pt x="2616" y="20853"/>
                  </a:lnTo>
                  <a:lnTo>
                    <a:pt x="0" y="33782"/>
                  </a:lnTo>
                  <a:lnTo>
                    <a:pt x="0" y="284353"/>
                  </a:lnTo>
                  <a:lnTo>
                    <a:pt x="4051" y="307352"/>
                  </a:lnTo>
                  <a:lnTo>
                    <a:pt x="4102" y="307682"/>
                  </a:lnTo>
                  <a:lnTo>
                    <a:pt x="16230" y="326047"/>
                  </a:lnTo>
                  <a:lnTo>
                    <a:pt x="34340" y="338074"/>
                  </a:lnTo>
                  <a:lnTo>
                    <a:pt x="56388" y="342392"/>
                  </a:lnTo>
                  <a:lnTo>
                    <a:pt x="283591" y="342392"/>
                  </a:lnTo>
                  <a:lnTo>
                    <a:pt x="306158" y="337858"/>
                  </a:lnTo>
                  <a:lnTo>
                    <a:pt x="324612" y="325539"/>
                  </a:lnTo>
                  <a:lnTo>
                    <a:pt x="328460" y="319913"/>
                  </a:lnTo>
                  <a:lnTo>
                    <a:pt x="337058" y="307352"/>
                  </a:lnTo>
                  <a:lnTo>
                    <a:pt x="339102" y="297434"/>
                  </a:lnTo>
                  <a:lnTo>
                    <a:pt x="341630" y="285242"/>
                  </a:lnTo>
                  <a:lnTo>
                    <a:pt x="341630" y="279146"/>
                  </a:lnTo>
                  <a:close/>
                </a:path>
                <a:path w="347345" h="342900">
                  <a:moveTo>
                    <a:pt x="346837" y="27686"/>
                  </a:moveTo>
                  <a:lnTo>
                    <a:pt x="346151" y="23368"/>
                  </a:lnTo>
                  <a:lnTo>
                    <a:pt x="345224" y="17424"/>
                  </a:lnTo>
                  <a:lnTo>
                    <a:pt x="339788" y="9207"/>
                  </a:lnTo>
                  <a:lnTo>
                    <a:pt x="331584" y="3759"/>
                  </a:lnTo>
                  <a:lnTo>
                    <a:pt x="325120" y="2476"/>
                  </a:lnTo>
                  <a:lnTo>
                    <a:pt x="325120" y="25146"/>
                  </a:lnTo>
                  <a:lnTo>
                    <a:pt x="325120" y="46863"/>
                  </a:lnTo>
                  <a:lnTo>
                    <a:pt x="325120" y="69342"/>
                  </a:lnTo>
                  <a:lnTo>
                    <a:pt x="325120" y="183781"/>
                  </a:lnTo>
                  <a:lnTo>
                    <a:pt x="317373" y="183781"/>
                  </a:lnTo>
                  <a:lnTo>
                    <a:pt x="317373" y="206375"/>
                  </a:lnTo>
                  <a:lnTo>
                    <a:pt x="309626" y="222885"/>
                  </a:lnTo>
                  <a:lnTo>
                    <a:pt x="300863" y="206375"/>
                  </a:lnTo>
                  <a:lnTo>
                    <a:pt x="317373" y="206375"/>
                  </a:lnTo>
                  <a:lnTo>
                    <a:pt x="317373" y="183781"/>
                  </a:lnTo>
                  <a:lnTo>
                    <a:pt x="294894" y="183781"/>
                  </a:lnTo>
                  <a:lnTo>
                    <a:pt x="294894" y="69342"/>
                  </a:lnTo>
                  <a:lnTo>
                    <a:pt x="325120" y="69342"/>
                  </a:lnTo>
                  <a:lnTo>
                    <a:pt x="325120" y="46863"/>
                  </a:lnTo>
                  <a:lnTo>
                    <a:pt x="294894" y="46863"/>
                  </a:lnTo>
                  <a:lnTo>
                    <a:pt x="294894" y="25146"/>
                  </a:lnTo>
                  <a:lnTo>
                    <a:pt x="296545" y="23368"/>
                  </a:lnTo>
                  <a:lnTo>
                    <a:pt x="324358" y="23368"/>
                  </a:lnTo>
                  <a:lnTo>
                    <a:pt x="325120" y="25146"/>
                  </a:lnTo>
                  <a:lnTo>
                    <a:pt x="325120" y="2476"/>
                  </a:lnTo>
                  <a:lnTo>
                    <a:pt x="321691" y="1778"/>
                  </a:lnTo>
                  <a:lnTo>
                    <a:pt x="299212" y="1778"/>
                  </a:lnTo>
                  <a:lnTo>
                    <a:pt x="288404" y="3759"/>
                  </a:lnTo>
                  <a:lnTo>
                    <a:pt x="279882" y="9207"/>
                  </a:lnTo>
                  <a:lnTo>
                    <a:pt x="274294" y="17424"/>
                  </a:lnTo>
                  <a:lnTo>
                    <a:pt x="272288" y="27686"/>
                  </a:lnTo>
                  <a:lnTo>
                    <a:pt x="272288" y="197612"/>
                  </a:lnTo>
                  <a:lnTo>
                    <a:pt x="300101" y="253111"/>
                  </a:lnTo>
                  <a:lnTo>
                    <a:pt x="302641" y="257556"/>
                  </a:lnTo>
                  <a:lnTo>
                    <a:pt x="305308" y="259207"/>
                  </a:lnTo>
                  <a:lnTo>
                    <a:pt x="313944" y="259207"/>
                  </a:lnTo>
                  <a:lnTo>
                    <a:pt x="318262" y="257556"/>
                  </a:lnTo>
                  <a:lnTo>
                    <a:pt x="320040" y="253111"/>
                  </a:lnTo>
                  <a:lnTo>
                    <a:pt x="334606" y="222885"/>
                  </a:lnTo>
                  <a:lnTo>
                    <a:pt x="342569" y="206375"/>
                  </a:lnTo>
                  <a:lnTo>
                    <a:pt x="345948" y="199390"/>
                  </a:lnTo>
                  <a:lnTo>
                    <a:pt x="346837" y="198501"/>
                  </a:lnTo>
                  <a:lnTo>
                    <a:pt x="346837" y="183781"/>
                  </a:lnTo>
                  <a:lnTo>
                    <a:pt x="346837" y="69342"/>
                  </a:lnTo>
                  <a:lnTo>
                    <a:pt x="346837" y="46863"/>
                  </a:lnTo>
                  <a:lnTo>
                    <a:pt x="346837" y="276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440941" y="2157806"/>
            <a:ext cx="1597025" cy="821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>
              <a:lnSpc>
                <a:spcPts val="1680"/>
              </a:lnSpc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r>
              <a:rPr sz="13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C00000"/>
                </a:solidFill>
                <a:latin typeface="Arial"/>
                <a:cs typeface="Arial"/>
              </a:rPr>
              <a:t>Solicitud</a:t>
            </a:r>
            <a:endParaRPr sz="1300">
              <a:latin typeface="Arial"/>
              <a:cs typeface="Arial"/>
            </a:endParaRPr>
          </a:p>
          <a:p>
            <a:pPr marL="12700" marR="5080" indent="5715" algn="ctr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solidFill>
                  <a:srgbClr val="C00000"/>
                </a:solidFill>
                <a:latin typeface="Arial"/>
                <a:cs typeface="Arial"/>
              </a:rPr>
              <a:t>IE</a:t>
            </a:r>
            <a:r>
              <a:rPr sz="1300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C00000"/>
                </a:solidFill>
                <a:latin typeface="Arial"/>
                <a:cs typeface="Arial"/>
              </a:rPr>
              <a:t>solicita</a:t>
            </a:r>
            <a:r>
              <a:rPr sz="1300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1300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C00000"/>
                </a:solidFill>
                <a:latin typeface="Arial"/>
                <a:cs typeface="Arial"/>
              </a:rPr>
              <a:t>la</a:t>
            </a:r>
            <a:r>
              <a:rPr sz="1300" spc="-20" dirty="0">
                <a:solidFill>
                  <a:srgbClr val="C00000"/>
                </a:solidFill>
                <a:latin typeface="Arial"/>
                <a:cs typeface="Arial"/>
              </a:rPr>
              <a:t> UGEL </a:t>
            </a:r>
            <a:r>
              <a:rPr sz="1300" dirty="0">
                <a:solidFill>
                  <a:srgbClr val="C00000"/>
                </a:solidFill>
                <a:latin typeface="Arial"/>
                <a:cs typeface="Arial"/>
              </a:rPr>
              <a:t>el</a:t>
            </a:r>
            <a:r>
              <a:rPr sz="1300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C00000"/>
                </a:solidFill>
                <a:latin typeface="Arial"/>
                <a:cs typeface="Arial"/>
              </a:rPr>
              <a:t>desdoblamiento</a:t>
            </a:r>
            <a:r>
              <a:rPr sz="1300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spc="-25" dirty="0">
                <a:solidFill>
                  <a:srgbClr val="C00000"/>
                </a:solidFill>
                <a:latin typeface="Arial"/>
                <a:cs typeface="Arial"/>
              </a:rPr>
              <a:t>de </a:t>
            </a:r>
            <a:r>
              <a:rPr sz="1300" spc="-10" dirty="0">
                <a:solidFill>
                  <a:srgbClr val="C00000"/>
                </a:solidFill>
                <a:latin typeface="Arial"/>
                <a:cs typeface="Arial"/>
              </a:rPr>
              <a:t>sección.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17139" y="4977510"/>
            <a:ext cx="1797685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4775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solidFill>
                  <a:srgbClr val="001F5F"/>
                </a:solidFill>
                <a:latin typeface="Arial"/>
                <a:cs typeface="Arial"/>
              </a:rPr>
              <a:t>2.</a:t>
            </a:r>
            <a:r>
              <a:rPr sz="13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01F5F"/>
                </a:solidFill>
                <a:latin typeface="Arial"/>
                <a:cs typeface="Arial"/>
              </a:rPr>
              <a:t>Evaluación</a:t>
            </a:r>
            <a:r>
              <a:rPr sz="13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b="1" spc="-20" dirty="0">
                <a:solidFill>
                  <a:srgbClr val="001F5F"/>
                </a:solidFill>
                <a:latin typeface="Arial"/>
                <a:cs typeface="Arial"/>
              </a:rPr>
              <a:t>UGEL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UGEL</a:t>
            </a:r>
            <a:r>
              <a:rPr sz="13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evalúa</a:t>
            </a:r>
            <a:r>
              <a:rPr sz="13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3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001F5F"/>
                </a:solidFill>
                <a:latin typeface="Arial"/>
                <a:cs typeface="Arial"/>
              </a:rPr>
              <a:t>sustenta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3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solicitud</a:t>
            </a:r>
            <a:r>
              <a:rPr sz="13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ante</a:t>
            </a:r>
            <a:r>
              <a:rPr sz="13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3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spc="-20" dirty="0">
                <a:solidFill>
                  <a:srgbClr val="001F5F"/>
                </a:solidFill>
                <a:latin typeface="Arial"/>
                <a:cs typeface="Arial"/>
              </a:rPr>
              <a:t>DRE.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5840" y="1817877"/>
            <a:ext cx="1945639" cy="1214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02565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Arial"/>
                <a:cs typeface="Arial"/>
              </a:rPr>
              <a:t>3.</a:t>
            </a:r>
            <a:r>
              <a:rPr sz="1300" b="1" spc="-10" dirty="0">
                <a:latin typeface="Arial"/>
                <a:cs typeface="Arial"/>
              </a:rPr>
              <a:t> Verificación</a:t>
            </a:r>
            <a:r>
              <a:rPr sz="1300" b="1" spc="20" dirty="0">
                <a:latin typeface="Arial"/>
                <a:cs typeface="Arial"/>
              </a:rPr>
              <a:t> </a:t>
            </a:r>
            <a:r>
              <a:rPr sz="1300" b="1" spc="-25" dirty="0">
                <a:latin typeface="Arial"/>
                <a:cs typeface="Arial"/>
              </a:rPr>
              <a:t>DRE </a:t>
            </a:r>
            <a:r>
              <a:rPr sz="1300" dirty="0">
                <a:latin typeface="Arial"/>
                <a:cs typeface="Arial"/>
              </a:rPr>
              <a:t>DRE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verifica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el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déficit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de </a:t>
            </a:r>
            <a:r>
              <a:rPr sz="1300" dirty="0">
                <a:latin typeface="Arial"/>
                <a:cs typeface="Arial"/>
              </a:rPr>
              <a:t>bolsa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horas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en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el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20" dirty="0">
                <a:latin typeface="Arial"/>
                <a:cs typeface="Arial"/>
              </a:rPr>
              <a:t>SIRA</a:t>
            </a:r>
            <a:endParaRPr sz="1300">
              <a:latin typeface="Arial"/>
              <a:cs typeface="Arial"/>
            </a:endParaRPr>
          </a:p>
          <a:p>
            <a:pPr marL="242570" marR="241935" indent="-635" algn="ctr">
              <a:lnSpc>
                <a:spcPct val="100000"/>
              </a:lnSpc>
            </a:pPr>
            <a:r>
              <a:rPr sz="1300" dirty="0">
                <a:latin typeface="Arial"/>
                <a:cs typeface="Arial"/>
              </a:rPr>
              <a:t>Web</a:t>
            </a:r>
            <a:r>
              <a:rPr sz="1300" spc="-7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(resultados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de </a:t>
            </a:r>
            <a:r>
              <a:rPr sz="1300" dirty="0">
                <a:latin typeface="Arial"/>
                <a:cs typeface="Arial"/>
              </a:rPr>
              <a:t>racionalización)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y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el </a:t>
            </a:r>
            <a:r>
              <a:rPr sz="1300" spc="-10" dirty="0">
                <a:latin typeface="Arial"/>
                <a:cs typeface="Arial"/>
              </a:rPr>
              <a:t>financiamiento.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83277" y="4878451"/>
            <a:ext cx="1813560" cy="817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9105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Arial"/>
                <a:cs typeface="Arial"/>
              </a:rPr>
              <a:t>4.</a:t>
            </a:r>
            <a:r>
              <a:rPr sz="1300" b="1" spc="-10" dirty="0">
                <a:latin typeface="Arial"/>
                <a:cs typeface="Arial"/>
              </a:rPr>
              <a:t> Sustento</a:t>
            </a:r>
            <a:endParaRPr sz="13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sz="1300" dirty="0">
                <a:latin typeface="Arial"/>
                <a:cs typeface="Arial"/>
              </a:rPr>
              <a:t>DRE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solicita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las</a:t>
            </a:r>
            <a:r>
              <a:rPr sz="1300" spc="-20" dirty="0">
                <a:latin typeface="Arial"/>
                <a:cs typeface="Arial"/>
              </a:rPr>
              <a:t> UGEL </a:t>
            </a:r>
            <a:r>
              <a:rPr sz="1300" dirty="0">
                <a:latin typeface="Arial"/>
                <a:cs typeface="Arial"/>
              </a:rPr>
              <a:t>los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sustentos</a:t>
            </a:r>
            <a:r>
              <a:rPr sz="1300" spc="-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por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déficit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bolsa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horas.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5186" y="3308984"/>
            <a:ext cx="1677670" cy="1129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6355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INICIO</a:t>
            </a:r>
            <a:endParaRPr sz="1800">
              <a:latin typeface="Arial"/>
              <a:cs typeface="Arial"/>
            </a:endParaRPr>
          </a:p>
          <a:p>
            <a:pPr marL="12065" marR="5080" indent="75565" algn="ctr">
              <a:lnSpc>
                <a:spcPct val="100000"/>
              </a:lnSpc>
              <a:spcBef>
                <a:spcPts val="50"/>
              </a:spcBef>
            </a:pPr>
            <a:r>
              <a:rPr sz="1800" spc="-10" dirty="0">
                <a:solidFill>
                  <a:srgbClr val="C00000"/>
                </a:solidFill>
                <a:latin typeface="Arial Black"/>
                <a:cs typeface="Arial Black"/>
              </a:rPr>
              <a:t>Incremento </a:t>
            </a:r>
            <a:r>
              <a:rPr sz="1800" dirty="0">
                <a:solidFill>
                  <a:srgbClr val="C00000"/>
                </a:solidFill>
                <a:latin typeface="Arial Black"/>
                <a:cs typeface="Arial Black"/>
              </a:rPr>
              <a:t>de</a:t>
            </a:r>
            <a:r>
              <a:rPr sz="1800" spc="-5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Arial Black"/>
                <a:cs typeface="Arial Black"/>
              </a:rPr>
              <a:t>secciones (SIAGIE)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08979" y="1781048"/>
            <a:ext cx="2365375" cy="1214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Arial"/>
                <a:cs typeface="Arial"/>
              </a:rPr>
              <a:t>5.</a:t>
            </a:r>
            <a:r>
              <a:rPr sz="1300" b="1" spc="-3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Gestión</a:t>
            </a:r>
            <a:r>
              <a:rPr sz="1300" b="1" spc="-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presupuestal</a:t>
            </a:r>
            <a:endParaRPr sz="1300">
              <a:latin typeface="Arial"/>
              <a:cs typeface="Arial"/>
            </a:endParaRPr>
          </a:p>
          <a:p>
            <a:pPr marL="12700" marR="5080" indent="-1270" algn="ctr">
              <a:lnSpc>
                <a:spcPct val="100000"/>
              </a:lnSpc>
            </a:pPr>
            <a:r>
              <a:rPr sz="1300" dirty="0">
                <a:latin typeface="Arial"/>
                <a:cs typeface="Arial"/>
              </a:rPr>
              <a:t>DRE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gestiona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ante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el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pliego </a:t>
            </a:r>
            <a:r>
              <a:rPr sz="1300" dirty="0">
                <a:latin typeface="Arial"/>
                <a:cs typeface="Arial"/>
              </a:rPr>
              <a:t>presupuestal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las</a:t>
            </a:r>
            <a:r>
              <a:rPr sz="1300" spc="-6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modificaciones </a:t>
            </a:r>
            <a:r>
              <a:rPr sz="1300" dirty="0">
                <a:latin typeface="Arial"/>
                <a:cs typeface="Arial"/>
              </a:rPr>
              <a:t>para: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1)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Reordenar saldos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de </a:t>
            </a:r>
            <a:r>
              <a:rPr sz="1300" dirty="0">
                <a:latin typeface="Arial"/>
                <a:cs typeface="Arial"/>
              </a:rPr>
              <a:t>bolsa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horas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y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2)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Redistribuir </a:t>
            </a:r>
            <a:r>
              <a:rPr sz="1300" dirty="0">
                <a:latin typeface="Arial"/>
                <a:cs typeface="Arial"/>
              </a:rPr>
              <a:t>entre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UGEL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su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jurisdicción.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64654" y="4814773"/>
            <a:ext cx="1931670" cy="141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Arial"/>
                <a:cs typeface="Arial"/>
              </a:rPr>
              <a:t>6.</a:t>
            </a:r>
            <a:r>
              <a:rPr sz="1300" b="1" spc="-9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Aprobación</a:t>
            </a:r>
            <a:r>
              <a:rPr sz="1300" b="1" spc="-10" dirty="0">
                <a:latin typeface="Arial"/>
                <a:cs typeface="Arial"/>
              </a:rPr>
              <a:t> </a:t>
            </a:r>
            <a:r>
              <a:rPr sz="1300" b="1" spc="-50" dirty="0">
                <a:latin typeface="Arial"/>
                <a:cs typeface="Arial"/>
              </a:rPr>
              <a:t>y</a:t>
            </a:r>
            <a:endParaRPr sz="13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1300" b="1" spc="-10" dirty="0">
                <a:latin typeface="Arial"/>
                <a:cs typeface="Arial"/>
              </a:rPr>
              <a:t>resolución</a:t>
            </a:r>
            <a:endParaRPr sz="130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</a:pPr>
            <a:r>
              <a:rPr sz="1300" dirty="0">
                <a:latin typeface="Arial"/>
                <a:cs typeface="Arial"/>
              </a:rPr>
              <a:t>Pliego</a:t>
            </a:r>
            <a:r>
              <a:rPr sz="1300" spc="-6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presupuestal </a:t>
            </a:r>
            <a:r>
              <a:rPr sz="1300" dirty="0">
                <a:latin typeface="Arial"/>
                <a:cs typeface="Arial"/>
              </a:rPr>
              <a:t>aprueba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modificaciones. </a:t>
            </a:r>
            <a:r>
              <a:rPr sz="1300" dirty="0">
                <a:latin typeface="Arial"/>
                <a:cs typeface="Arial"/>
              </a:rPr>
              <a:t>DRE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emite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acto</a:t>
            </a:r>
            <a:r>
              <a:rPr sz="1300" spc="-10" dirty="0">
                <a:latin typeface="Arial"/>
                <a:cs typeface="Arial"/>
              </a:rPr>
              <a:t> resolutivo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10" dirty="0">
                <a:latin typeface="Arial"/>
                <a:cs typeface="Arial"/>
              </a:rPr>
              <a:t> transferencia</a:t>
            </a:r>
            <a:r>
              <a:rPr sz="1300" spc="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10" dirty="0">
                <a:latin typeface="Arial"/>
                <a:cs typeface="Arial"/>
              </a:rPr>
              <a:t> bolsa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horas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entre</a:t>
            </a:r>
            <a:r>
              <a:rPr sz="1300" spc="-20" dirty="0">
                <a:latin typeface="Arial"/>
                <a:cs typeface="Arial"/>
              </a:rPr>
              <a:t> UGEL.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568690" y="1799970"/>
            <a:ext cx="2338705" cy="1214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00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Arial"/>
                <a:cs typeface="Arial"/>
              </a:rPr>
              <a:t>7.</a:t>
            </a:r>
            <a:r>
              <a:rPr sz="1300" b="1" spc="-30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Comunicación</a:t>
            </a:r>
            <a:r>
              <a:rPr sz="1300" b="1" spc="2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a</a:t>
            </a:r>
            <a:r>
              <a:rPr sz="1300" b="1" spc="-2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la</a:t>
            </a:r>
            <a:r>
              <a:rPr sz="1300" b="1" spc="-3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DITEN </a:t>
            </a:r>
            <a:r>
              <a:rPr sz="1300" dirty="0">
                <a:latin typeface="Arial"/>
                <a:cs typeface="Arial"/>
              </a:rPr>
              <a:t>DRE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remite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la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DITEN: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1)</a:t>
            </a:r>
            <a:r>
              <a:rPr sz="1300" spc="-85" dirty="0">
                <a:latin typeface="Arial"/>
                <a:cs typeface="Arial"/>
              </a:rPr>
              <a:t> </a:t>
            </a:r>
            <a:r>
              <a:rPr sz="1300" spc="-20" dirty="0">
                <a:latin typeface="Arial"/>
                <a:cs typeface="Arial"/>
              </a:rPr>
              <a:t>Acto </a:t>
            </a:r>
            <a:r>
              <a:rPr sz="1300" dirty="0">
                <a:latin typeface="Arial"/>
                <a:cs typeface="Arial"/>
              </a:rPr>
              <a:t>resolutivo</a:t>
            </a:r>
            <a:r>
              <a:rPr sz="1300" spc="-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transferencia</a:t>
            </a:r>
            <a:r>
              <a:rPr sz="1300" spc="-5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de </a:t>
            </a:r>
            <a:r>
              <a:rPr sz="1300" dirty="0">
                <a:latin typeface="Arial"/>
                <a:cs typeface="Arial"/>
              </a:rPr>
              <a:t>recursos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y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2)</a:t>
            </a:r>
            <a:r>
              <a:rPr sz="1300" spc="-9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Acto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resolutivo </a:t>
            </a:r>
            <a:r>
              <a:rPr sz="1300" spc="-25" dirty="0">
                <a:latin typeface="Arial"/>
                <a:cs typeface="Arial"/>
              </a:rPr>
              <a:t>de</a:t>
            </a:r>
            <a:endParaRPr sz="1300">
              <a:latin typeface="Arial"/>
              <a:cs typeface="Arial"/>
            </a:endParaRPr>
          </a:p>
          <a:p>
            <a:pPr marL="940435" marR="231775" indent="-699770">
              <a:lnSpc>
                <a:spcPct val="100000"/>
              </a:lnSpc>
            </a:pPr>
            <a:r>
              <a:rPr sz="1300" dirty="0">
                <a:latin typeface="Arial"/>
                <a:cs typeface="Arial"/>
              </a:rPr>
              <a:t>transferencia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de</a:t>
            </a:r>
            <a:r>
              <a:rPr sz="1300" spc="-6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bolsa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de </a:t>
            </a:r>
            <a:r>
              <a:rPr sz="1300" spc="-10" dirty="0">
                <a:latin typeface="Arial"/>
                <a:cs typeface="Arial"/>
              </a:rPr>
              <a:t>horas.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18" name="object 1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523219" y="4540758"/>
            <a:ext cx="159442" cy="160655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9816465" y="5042661"/>
            <a:ext cx="183197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635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6.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Implementación </a:t>
            </a:r>
            <a:r>
              <a:rPr sz="1400" dirty="0">
                <a:latin typeface="Arial"/>
                <a:cs typeface="Arial"/>
              </a:rPr>
              <a:t>DITEN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implementa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los </a:t>
            </a:r>
            <a:r>
              <a:rPr sz="1400" dirty="0">
                <a:latin typeface="Arial"/>
                <a:cs typeface="Arial"/>
              </a:rPr>
              <a:t>cambios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el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NEXUS.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90725" y="1629981"/>
            <a:ext cx="496252" cy="49625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259443" y="3078352"/>
            <a:ext cx="160400" cy="227457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9231630" y="3117088"/>
            <a:ext cx="1233170" cy="1510665"/>
            <a:chOff x="9231630" y="3117088"/>
            <a:chExt cx="1233170" cy="1510665"/>
          </a:xfrm>
        </p:grpSpPr>
        <p:sp>
          <p:nvSpPr>
            <p:cNvPr id="23" name="object 23"/>
            <p:cNvSpPr/>
            <p:nvPr/>
          </p:nvSpPr>
          <p:spPr>
            <a:xfrm>
              <a:off x="9501124" y="3128391"/>
              <a:ext cx="963294" cy="1499235"/>
            </a:xfrm>
            <a:custGeom>
              <a:avLst/>
              <a:gdLst/>
              <a:ahLst/>
              <a:cxnLst/>
              <a:rect l="l" t="t" r="r" b="b"/>
              <a:pathLst>
                <a:path w="963295" h="1499235">
                  <a:moveTo>
                    <a:pt x="48641" y="0"/>
                  </a:moveTo>
                  <a:lnTo>
                    <a:pt x="0" y="0"/>
                  </a:lnTo>
                  <a:lnTo>
                    <a:pt x="0" y="146558"/>
                  </a:lnTo>
                  <a:lnTo>
                    <a:pt x="93091" y="149479"/>
                  </a:lnTo>
                  <a:lnTo>
                    <a:pt x="141751" y="158799"/>
                  </a:lnTo>
                  <a:lnTo>
                    <a:pt x="187768" y="174258"/>
                  </a:lnTo>
                  <a:lnTo>
                    <a:pt x="230724" y="195384"/>
                  </a:lnTo>
                  <a:lnTo>
                    <a:pt x="270197" y="221710"/>
                  </a:lnTo>
                  <a:lnTo>
                    <a:pt x="305769" y="252766"/>
                  </a:lnTo>
                  <a:lnTo>
                    <a:pt x="337019" y="288085"/>
                  </a:lnTo>
                  <a:lnTo>
                    <a:pt x="363529" y="327196"/>
                  </a:lnTo>
                  <a:lnTo>
                    <a:pt x="384878" y="369631"/>
                  </a:lnTo>
                  <a:lnTo>
                    <a:pt x="400647" y="414921"/>
                  </a:lnTo>
                  <a:lnTo>
                    <a:pt x="410416" y="462597"/>
                  </a:lnTo>
                  <a:lnTo>
                    <a:pt x="413766" y="512191"/>
                  </a:lnTo>
                  <a:lnTo>
                    <a:pt x="413766" y="1067308"/>
                  </a:lnTo>
                  <a:lnTo>
                    <a:pt x="416394" y="1114364"/>
                  </a:lnTo>
                  <a:lnTo>
                    <a:pt x="423900" y="1159954"/>
                  </a:lnTo>
                  <a:lnTo>
                    <a:pt x="436021" y="1203814"/>
                  </a:lnTo>
                  <a:lnTo>
                    <a:pt x="452494" y="1245681"/>
                  </a:lnTo>
                  <a:lnTo>
                    <a:pt x="473056" y="1285291"/>
                  </a:lnTo>
                  <a:lnTo>
                    <a:pt x="497443" y="1322380"/>
                  </a:lnTo>
                  <a:lnTo>
                    <a:pt x="525394" y="1356685"/>
                  </a:lnTo>
                  <a:lnTo>
                    <a:pt x="556644" y="1387941"/>
                  </a:lnTo>
                  <a:lnTo>
                    <a:pt x="590931" y="1415886"/>
                  </a:lnTo>
                  <a:lnTo>
                    <a:pt x="627991" y="1440255"/>
                  </a:lnTo>
                  <a:lnTo>
                    <a:pt x="667562" y="1460784"/>
                  </a:lnTo>
                  <a:lnTo>
                    <a:pt x="709381" y="1477211"/>
                  </a:lnTo>
                  <a:lnTo>
                    <a:pt x="753184" y="1489270"/>
                  </a:lnTo>
                  <a:lnTo>
                    <a:pt x="798709" y="1496700"/>
                  </a:lnTo>
                  <a:lnTo>
                    <a:pt x="845693" y="1499235"/>
                  </a:lnTo>
                  <a:lnTo>
                    <a:pt x="963168" y="1499235"/>
                  </a:lnTo>
                  <a:lnTo>
                    <a:pt x="963168" y="1352677"/>
                  </a:lnTo>
                  <a:lnTo>
                    <a:pt x="845693" y="1352677"/>
                  </a:lnTo>
                  <a:lnTo>
                    <a:pt x="796196" y="1349232"/>
                  </a:lnTo>
                  <a:lnTo>
                    <a:pt x="748708" y="1339439"/>
                  </a:lnTo>
                  <a:lnTo>
                    <a:pt x="703667" y="1323728"/>
                  </a:lnTo>
                  <a:lnTo>
                    <a:pt x="661510" y="1302530"/>
                  </a:lnTo>
                  <a:lnTo>
                    <a:pt x="622674" y="1276275"/>
                  </a:lnTo>
                  <a:lnTo>
                    <a:pt x="587597" y="1245393"/>
                  </a:lnTo>
                  <a:lnTo>
                    <a:pt x="556716" y="1210315"/>
                  </a:lnTo>
                  <a:lnTo>
                    <a:pt x="530469" y="1171471"/>
                  </a:lnTo>
                  <a:lnTo>
                    <a:pt x="509293" y="1129291"/>
                  </a:lnTo>
                  <a:lnTo>
                    <a:pt x="493626" y="1084207"/>
                  </a:lnTo>
                  <a:lnTo>
                    <a:pt x="483905" y="1036647"/>
                  </a:lnTo>
                  <a:lnTo>
                    <a:pt x="480568" y="987044"/>
                  </a:lnTo>
                  <a:lnTo>
                    <a:pt x="480568" y="431926"/>
                  </a:lnTo>
                  <a:lnTo>
                    <a:pt x="477939" y="384848"/>
                  </a:lnTo>
                  <a:lnTo>
                    <a:pt x="470433" y="339242"/>
                  </a:lnTo>
                  <a:lnTo>
                    <a:pt x="458312" y="295371"/>
                  </a:lnTo>
                  <a:lnTo>
                    <a:pt x="441839" y="253498"/>
                  </a:lnTo>
                  <a:lnTo>
                    <a:pt x="421277" y="213886"/>
                  </a:lnTo>
                  <a:lnTo>
                    <a:pt x="396890" y="176799"/>
                  </a:lnTo>
                  <a:lnTo>
                    <a:pt x="368939" y="142498"/>
                  </a:lnTo>
                  <a:lnTo>
                    <a:pt x="337689" y="111248"/>
                  </a:lnTo>
                  <a:lnTo>
                    <a:pt x="303402" y="83312"/>
                  </a:lnTo>
                  <a:lnTo>
                    <a:pt x="266342" y="58951"/>
                  </a:lnTo>
                  <a:lnTo>
                    <a:pt x="226771" y="38430"/>
                  </a:lnTo>
                  <a:lnTo>
                    <a:pt x="184952" y="22011"/>
                  </a:lnTo>
                  <a:lnTo>
                    <a:pt x="141149" y="9958"/>
                  </a:lnTo>
                  <a:lnTo>
                    <a:pt x="95624" y="2533"/>
                  </a:lnTo>
                  <a:lnTo>
                    <a:pt x="48641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500362" y="3117088"/>
              <a:ext cx="963930" cy="1419225"/>
            </a:xfrm>
            <a:custGeom>
              <a:avLst/>
              <a:gdLst/>
              <a:ahLst/>
              <a:cxnLst/>
              <a:rect l="l" t="t" r="r" b="b"/>
              <a:pathLst>
                <a:path w="963929" h="1419225">
                  <a:moveTo>
                    <a:pt x="48641" y="0"/>
                  </a:moveTo>
                  <a:lnTo>
                    <a:pt x="0" y="0"/>
                  </a:lnTo>
                  <a:lnTo>
                    <a:pt x="4286" y="16414"/>
                  </a:lnTo>
                  <a:lnTo>
                    <a:pt x="5714" y="33210"/>
                  </a:lnTo>
                  <a:lnTo>
                    <a:pt x="4286" y="50006"/>
                  </a:lnTo>
                  <a:lnTo>
                    <a:pt x="0" y="66421"/>
                  </a:lnTo>
                  <a:lnTo>
                    <a:pt x="48641" y="66421"/>
                  </a:lnTo>
                  <a:lnTo>
                    <a:pt x="98137" y="69758"/>
                  </a:lnTo>
                  <a:lnTo>
                    <a:pt x="145625" y="79481"/>
                  </a:lnTo>
                  <a:lnTo>
                    <a:pt x="190666" y="95152"/>
                  </a:lnTo>
                  <a:lnTo>
                    <a:pt x="232823" y="116336"/>
                  </a:lnTo>
                  <a:lnTo>
                    <a:pt x="271659" y="142597"/>
                  </a:lnTo>
                  <a:lnTo>
                    <a:pt x="306736" y="173497"/>
                  </a:lnTo>
                  <a:lnTo>
                    <a:pt x="337617" y="208602"/>
                  </a:lnTo>
                  <a:lnTo>
                    <a:pt x="363864" y="247475"/>
                  </a:lnTo>
                  <a:lnTo>
                    <a:pt x="385040" y="289681"/>
                  </a:lnTo>
                  <a:lnTo>
                    <a:pt x="400707" y="334781"/>
                  </a:lnTo>
                  <a:lnTo>
                    <a:pt x="410428" y="382342"/>
                  </a:lnTo>
                  <a:lnTo>
                    <a:pt x="413766" y="431926"/>
                  </a:lnTo>
                  <a:lnTo>
                    <a:pt x="413766" y="987044"/>
                  </a:lnTo>
                  <a:lnTo>
                    <a:pt x="416394" y="1034122"/>
                  </a:lnTo>
                  <a:lnTo>
                    <a:pt x="423900" y="1079728"/>
                  </a:lnTo>
                  <a:lnTo>
                    <a:pt x="436021" y="1123599"/>
                  </a:lnTo>
                  <a:lnTo>
                    <a:pt x="452494" y="1165472"/>
                  </a:lnTo>
                  <a:lnTo>
                    <a:pt x="473056" y="1205084"/>
                  </a:lnTo>
                  <a:lnTo>
                    <a:pt x="497443" y="1242171"/>
                  </a:lnTo>
                  <a:lnTo>
                    <a:pt x="525394" y="1276472"/>
                  </a:lnTo>
                  <a:lnTo>
                    <a:pt x="556644" y="1307722"/>
                  </a:lnTo>
                  <a:lnTo>
                    <a:pt x="590930" y="1335658"/>
                  </a:lnTo>
                  <a:lnTo>
                    <a:pt x="627991" y="1360019"/>
                  </a:lnTo>
                  <a:lnTo>
                    <a:pt x="667562" y="1380540"/>
                  </a:lnTo>
                  <a:lnTo>
                    <a:pt x="709381" y="1396959"/>
                  </a:lnTo>
                  <a:lnTo>
                    <a:pt x="753184" y="1409012"/>
                  </a:lnTo>
                  <a:lnTo>
                    <a:pt x="798709" y="1416437"/>
                  </a:lnTo>
                  <a:lnTo>
                    <a:pt x="845693" y="1418970"/>
                  </a:lnTo>
                  <a:lnTo>
                    <a:pt x="963549" y="1418970"/>
                  </a:lnTo>
                  <a:lnTo>
                    <a:pt x="959262" y="1402576"/>
                  </a:lnTo>
                  <a:lnTo>
                    <a:pt x="957834" y="1385823"/>
                  </a:lnTo>
                  <a:lnTo>
                    <a:pt x="959262" y="1369071"/>
                  </a:lnTo>
                  <a:lnTo>
                    <a:pt x="963549" y="1352677"/>
                  </a:lnTo>
                  <a:lnTo>
                    <a:pt x="845693" y="1352677"/>
                  </a:lnTo>
                  <a:lnTo>
                    <a:pt x="796196" y="1349232"/>
                  </a:lnTo>
                  <a:lnTo>
                    <a:pt x="748708" y="1339439"/>
                  </a:lnTo>
                  <a:lnTo>
                    <a:pt x="703667" y="1323728"/>
                  </a:lnTo>
                  <a:lnTo>
                    <a:pt x="661510" y="1302530"/>
                  </a:lnTo>
                  <a:lnTo>
                    <a:pt x="622674" y="1276275"/>
                  </a:lnTo>
                  <a:lnTo>
                    <a:pt x="587597" y="1245393"/>
                  </a:lnTo>
                  <a:lnTo>
                    <a:pt x="556716" y="1210315"/>
                  </a:lnTo>
                  <a:lnTo>
                    <a:pt x="530469" y="1171471"/>
                  </a:lnTo>
                  <a:lnTo>
                    <a:pt x="509293" y="1129291"/>
                  </a:lnTo>
                  <a:lnTo>
                    <a:pt x="493626" y="1084207"/>
                  </a:lnTo>
                  <a:lnTo>
                    <a:pt x="483905" y="1036647"/>
                  </a:lnTo>
                  <a:lnTo>
                    <a:pt x="480568" y="987044"/>
                  </a:lnTo>
                  <a:lnTo>
                    <a:pt x="480568" y="431926"/>
                  </a:lnTo>
                  <a:lnTo>
                    <a:pt x="477961" y="384848"/>
                  </a:lnTo>
                  <a:lnTo>
                    <a:pt x="470471" y="339242"/>
                  </a:lnTo>
                  <a:lnTo>
                    <a:pt x="458361" y="295371"/>
                  </a:lnTo>
                  <a:lnTo>
                    <a:pt x="441894" y="253498"/>
                  </a:lnTo>
                  <a:lnTo>
                    <a:pt x="421334" y="213886"/>
                  </a:lnTo>
                  <a:lnTo>
                    <a:pt x="396945" y="176799"/>
                  </a:lnTo>
                  <a:lnTo>
                    <a:pt x="368990" y="142498"/>
                  </a:lnTo>
                  <a:lnTo>
                    <a:pt x="337734" y="111248"/>
                  </a:lnTo>
                  <a:lnTo>
                    <a:pt x="303439" y="83312"/>
                  </a:lnTo>
                  <a:lnTo>
                    <a:pt x="266370" y="58951"/>
                  </a:lnTo>
                  <a:lnTo>
                    <a:pt x="226791" y="38430"/>
                  </a:lnTo>
                  <a:lnTo>
                    <a:pt x="184964" y="22011"/>
                  </a:lnTo>
                  <a:lnTo>
                    <a:pt x="141155" y="9958"/>
                  </a:lnTo>
                  <a:lnTo>
                    <a:pt x="95625" y="2533"/>
                  </a:lnTo>
                  <a:lnTo>
                    <a:pt x="48641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231630" y="3358514"/>
              <a:ext cx="328930" cy="328295"/>
            </a:xfrm>
            <a:custGeom>
              <a:avLst/>
              <a:gdLst/>
              <a:ahLst/>
              <a:cxnLst/>
              <a:rect l="l" t="t" r="r" b="b"/>
              <a:pathLst>
                <a:path w="328929" h="328295">
                  <a:moveTo>
                    <a:pt x="173609" y="80645"/>
                  </a:moveTo>
                  <a:lnTo>
                    <a:pt x="169291" y="76200"/>
                  </a:lnTo>
                  <a:lnTo>
                    <a:pt x="106299" y="76200"/>
                  </a:lnTo>
                  <a:lnTo>
                    <a:pt x="100076" y="76200"/>
                  </a:lnTo>
                  <a:lnTo>
                    <a:pt x="95758" y="80645"/>
                  </a:lnTo>
                  <a:lnTo>
                    <a:pt x="95758" y="91186"/>
                  </a:lnTo>
                  <a:lnTo>
                    <a:pt x="100076" y="95631"/>
                  </a:lnTo>
                  <a:lnTo>
                    <a:pt x="169291" y="95631"/>
                  </a:lnTo>
                  <a:lnTo>
                    <a:pt x="173609" y="91186"/>
                  </a:lnTo>
                  <a:lnTo>
                    <a:pt x="173609" y="80645"/>
                  </a:lnTo>
                  <a:close/>
                </a:path>
                <a:path w="328929" h="328295">
                  <a:moveTo>
                    <a:pt x="328472" y="97040"/>
                  </a:moveTo>
                  <a:lnTo>
                    <a:pt x="309130" y="64020"/>
                  </a:lnTo>
                  <a:lnTo>
                    <a:pt x="309130" y="97205"/>
                  </a:lnTo>
                  <a:lnTo>
                    <a:pt x="307530" y="104190"/>
                  </a:lnTo>
                  <a:lnTo>
                    <a:pt x="303022" y="109855"/>
                  </a:lnTo>
                  <a:lnTo>
                    <a:pt x="286131" y="126619"/>
                  </a:lnTo>
                  <a:lnTo>
                    <a:pt x="272923" y="113411"/>
                  </a:lnTo>
                  <a:lnTo>
                    <a:pt x="272034" y="112522"/>
                  </a:lnTo>
                  <a:lnTo>
                    <a:pt x="272034" y="139954"/>
                  </a:lnTo>
                  <a:lnTo>
                    <a:pt x="246456" y="166954"/>
                  </a:lnTo>
                  <a:lnTo>
                    <a:pt x="233045" y="180581"/>
                  </a:lnTo>
                  <a:lnTo>
                    <a:pt x="233045" y="210820"/>
                  </a:lnTo>
                  <a:lnTo>
                    <a:pt x="233045" y="300355"/>
                  </a:lnTo>
                  <a:lnTo>
                    <a:pt x="232156" y="304800"/>
                  </a:lnTo>
                  <a:lnTo>
                    <a:pt x="227711" y="309118"/>
                  </a:lnTo>
                  <a:lnTo>
                    <a:pt x="24003" y="309118"/>
                  </a:lnTo>
                  <a:lnTo>
                    <a:pt x="19558" y="304800"/>
                  </a:lnTo>
                  <a:lnTo>
                    <a:pt x="19558" y="77089"/>
                  </a:lnTo>
                  <a:lnTo>
                    <a:pt x="72644" y="77089"/>
                  </a:lnTo>
                  <a:lnTo>
                    <a:pt x="77089" y="72644"/>
                  </a:lnTo>
                  <a:lnTo>
                    <a:pt x="77089" y="56642"/>
                  </a:lnTo>
                  <a:lnTo>
                    <a:pt x="77089" y="32766"/>
                  </a:lnTo>
                  <a:lnTo>
                    <a:pt x="77089" y="19431"/>
                  </a:lnTo>
                  <a:lnTo>
                    <a:pt x="227711" y="19431"/>
                  </a:lnTo>
                  <a:lnTo>
                    <a:pt x="232156" y="23876"/>
                  </a:lnTo>
                  <a:lnTo>
                    <a:pt x="232156" y="100965"/>
                  </a:lnTo>
                  <a:lnTo>
                    <a:pt x="209931" y="123190"/>
                  </a:lnTo>
                  <a:lnTo>
                    <a:pt x="209042" y="120523"/>
                  </a:lnTo>
                  <a:lnTo>
                    <a:pt x="205486" y="116967"/>
                  </a:lnTo>
                  <a:lnTo>
                    <a:pt x="42545" y="116967"/>
                  </a:lnTo>
                  <a:lnTo>
                    <a:pt x="38989" y="121412"/>
                  </a:lnTo>
                  <a:lnTo>
                    <a:pt x="38989" y="131953"/>
                  </a:lnTo>
                  <a:lnTo>
                    <a:pt x="42545" y="136398"/>
                  </a:lnTo>
                  <a:lnTo>
                    <a:pt x="196723" y="136398"/>
                  </a:lnTo>
                  <a:lnTo>
                    <a:pt x="178054" y="155956"/>
                  </a:lnTo>
                  <a:lnTo>
                    <a:pt x="42545" y="155956"/>
                  </a:lnTo>
                  <a:lnTo>
                    <a:pt x="38100" y="160274"/>
                  </a:lnTo>
                  <a:lnTo>
                    <a:pt x="38100" y="170954"/>
                  </a:lnTo>
                  <a:lnTo>
                    <a:pt x="42545" y="175387"/>
                  </a:lnTo>
                  <a:lnTo>
                    <a:pt x="157734" y="175387"/>
                  </a:lnTo>
                  <a:lnTo>
                    <a:pt x="139192" y="194068"/>
                  </a:lnTo>
                  <a:lnTo>
                    <a:pt x="42545" y="194068"/>
                  </a:lnTo>
                  <a:lnTo>
                    <a:pt x="38100" y="198501"/>
                  </a:lnTo>
                  <a:lnTo>
                    <a:pt x="38100" y="209943"/>
                  </a:lnTo>
                  <a:lnTo>
                    <a:pt x="42545" y="214376"/>
                  </a:lnTo>
                  <a:lnTo>
                    <a:pt x="120523" y="214376"/>
                  </a:lnTo>
                  <a:lnTo>
                    <a:pt x="117856" y="216166"/>
                  </a:lnTo>
                  <a:lnTo>
                    <a:pt x="116078" y="219710"/>
                  </a:lnTo>
                  <a:lnTo>
                    <a:pt x="111633" y="233045"/>
                  </a:lnTo>
                  <a:lnTo>
                    <a:pt x="42545" y="233045"/>
                  </a:lnTo>
                  <a:lnTo>
                    <a:pt x="38100" y="237363"/>
                  </a:lnTo>
                  <a:lnTo>
                    <a:pt x="38100" y="248920"/>
                  </a:lnTo>
                  <a:lnTo>
                    <a:pt x="42545" y="253365"/>
                  </a:lnTo>
                  <a:lnTo>
                    <a:pt x="104521" y="253365"/>
                  </a:lnTo>
                  <a:lnTo>
                    <a:pt x="97536" y="278130"/>
                  </a:lnTo>
                  <a:lnTo>
                    <a:pt x="95250" y="284988"/>
                  </a:lnTo>
                  <a:lnTo>
                    <a:pt x="100076" y="291211"/>
                  </a:lnTo>
                  <a:lnTo>
                    <a:pt x="106934" y="291211"/>
                  </a:lnTo>
                  <a:lnTo>
                    <a:pt x="107950" y="290957"/>
                  </a:lnTo>
                  <a:lnTo>
                    <a:pt x="108966" y="290576"/>
                  </a:lnTo>
                  <a:lnTo>
                    <a:pt x="169291" y="272796"/>
                  </a:lnTo>
                  <a:lnTo>
                    <a:pt x="170180" y="272796"/>
                  </a:lnTo>
                  <a:lnTo>
                    <a:pt x="172847" y="272034"/>
                  </a:lnTo>
                  <a:lnTo>
                    <a:pt x="173609" y="271018"/>
                  </a:lnTo>
                  <a:lnTo>
                    <a:pt x="179616" y="264922"/>
                  </a:lnTo>
                  <a:lnTo>
                    <a:pt x="195414" y="248920"/>
                  </a:lnTo>
                  <a:lnTo>
                    <a:pt x="233045" y="210820"/>
                  </a:lnTo>
                  <a:lnTo>
                    <a:pt x="233045" y="180581"/>
                  </a:lnTo>
                  <a:lnTo>
                    <a:pt x="165735" y="248920"/>
                  </a:lnTo>
                  <a:lnTo>
                    <a:pt x="157073" y="240042"/>
                  </a:lnTo>
                  <a:lnTo>
                    <a:pt x="147066" y="229755"/>
                  </a:lnTo>
                  <a:lnTo>
                    <a:pt x="147066" y="257810"/>
                  </a:lnTo>
                  <a:lnTo>
                    <a:pt x="120523" y="264922"/>
                  </a:lnTo>
                  <a:lnTo>
                    <a:pt x="122275" y="259537"/>
                  </a:lnTo>
                  <a:lnTo>
                    <a:pt x="124625" y="252476"/>
                  </a:lnTo>
                  <a:lnTo>
                    <a:pt x="127139" y="245427"/>
                  </a:lnTo>
                  <a:lnTo>
                    <a:pt x="129413" y="240042"/>
                  </a:lnTo>
                  <a:lnTo>
                    <a:pt x="147066" y="257810"/>
                  </a:lnTo>
                  <a:lnTo>
                    <a:pt x="147066" y="229755"/>
                  </a:lnTo>
                  <a:lnTo>
                    <a:pt x="138176" y="220599"/>
                  </a:lnTo>
                  <a:lnTo>
                    <a:pt x="235585" y="123190"/>
                  </a:lnTo>
                  <a:lnTo>
                    <a:pt x="245364" y="113411"/>
                  </a:lnTo>
                  <a:lnTo>
                    <a:pt x="272034" y="139954"/>
                  </a:lnTo>
                  <a:lnTo>
                    <a:pt x="272034" y="112522"/>
                  </a:lnTo>
                  <a:lnTo>
                    <a:pt x="259588" y="100076"/>
                  </a:lnTo>
                  <a:lnTo>
                    <a:pt x="276479" y="83312"/>
                  </a:lnTo>
                  <a:lnTo>
                    <a:pt x="277456" y="82423"/>
                  </a:lnTo>
                  <a:lnTo>
                    <a:pt x="280416" y="79756"/>
                  </a:lnTo>
                  <a:lnTo>
                    <a:pt x="285496" y="77978"/>
                  </a:lnTo>
                  <a:lnTo>
                    <a:pt x="295529" y="77978"/>
                  </a:lnTo>
                  <a:lnTo>
                    <a:pt x="300355" y="79756"/>
                  </a:lnTo>
                  <a:lnTo>
                    <a:pt x="303911" y="83312"/>
                  </a:lnTo>
                  <a:lnTo>
                    <a:pt x="307886" y="89916"/>
                  </a:lnTo>
                  <a:lnTo>
                    <a:pt x="309092" y="97040"/>
                  </a:lnTo>
                  <a:lnTo>
                    <a:pt x="309130" y="97205"/>
                  </a:lnTo>
                  <a:lnTo>
                    <a:pt x="309130" y="64020"/>
                  </a:lnTo>
                  <a:lnTo>
                    <a:pt x="304380" y="61518"/>
                  </a:lnTo>
                  <a:lnTo>
                    <a:pt x="297205" y="59397"/>
                  </a:lnTo>
                  <a:lnTo>
                    <a:pt x="289814" y="58674"/>
                  </a:lnTo>
                  <a:lnTo>
                    <a:pt x="282511" y="59397"/>
                  </a:lnTo>
                  <a:lnTo>
                    <a:pt x="275475" y="61518"/>
                  </a:lnTo>
                  <a:lnTo>
                    <a:pt x="268935" y="65062"/>
                  </a:lnTo>
                  <a:lnTo>
                    <a:pt x="263144" y="69977"/>
                  </a:lnTo>
                  <a:lnTo>
                    <a:pt x="250698" y="82423"/>
                  </a:lnTo>
                  <a:lnTo>
                    <a:pt x="250698" y="29210"/>
                  </a:lnTo>
                  <a:lnTo>
                    <a:pt x="222377" y="0"/>
                  </a:lnTo>
                  <a:lnTo>
                    <a:pt x="62865" y="0"/>
                  </a:lnTo>
                  <a:lnTo>
                    <a:pt x="60325" y="1778"/>
                  </a:lnTo>
                  <a:lnTo>
                    <a:pt x="59436" y="3556"/>
                  </a:lnTo>
                  <a:lnTo>
                    <a:pt x="57658" y="5359"/>
                  </a:lnTo>
                  <a:lnTo>
                    <a:pt x="57658" y="32766"/>
                  </a:lnTo>
                  <a:lnTo>
                    <a:pt x="57658" y="56642"/>
                  </a:lnTo>
                  <a:lnTo>
                    <a:pt x="32766" y="56642"/>
                  </a:lnTo>
                  <a:lnTo>
                    <a:pt x="57658" y="32766"/>
                  </a:lnTo>
                  <a:lnTo>
                    <a:pt x="57658" y="5359"/>
                  </a:lnTo>
                  <a:lnTo>
                    <a:pt x="5067" y="58674"/>
                  </a:lnTo>
                  <a:lnTo>
                    <a:pt x="4318" y="59397"/>
                  </a:lnTo>
                  <a:lnTo>
                    <a:pt x="1778" y="61087"/>
                  </a:lnTo>
                  <a:lnTo>
                    <a:pt x="0" y="63754"/>
                  </a:lnTo>
                  <a:lnTo>
                    <a:pt x="0" y="299466"/>
                  </a:lnTo>
                  <a:lnTo>
                    <a:pt x="2311" y="310591"/>
                  </a:lnTo>
                  <a:lnTo>
                    <a:pt x="8534" y="319582"/>
                  </a:lnTo>
                  <a:lnTo>
                    <a:pt x="17564" y="325602"/>
                  </a:lnTo>
                  <a:lnTo>
                    <a:pt x="28321" y="327787"/>
                  </a:lnTo>
                  <a:lnTo>
                    <a:pt x="222377" y="327787"/>
                  </a:lnTo>
                  <a:lnTo>
                    <a:pt x="233172" y="325602"/>
                  </a:lnTo>
                  <a:lnTo>
                    <a:pt x="242201" y="319582"/>
                  </a:lnTo>
                  <a:lnTo>
                    <a:pt x="248386" y="310591"/>
                  </a:lnTo>
                  <a:lnTo>
                    <a:pt x="248691" y="309118"/>
                  </a:lnTo>
                  <a:lnTo>
                    <a:pt x="250698" y="299466"/>
                  </a:lnTo>
                  <a:lnTo>
                    <a:pt x="250698" y="210820"/>
                  </a:lnTo>
                  <a:lnTo>
                    <a:pt x="250698" y="190500"/>
                  </a:lnTo>
                  <a:lnTo>
                    <a:pt x="314693" y="126619"/>
                  </a:lnTo>
                  <a:lnTo>
                    <a:pt x="317246" y="124079"/>
                  </a:lnTo>
                  <a:lnTo>
                    <a:pt x="325666" y="111379"/>
                  </a:lnTo>
                  <a:lnTo>
                    <a:pt x="328447" y="97205"/>
                  </a:lnTo>
                  <a:lnTo>
                    <a:pt x="328472" y="970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10805794" y="4571238"/>
            <a:ext cx="328295" cy="328930"/>
            <a:chOff x="10805794" y="4571238"/>
            <a:chExt cx="328295" cy="328930"/>
          </a:xfrm>
        </p:grpSpPr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843894" y="4613783"/>
              <a:ext cx="250698" cy="15138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0805794" y="4571238"/>
              <a:ext cx="328295" cy="328930"/>
            </a:xfrm>
            <a:custGeom>
              <a:avLst/>
              <a:gdLst/>
              <a:ahLst/>
              <a:cxnLst/>
              <a:rect l="l" t="t" r="r" b="b"/>
              <a:pathLst>
                <a:path w="328295" h="328929">
                  <a:moveTo>
                    <a:pt x="205485" y="270129"/>
                  </a:moveTo>
                  <a:lnTo>
                    <a:pt x="120396" y="270129"/>
                  </a:lnTo>
                  <a:lnTo>
                    <a:pt x="111632" y="309118"/>
                  </a:lnTo>
                  <a:lnTo>
                    <a:pt x="80645" y="309118"/>
                  </a:lnTo>
                  <a:lnTo>
                    <a:pt x="76200" y="313563"/>
                  </a:lnTo>
                  <a:lnTo>
                    <a:pt x="76200" y="324231"/>
                  </a:lnTo>
                  <a:lnTo>
                    <a:pt x="80645" y="328675"/>
                  </a:lnTo>
                  <a:lnTo>
                    <a:pt x="245363" y="328675"/>
                  </a:lnTo>
                  <a:lnTo>
                    <a:pt x="249808" y="324231"/>
                  </a:lnTo>
                  <a:lnTo>
                    <a:pt x="249808" y="313563"/>
                  </a:lnTo>
                  <a:lnTo>
                    <a:pt x="246252" y="310006"/>
                  </a:lnTo>
                  <a:lnTo>
                    <a:pt x="130175" y="310006"/>
                  </a:lnTo>
                  <a:lnTo>
                    <a:pt x="139064" y="271018"/>
                  </a:lnTo>
                  <a:lnTo>
                    <a:pt x="205688" y="271018"/>
                  </a:lnTo>
                  <a:lnTo>
                    <a:pt x="205485" y="270129"/>
                  </a:lnTo>
                  <a:close/>
                </a:path>
                <a:path w="328295" h="328929">
                  <a:moveTo>
                    <a:pt x="205688" y="271018"/>
                  </a:moveTo>
                  <a:lnTo>
                    <a:pt x="186054" y="271018"/>
                  </a:lnTo>
                  <a:lnTo>
                    <a:pt x="194818" y="310006"/>
                  </a:lnTo>
                  <a:lnTo>
                    <a:pt x="246252" y="310006"/>
                  </a:lnTo>
                  <a:lnTo>
                    <a:pt x="245363" y="309118"/>
                  </a:lnTo>
                  <a:lnTo>
                    <a:pt x="214375" y="309118"/>
                  </a:lnTo>
                  <a:lnTo>
                    <a:pt x="205688" y="271018"/>
                  </a:lnTo>
                  <a:close/>
                </a:path>
                <a:path w="328295" h="328929">
                  <a:moveTo>
                    <a:pt x="298576" y="0"/>
                  </a:moveTo>
                  <a:lnTo>
                    <a:pt x="28321" y="0"/>
                  </a:lnTo>
                  <a:lnTo>
                    <a:pt x="17520" y="2313"/>
                  </a:lnTo>
                  <a:lnTo>
                    <a:pt x="8493" y="8604"/>
                  </a:lnTo>
                  <a:lnTo>
                    <a:pt x="2299" y="17895"/>
                  </a:lnTo>
                  <a:lnTo>
                    <a:pt x="0" y="29210"/>
                  </a:lnTo>
                  <a:lnTo>
                    <a:pt x="0" y="240919"/>
                  </a:lnTo>
                  <a:lnTo>
                    <a:pt x="2299" y="252233"/>
                  </a:lnTo>
                  <a:lnTo>
                    <a:pt x="8493" y="261524"/>
                  </a:lnTo>
                  <a:lnTo>
                    <a:pt x="17520" y="267815"/>
                  </a:lnTo>
                  <a:lnTo>
                    <a:pt x="28321" y="270129"/>
                  </a:lnTo>
                  <a:lnTo>
                    <a:pt x="298576" y="270129"/>
                  </a:lnTo>
                  <a:lnTo>
                    <a:pt x="309838" y="267815"/>
                  </a:lnTo>
                  <a:lnTo>
                    <a:pt x="319135" y="261524"/>
                  </a:lnTo>
                  <a:lnTo>
                    <a:pt x="325290" y="252475"/>
                  </a:lnTo>
                  <a:lnTo>
                    <a:pt x="22986" y="252475"/>
                  </a:lnTo>
                  <a:lnTo>
                    <a:pt x="18541" y="248031"/>
                  </a:lnTo>
                  <a:lnTo>
                    <a:pt x="18541" y="232918"/>
                  </a:lnTo>
                  <a:lnTo>
                    <a:pt x="327786" y="232918"/>
                  </a:lnTo>
                  <a:lnTo>
                    <a:pt x="327786" y="213487"/>
                  </a:lnTo>
                  <a:lnTo>
                    <a:pt x="17652" y="213487"/>
                  </a:lnTo>
                  <a:lnTo>
                    <a:pt x="17652" y="30099"/>
                  </a:lnTo>
                  <a:lnTo>
                    <a:pt x="18541" y="24764"/>
                  </a:lnTo>
                  <a:lnTo>
                    <a:pt x="22986" y="20319"/>
                  </a:lnTo>
                  <a:lnTo>
                    <a:pt x="325955" y="20319"/>
                  </a:lnTo>
                  <a:lnTo>
                    <a:pt x="325455" y="17895"/>
                  </a:lnTo>
                  <a:lnTo>
                    <a:pt x="319135" y="8604"/>
                  </a:lnTo>
                  <a:lnTo>
                    <a:pt x="309838" y="2313"/>
                  </a:lnTo>
                  <a:lnTo>
                    <a:pt x="298576" y="0"/>
                  </a:lnTo>
                  <a:close/>
                </a:path>
                <a:path w="328295" h="328929">
                  <a:moveTo>
                    <a:pt x="327786" y="232918"/>
                  </a:moveTo>
                  <a:lnTo>
                    <a:pt x="309118" y="232918"/>
                  </a:lnTo>
                  <a:lnTo>
                    <a:pt x="309118" y="248031"/>
                  </a:lnTo>
                  <a:lnTo>
                    <a:pt x="304673" y="252475"/>
                  </a:lnTo>
                  <a:lnTo>
                    <a:pt x="325290" y="252475"/>
                  </a:lnTo>
                  <a:lnTo>
                    <a:pt x="325455" y="252233"/>
                  </a:lnTo>
                  <a:lnTo>
                    <a:pt x="327786" y="240919"/>
                  </a:lnTo>
                  <a:lnTo>
                    <a:pt x="327786" y="232918"/>
                  </a:lnTo>
                  <a:close/>
                </a:path>
                <a:path w="328295" h="328929">
                  <a:moveTo>
                    <a:pt x="325955" y="20319"/>
                  </a:moveTo>
                  <a:lnTo>
                    <a:pt x="303783" y="20319"/>
                  </a:lnTo>
                  <a:lnTo>
                    <a:pt x="308228" y="24764"/>
                  </a:lnTo>
                  <a:lnTo>
                    <a:pt x="308228" y="213487"/>
                  </a:lnTo>
                  <a:lnTo>
                    <a:pt x="327786" y="213487"/>
                  </a:lnTo>
                  <a:lnTo>
                    <a:pt x="327786" y="29210"/>
                  </a:lnTo>
                  <a:lnTo>
                    <a:pt x="325955" y="203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Rectángulo 28"/>
          <p:cNvSpPr/>
          <p:nvPr/>
        </p:nvSpPr>
        <p:spPr>
          <a:xfrm>
            <a:off x="304800" y="6248400"/>
            <a:ext cx="106250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2400" dirty="0" smtClean="0"/>
              <a:t>Remitir su cuadro de horas: </a:t>
            </a:r>
            <a:r>
              <a:rPr lang="es-PE" sz="2400" b="1" dirty="0" smtClean="0">
                <a:solidFill>
                  <a:srgbClr val="FF0000"/>
                </a:solidFill>
              </a:rPr>
              <a:t>comision_cuadrodehoras@ugelsanta.gob.pe</a:t>
            </a:r>
            <a:endParaRPr lang="es-PE" sz="2400" b="1" dirty="0">
              <a:solidFill>
                <a:srgbClr val="FF0000"/>
              </a:solidFill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457200" y="6400800"/>
            <a:ext cx="106250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2400" dirty="0" smtClean="0"/>
              <a:t>Remitir su cuadro de horas: </a:t>
            </a:r>
            <a:r>
              <a:rPr lang="es-PE" sz="2400" b="1" dirty="0" smtClean="0">
                <a:solidFill>
                  <a:srgbClr val="FF0000"/>
                </a:solidFill>
              </a:rPr>
              <a:t>comision_cuadrodehoras@ugelsanta.gob.pe</a:t>
            </a:r>
            <a:endParaRPr lang="es-PE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3813"/>
            <a:ext cx="12192000" cy="60985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344161" y="2856992"/>
            <a:ext cx="35001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445" dirty="0">
                <a:solidFill>
                  <a:srgbClr val="FFFFFF"/>
                </a:solidFill>
              </a:rPr>
              <a:t>GRACIAS</a:t>
            </a:r>
            <a:endParaRPr sz="6000"/>
          </a:p>
        </p:txBody>
      </p:sp>
      <p:grpSp>
        <p:nvGrpSpPr>
          <p:cNvPr id="4" name="object 4"/>
          <p:cNvGrpSpPr/>
          <p:nvPr/>
        </p:nvGrpSpPr>
        <p:grpSpPr>
          <a:xfrm>
            <a:off x="757821" y="215963"/>
            <a:ext cx="7643610" cy="3939731"/>
            <a:chOff x="757821" y="215963"/>
            <a:chExt cx="7643610" cy="3939731"/>
          </a:xfrm>
        </p:grpSpPr>
        <p:sp>
          <p:nvSpPr>
            <p:cNvPr id="5" name="object 5"/>
            <p:cNvSpPr/>
            <p:nvPr/>
          </p:nvSpPr>
          <p:spPr>
            <a:xfrm>
              <a:off x="3790696" y="4155694"/>
              <a:ext cx="4610735" cy="0"/>
            </a:xfrm>
            <a:custGeom>
              <a:avLst/>
              <a:gdLst/>
              <a:ahLst/>
              <a:cxnLst/>
              <a:rect l="l" t="t" r="r" b="b"/>
              <a:pathLst>
                <a:path w="4610734">
                  <a:moveTo>
                    <a:pt x="0" y="0"/>
                  </a:moveTo>
                  <a:lnTo>
                    <a:pt x="4610608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7821" y="215963"/>
              <a:ext cx="2552192" cy="553656"/>
            </a:xfrm>
            <a:prstGeom prst="rect">
              <a:avLst/>
            </a:prstGeom>
          </p:spPr>
        </p:pic>
      </p:grpSp>
      <p:sp>
        <p:nvSpPr>
          <p:cNvPr id="8" name="Rectángulo 7"/>
          <p:cNvSpPr/>
          <p:nvPr/>
        </p:nvSpPr>
        <p:spPr>
          <a:xfrm>
            <a:off x="2514600" y="3567946"/>
            <a:ext cx="69342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PE" dirty="0" smtClean="0"/>
          </a:p>
          <a:p>
            <a:endParaRPr lang="es-PE" dirty="0"/>
          </a:p>
          <a:p>
            <a:endParaRPr lang="es-PE" dirty="0" smtClean="0"/>
          </a:p>
          <a:p>
            <a:endParaRPr lang="es-PE" dirty="0"/>
          </a:p>
          <a:p>
            <a:r>
              <a:rPr lang="es-PE" dirty="0" smtClean="0"/>
              <a:t>               </a:t>
            </a:r>
            <a:r>
              <a:rPr lang="es-PE" dirty="0" smtClean="0">
                <a:solidFill>
                  <a:schemeClr val="bg1"/>
                </a:solidFill>
              </a:rPr>
              <a:t>Correo enviar cuadro de horas virtual y </a:t>
            </a:r>
            <a:r>
              <a:rPr lang="es-PE" dirty="0" err="1" smtClean="0">
                <a:solidFill>
                  <a:schemeClr val="bg1"/>
                </a:solidFill>
              </a:rPr>
              <a:t>fisico</a:t>
            </a:r>
            <a:r>
              <a:rPr lang="es-PE" dirty="0" smtClean="0">
                <a:solidFill>
                  <a:schemeClr val="bg1"/>
                </a:solidFill>
              </a:rPr>
              <a:t> :         </a:t>
            </a:r>
            <a:endParaRPr lang="es-PE" dirty="0" smtClean="0">
              <a:solidFill>
                <a:schemeClr val="bg1"/>
              </a:solidFill>
            </a:endParaRPr>
          </a:p>
          <a:p>
            <a:r>
              <a:rPr lang="es-PE" sz="2400" dirty="0" smtClean="0">
                <a:solidFill>
                  <a:schemeClr val="tx1"/>
                </a:solidFill>
                <a:hlinkClick r:id="rId4"/>
              </a:rPr>
              <a:t>comision_cuadrodehoras@ugelsanta.gob.pe</a:t>
            </a:r>
          </a:p>
          <a:p>
            <a:endParaRPr lang="es-PE" sz="2400" dirty="0">
              <a:solidFill>
                <a:schemeClr val="bg1"/>
              </a:solidFill>
              <a:hlinkClick r:id="rId4"/>
            </a:endParaRPr>
          </a:p>
          <a:p>
            <a:endParaRPr lang="es-PE" sz="2400" dirty="0" smtClean="0">
              <a:solidFill>
                <a:schemeClr val="bg1"/>
              </a:solidFill>
              <a:hlinkClick r:id="rId4"/>
            </a:endParaRPr>
          </a:p>
          <a:p>
            <a:endParaRPr lang="es-PE" sz="2400" dirty="0">
              <a:solidFill>
                <a:schemeClr val="bg1"/>
              </a:solidFill>
            </a:endParaRPr>
          </a:p>
          <a:p>
            <a:endParaRPr lang="es-PE" sz="2400" dirty="0" smtClean="0">
              <a:solidFill>
                <a:schemeClr val="bg1"/>
              </a:solidFill>
            </a:endParaRPr>
          </a:p>
          <a:p>
            <a:endParaRPr lang="es-PE" sz="2400" dirty="0">
              <a:solidFill>
                <a:schemeClr val="bg1"/>
              </a:solidFill>
            </a:endParaRPr>
          </a:p>
          <a:p>
            <a:endParaRPr lang="es-PE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5429" rIns="0" bIns="0" rtlCol="0">
            <a:spAutoFit/>
          </a:bodyPr>
          <a:lstStyle/>
          <a:p>
            <a:pPr marL="234950">
              <a:lnSpc>
                <a:spcPct val="100000"/>
              </a:lnSpc>
              <a:spcBef>
                <a:spcPts val="95"/>
              </a:spcBef>
            </a:pPr>
            <a:r>
              <a:rPr u="sng" spc="-30" dirty="0">
                <a:uFill>
                  <a:solidFill>
                    <a:srgbClr val="E20412"/>
                  </a:solidFill>
                </a:uFill>
              </a:rPr>
              <a:t>Cuadro</a:t>
            </a:r>
            <a:r>
              <a:rPr u="sng" spc="-45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00" dirty="0">
                <a:uFill>
                  <a:solidFill>
                    <a:srgbClr val="E20412"/>
                  </a:solidFill>
                </a:uFill>
              </a:rPr>
              <a:t>de</a:t>
            </a:r>
            <a:r>
              <a:rPr u="sng" spc="-45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75" dirty="0">
                <a:uFill>
                  <a:solidFill>
                    <a:srgbClr val="E20412"/>
                  </a:solidFill>
                </a:uFill>
              </a:rPr>
              <a:t>Hor</a:t>
            </a:r>
            <a:r>
              <a:rPr u="none" spc="-175" dirty="0"/>
              <a:t>as</a:t>
            </a:r>
            <a:r>
              <a:rPr u="none" spc="-430" dirty="0"/>
              <a:t> </a:t>
            </a:r>
            <a:r>
              <a:rPr u="none" spc="-90" dirty="0"/>
              <a:t>Pedagógicas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1536" y="4008246"/>
            <a:ext cx="10629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Objetivos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53403" y="2588767"/>
            <a:ext cx="9607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0690" algn="l"/>
              </a:tabLst>
            </a:pP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48152" y="2344927"/>
            <a:ext cx="3262629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935990" algn="l"/>
                <a:tab pos="1443990" algn="l"/>
                <a:tab pos="2051685" algn="l"/>
                <a:tab pos="2740660" algn="l"/>
              </a:tabLst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Cumplir el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6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estudios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Asegura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que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cada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grado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tenga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mínimas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cada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área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curricular.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48152" y="3320288"/>
            <a:ext cx="436943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255" algn="just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Optimizar</a:t>
            </a:r>
            <a:r>
              <a:rPr sz="16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distribución</a:t>
            </a:r>
            <a:r>
              <a:rPr sz="16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carga</a:t>
            </a:r>
            <a:r>
              <a:rPr sz="1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horaria docente</a:t>
            </a:r>
            <a:endParaRPr sz="160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Permite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organizar</a:t>
            </a:r>
            <a:r>
              <a:rPr sz="16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trabajo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los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docentes</a:t>
            </a:r>
            <a:r>
              <a:rPr sz="16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IE,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manera</a:t>
            </a:r>
            <a:r>
              <a:rPr sz="16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transparente.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Facilitar</a:t>
            </a:r>
            <a:r>
              <a:rPr sz="1600" b="1" spc="4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b="1" spc="4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planificación</a:t>
            </a:r>
            <a:r>
              <a:rPr sz="1600" b="1" spc="4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pedagógica</a:t>
            </a:r>
            <a:r>
              <a:rPr sz="1600" b="1" spc="43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b="1" spc="-50" dirty="0">
                <a:solidFill>
                  <a:srgbClr val="001F5F"/>
                </a:solidFill>
                <a:latin typeface="Arial"/>
                <a:cs typeface="Arial"/>
              </a:rPr>
              <a:t>y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administrativa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Sirve</a:t>
            </a:r>
            <a:r>
              <a:rPr sz="1600" spc="3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como</a:t>
            </a:r>
            <a:r>
              <a:rPr sz="1600" spc="3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base</a:t>
            </a:r>
            <a:r>
              <a:rPr sz="1600" spc="3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600" spc="3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elaborar</a:t>
            </a:r>
            <a:r>
              <a:rPr sz="1600" spc="33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horarios,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asignar</a:t>
            </a:r>
            <a:r>
              <a:rPr sz="1600" spc="1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docentes</a:t>
            </a:r>
            <a:r>
              <a:rPr sz="1600" spc="19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1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prever</a:t>
            </a:r>
            <a:r>
              <a:rPr sz="1600" spc="18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necesidades</a:t>
            </a:r>
            <a:r>
              <a:rPr sz="1600" spc="19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de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contratación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otras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acciones.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9122" y="2257679"/>
            <a:ext cx="1219200" cy="12192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41736" y="2240813"/>
            <a:ext cx="1219301" cy="121930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982839" y="3600958"/>
            <a:ext cx="127508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Impacta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Contratación docente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276713" y="3746119"/>
            <a:ext cx="13481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Impacta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los</a:t>
            </a:r>
            <a:endParaRPr sz="1600">
              <a:latin typeface="Arial"/>
              <a:cs typeface="Arial"/>
            </a:endParaRPr>
          </a:p>
          <a:p>
            <a:pPr marL="47625">
              <a:lnSpc>
                <a:spcPct val="100000"/>
              </a:lnSpc>
            </a:pP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Aprendizajes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30910" y="3208782"/>
            <a:ext cx="619760" cy="619760"/>
            <a:chOff x="630910" y="3208782"/>
            <a:chExt cx="619760" cy="619760"/>
          </a:xfrm>
        </p:grpSpPr>
        <p:sp>
          <p:nvSpPr>
            <p:cNvPr id="13" name="object 13"/>
            <p:cNvSpPr/>
            <p:nvPr/>
          </p:nvSpPr>
          <p:spPr>
            <a:xfrm>
              <a:off x="742175" y="3317748"/>
              <a:ext cx="399415" cy="399415"/>
            </a:xfrm>
            <a:custGeom>
              <a:avLst/>
              <a:gdLst/>
              <a:ahLst/>
              <a:cxnLst/>
              <a:rect l="l" t="t" r="r" b="b"/>
              <a:pathLst>
                <a:path w="399415" h="399414">
                  <a:moveTo>
                    <a:pt x="199517" y="0"/>
                  </a:moveTo>
                  <a:lnTo>
                    <a:pt x="153831" y="5273"/>
                  </a:lnTo>
                  <a:lnTo>
                    <a:pt x="111859" y="20293"/>
                  </a:lnTo>
                  <a:lnTo>
                    <a:pt x="74811" y="43857"/>
                  </a:lnTo>
                  <a:lnTo>
                    <a:pt x="43893" y="74763"/>
                  </a:lnTo>
                  <a:lnTo>
                    <a:pt x="20313" y="111809"/>
                  </a:lnTo>
                  <a:lnTo>
                    <a:pt x="5279" y="153795"/>
                  </a:lnTo>
                  <a:lnTo>
                    <a:pt x="0" y="199516"/>
                  </a:lnTo>
                  <a:lnTo>
                    <a:pt x="5279" y="245238"/>
                  </a:lnTo>
                  <a:lnTo>
                    <a:pt x="20313" y="287224"/>
                  </a:lnTo>
                  <a:lnTo>
                    <a:pt x="43893" y="324270"/>
                  </a:lnTo>
                  <a:lnTo>
                    <a:pt x="74811" y="355176"/>
                  </a:lnTo>
                  <a:lnTo>
                    <a:pt x="111859" y="378740"/>
                  </a:lnTo>
                  <a:lnTo>
                    <a:pt x="153831" y="393760"/>
                  </a:lnTo>
                  <a:lnTo>
                    <a:pt x="199517" y="399033"/>
                  </a:lnTo>
                  <a:lnTo>
                    <a:pt x="245245" y="393760"/>
                  </a:lnTo>
                  <a:lnTo>
                    <a:pt x="287246" y="378740"/>
                  </a:lnTo>
                  <a:lnTo>
                    <a:pt x="324315" y="355176"/>
                  </a:lnTo>
                  <a:lnTo>
                    <a:pt x="355246" y="324270"/>
                  </a:lnTo>
                  <a:lnTo>
                    <a:pt x="378832" y="287224"/>
                  </a:lnTo>
                  <a:lnTo>
                    <a:pt x="393868" y="245238"/>
                  </a:lnTo>
                  <a:lnTo>
                    <a:pt x="399148" y="199516"/>
                  </a:lnTo>
                  <a:lnTo>
                    <a:pt x="397607" y="175829"/>
                  </a:lnTo>
                  <a:lnTo>
                    <a:pt x="385957" y="130311"/>
                  </a:lnTo>
                  <a:lnTo>
                    <a:pt x="346392" y="129666"/>
                  </a:lnTo>
                  <a:lnTo>
                    <a:pt x="353436" y="146331"/>
                  </a:lnTo>
                  <a:lnTo>
                    <a:pt x="358544" y="163639"/>
                  </a:lnTo>
                  <a:lnTo>
                    <a:pt x="361689" y="181423"/>
                  </a:lnTo>
                  <a:lnTo>
                    <a:pt x="362839" y="199516"/>
                  </a:lnTo>
                  <a:lnTo>
                    <a:pt x="356991" y="242879"/>
                  </a:lnTo>
                  <a:lnTo>
                    <a:pt x="340497" y="281878"/>
                  </a:lnTo>
                  <a:lnTo>
                    <a:pt x="314929" y="314944"/>
                  </a:lnTo>
                  <a:lnTo>
                    <a:pt x="281861" y="340505"/>
                  </a:lnTo>
                  <a:lnTo>
                    <a:pt x="242866" y="356994"/>
                  </a:lnTo>
                  <a:lnTo>
                    <a:pt x="199517" y="362838"/>
                  </a:lnTo>
                  <a:lnTo>
                    <a:pt x="156187" y="356994"/>
                  </a:lnTo>
                  <a:lnTo>
                    <a:pt x="117212" y="340505"/>
                  </a:lnTo>
                  <a:lnTo>
                    <a:pt x="84162" y="314944"/>
                  </a:lnTo>
                  <a:lnTo>
                    <a:pt x="58610" y="281878"/>
                  </a:lnTo>
                  <a:lnTo>
                    <a:pt x="42127" y="242879"/>
                  </a:lnTo>
                  <a:lnTo>
                    <a:pt x="36283" y="199516"/>
                  </a:lnTo>
                  <a:lnTo>
                    <a:pt x="42127" y="156154"/>
                  </a:lnTo>
                  <a:lnTo>
                    <a:pt x="58610" y="117155"/>
                  </a:lnTo>
                  <a:lnTo>
                    <a:pt x="84162" y="84089"/>
                  </a:lnTo>
                  <a:lnTo>
                    <a:pt x="117212" y="58528"/>
                  </a:lnTo>
                  <a:lnTo>
                    <a:pt x="156187" y="42039"/>
                  </a:lnTo>
                  <a:lnTo>
                    <a:pt x="199517" y="36194"/>
                  </a:lnTo>
                  <a:lnTo>
                    <a:pt x="217637" y="37308"/>
                  </a:lnTo>
                  <a:lnTo>
                    <a:pt x="235448" y="40433"/>
                  </a:lnTo>
                  <a:lnTo>
                    <a:pt x="252787" y="45535"/>
                  </a:lnTo>
                  <a:lnTo>
                    <a:pt x="269494" y="52577"/>
                  </a:lnTo>
                  <a:lnTo>
                    <a:pt x="290283" y="31876"/>
                  </a:lnTo>
                  <a:lnTo>
                    <a:pt x="290283" y="22732"/>
                  </a:lnTo>
                  <a:lnTo>
                    <a:pt x="268800" y="13073"/>
                  </a:lnTo>
                  <a:lnTo>
                    <a:pt x="246395" y="5937"/>
                  </a:lnTo>
                  <a:lnTo>
                    <a:pt x="223243" y="1516"/>
                  </a:lnTo>
                  <a:lnTo>
                    <a:pt x="19951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250" y="3390265"/>
              <a:ext cx="253492" cy="25400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30910" y="3208781"/>
              <a:ext cx="619760" cy="619760"/>
            </a:xfrm>
            <a:custGeom>
              <a:avLst/>
              <a:gdLst/>
              <a:ahLst/>
              <a:cxnLst/>
              <a:rect l="l" t="t" r="r" b="b"/>
              <a:pathLst>
                <a:path w="619760" h="619760">
                  <a:moveTo>
                    <a:pt x="619010" y="93980"/>
                  </a:moveTo>
                  <a:lnTo>
                    <a:pt x="617829" y="83858"/>
                  </a:lnTo>
                  <a:lnTo>
                    <a:pt x="611492" y="75882"/>
                  </a:lnTo>
                  <a:lnTo>
                    <a:pt x="601065" y="72644"/>
                  </a:lnTo>
                  <a:lnTo>
                    <a:pt x="546696" y="72644"/>
                  </a:lnTo>
                  <a:lnTo>
                    <a:pt x="546696" y="18288"/>
                  </a:lnTo>
                  <a:lnTo>
                    <a:pt x="545147" y="10769"/>
                  </a:lnTo>
                  <a:lnTo>
                    <a:pt x="541045" y="5003"/>
                  </a:lnTo>
                  <a:lnTo>
                    <a:pt x="535203" y="1308"/>
                  </a:lnTo>
                  <a:lnTo>
                    <a:pt x="528408" y="0"/>
                  </a:lnTo>
                  <a:lnTo>
                    <a:pt x="523913" y="0"/>
                  </a:lnTo>
                  <a:lnTo>
                    <a:pt x="519353" y="1651"/>
                  </a:lnTo>
                  <a:lnTo>
                    <a:pt x="439661" y="81280"/>
                  </a:lnTo>
                  <a:lnTo>
                    <a:pt x="437730" y="85979"/>
                  </a:lnTo>
                  <a:lnTo>
                    <a:pt x="437832" y="155829"/>
                  </a:lnTo>
                  <a:lnTo>
                    <a:pt x="334111" y="259461"/>
                  </a:lnTo>
                  <a:lnTo>
                    <a:pt x="326847" y="256032"/>
                  </a:lnTo>
                  <a:lnTo>
                    <a:pt x="318909" y="254000"/>
                  </a:lnTo>
                  <a:lnTo>
                    <a:pt x="310781" y="254000"/>
                  </a:lnTo>
                  <a:lnTo>
                    <a:pt x="268795" y="273824"/>
                  </a:lnTo>
                  <a:lnTo>
                    <a:pt x="256578" y="303301"/>
                  </a:lnTo>
                  <a:lnTo>
                    <a:pt x="257378" y="319074"/>
                  </a:lnTo>
                  <a:lnTo>
                    <a:pt x="280695" y="353860"/>
                  </a:lnTo>
                  <a:lnTo>
                    <a:pt x="310781" y="362966"/>
                  </a:lnTo>
                  <a:lnTo>
                    <a:pt x="317779" y="362966"/>
                  </a:lnTo>
                  <a:lnTo>
                    <a:pt x="356044" y="338734"/>
                  </a:lnTo>
                  <a:lnTo>
                    <a:pt x="365277" y="308483"/>
                  </a:lnTo>
                  <a:lnTo>
                    <a:pt x="365175" y="300355"/>
                  </a:lnTo>
                  <a:lnTo>
                    <a:pt x="363308" y="292481"/>
                  </a:lnTo>
                  <a:lnTo>
                    <a:pt x="359752" y="285242"/>
                  </a:lnTo>
                  <a:lnTo>
                    <a:pt x="463473" y="181483"/>
                  </a:lnTo>
                  <a:lnTo>
                    <a:pt x="533323" y="181483"/>
                  </a:lnTo>
                  <a:lnTo>
                    <a:pt x="537883" y="179578"/>
                  </a:lnTo>
                  <a:lnTo>
                    <a:pt x="613943" y="103632"/>
                  </a:lnTo>
                  <a:lnTo>
                    <a:pt x="619010" y="93980"/>
                  </a:lnTo>
                  <a:close/>
                </a:path>
                <a:path w="619760" h="619760">
                  <a:moveTo>
                    <a:pt x="619252" y="308483"/>
                  </a:moveTo>
                  <a:lnTo>
                    <a:pt x="617347" y="274993"/>
                  </a:lnTo>
                  <a:lnTo>
                    <a:pt x="611847" y="241960"/>
                  </a:lnTo>
                  <a:lnTo>
                    <a:pt x="602780" y="209715"/>
                  </a:lnTo>
                  <a:lnTo>
                    <a:pt x="590232" y="178562"/>
                  </a:lnTo>
                  <a:lnTo>
                    <a:pt x="567004" y="201803"/>
                  </a:lnTo>
                  <a:lnTo>
                    <a:pt x="558685" y="208648"/>
                  </a:lnTo>
                  <a:lnTo>
                    <a:pt x="549300" y="213664"/>
                  </a:lnTo>
                  <a:lnTo>
                    <a:pt x="539153" y="216763"/>
                  </a:lnTo>
                  <a:lnTo>
                    <a:pt x="527926" y="217805"/>
                  </a:lnTo>
                  <a:lnTo>
                    <a:pt x="535965" y="239699"/>
                  </a:lnTo>
                  <a:lnTo>
                    <a:pt x="541807" y="262191"/>
                  </a:lnTo>
                  <a:lnTo>
                    <a:pt x="545388" y="285178"/>
                  </a:lnTo>
                  <a:lnTo>
                    <a:pt x="546696" y="308483"/>
                  </a:lnTo>
                  <a:lnTo>
                    <a:pt x="541883" y="355955"/>
                  </a:lnTo>
                  <a:lnTo>
                    <a:pt x="528116" y="400202"/>
                  </a:lnTo>
                  <a:lnTo>
                    <a:pt x="506336" y="440258"/>
                  </a:lnTo>
                  <a:lnTo>
                    <a:pt x="477507" y="475183"/>
                  </a:lnTo>
                  <a:lnTo>
                    <a:pt x="442582" y="503999"/>
                  </a:lnTo>
                  <a:lnTo>
                    <a:pt x="402513" y="525767"/>
                  </a:lnTo>
                  <a:lnTo>
                    <a:pt x="358254" y="539534"/>
                  </a:lnTo>
                  <a:lnTo>
                    <a:pt x="310781" y="544322"/>
                  </a:lnTo>
                  <a:lnTo>
                    <a:pt x="263309" y="539534"/>
                  </a:lnTo>
                  <a:lnTo>
                    <a:pt x="219075" y="525767"/>
                  </a:lnTo>
                  <a:lnTo>
                    <a:pt x="179019" y="503999"/>
                  </a:lnTo>
                  <a:lnTo>
                    <a:pt x="144106" y="475170"/>
                  </a:lnTo>
                  <a:lnTo>
                    <a:pt x="115303" y="440258"/>
                  </a:lnTo>
                  <a:lnTo>
                    <a:pt x="93535" y="400202"/>
                  </a:lnTo>
                  <a:lnTo>
                    <a:pt x="79781" y="355955"/>
                  </a:lnTo>
                  <a:lnTo>
                    <a:pt x="74993" y="308483"/>
                  </a:lnTo>
                  <a:lnTo>
                    <a:pt x="79781" y="261048"/>
                  </a:lnTo>
                  <a:lnTo>
                    <a:pt x="93535" y="216827"/>
                  </a:lnTo>
                  <a:lnTo>
                    <a:pt x="115303" y="176771"/>
                  </a:lnTo>
                  <a:lnTo>
                    <a:pt x="144119" y="141846"/>
                  </a:lnTo>
                  <a:lnTo>
                    <a:pt x="179019" y="113017"/>
                  </a:lnTo>
                  <a:lnTo>
                    <a:pt x="219075" y="91224"/>
                  </a:lnTo>
                  <a:lnTo>
                    <a:pt x="263309" y="77457"/>
                  </a:lnTo>
                  <a:lnTo>
                    <a:pt x="310781" y="72644"/>
                  </a:lnTo>
                  <a:lnTo>
                    <a:pt x="334060" y="73926"/>
                  </a:lnTo>
                  <a:lnTo>
                    <a:pt x="357073" y="77520"/>
                  </a:lnTo>
                  <a:lnTo>
                    <a:pt x="379628" y="83388"/>
                  </a:lnTo>
                  <a:lnTo>
                    <a:pt x="401548" y="91440"/>
                  </a:lnTo>
                  <a:lnTo>
                    <a:pt x="402539" y="80124"/>
                  </a:lnTo>
                  <a:lnTo>
                    <a:pt x="405599" y="69951"/>
                  </a:lnTo>
                  <a:lnTo>
                    <a:pt x="410603" y="60591"/>
                  </a:lnTo>
                  <a:lnTo>
                    <a:pt x="417423" y="52324"/>
                  </a:lnTo>
                  <a:lnTo>
                    <a:pt x="440626" y="29083"/>
                  </a:lnTo>
                  <a:lnTo>
                    <a:pt x="409511" y="16522"/>
                  </a:lnTo>
                  <a:lnTo>
                    <a:pt x="377317" y="7467"/>
                  </a:lnTo>
                  <a:lnTo>
                    <a:pt x="344297" y="1981"/>
                  </a:lnTo>
                  <a:lnTo>
                    <a:pt x="310781" y="127"/>
                  </a:lnTo>
                  <a:lnTo>
                    <a:pt x="265201" y="3479"/>
                  </a:lnTo>
                  <a:lnTo>
                    <a:pt x="221589" y="13208"/>
                  </a:lnTo>
                  <a:lnTo>
                    <a:pt x="180428" y="28829"/>
                  </a:lnTo>
                  <a:lnTo>
                    <a:pt x="142240" y="49872"/>
                  </a:lnTo>
                  <a:lnTo>
                    <a:pt x="107518" y="75857"/>
                  </a:lnTo>
                  <a:lnTo>
                    <a:pt x="76746" y="106286"/>
                  </a:lnTo>
                  <a:lnTo>
                    <a:pt x="50457" y="140690"/>
                  </a:lnTo>
                  <a:lnTo>
                    <a:pt x="29133" y="178600"/>
                  </a:lnTo>
                  <a:lnTo>
                    <a:pt x="13284" y="219519"/>
                  </a:lnTo>
                  <a:lnTo>
                    <a:pt x="3403" y="262978"/>
                  </a:lnTo>
                  <a:lnTo>
                    <a:pt x="0" y="308483"/>
                  </a:lnTo>
                  <a:lnTo>
                    <a:pt x="3403" y="354063"/>
                  </a:lnTo>
                  <a:lnTo>
                    <a:pt x="13284" y="397675"/>
                  </a:lnTo>
                  <a:lnTo>
                    <a:pt x="29133" y="438835"/>
                  </a:lnTo>
                  <a:lnTo>
                    <a:pt x="50457" y="477050"/>
                  </a:lnTo>
                  <a:lnTo>
                    <a:pt x="76746" y="511784"/>
                  </a:lnTo>
                  <a:lnTo>
                    <a:pt x="107518" y="542569"/>
                  </a:lnTo>
                  <a:lnTo>
                    <a:pt x="142240" y="568883"/>
                  </a:lnTo>
                  <a:lnTo>
                    <a:pt x="180428" y="590219"/>
                  </a:lnTo>
                  <a:lnTo>
                    <a:pt x="221589" y="606082"/>
                  </a:lnTo>
                  <a:lnTo>
                    <a:pt x="265201" y="615975"/>
                  </a:lnTo>
                  <a:lnTo>
                    <a:pt x="310781" y="619379"/>
                  </a:lnTo>
                  <a:lnTo>
                    <a:pt x="356298" y="615975"/>
                  </a:lnTo>
                  <a:lnTo>
                    <a:pt x="399770" y="606082"/>
                  </a:lnTo>
                  <a:lnTo>
                    <a:pt x="440702" y="590219"/>
                  </a:lnTo>
                  <a:lnTo>
                    <a:pt x="478624" y="568883"/>
                  </a:lnTo>
                  <a:lnTo>
                    <a:pt x="513054" y="542569"/>
                  </a:lnTo>
                  <a:lnTo>
                    <a:pt x="543496" y="511784"/>
                  </a:lnTo>
                  <a:lnTo>
                    <a:pt x="569480" y="477050"/>
                  </a:lnTo>
                  <a:lnTo>
                    <a:pt x="590537" y="438835"/>
                  </a:lnTo>
                  <a:lnTo>
                    <a:pt x="606158" y="397675"/>
                  </a:lnTo>
                  <a:lnTo>
                    <a:pt x="615899" y="354063"/>
                  </a:lnTo>
                  <a:lnTo>
                    <a:pt x="619252" y="308483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7500493" y="3264153"/>
            <a:ext cx="323850" cy="1432560"/>
          </a:xfrm>
          <a:custGeom>
            <a:avLst/>
            <a:gdLst/>
            <a:ahLst/>
            <a:cxnLst/>
            <a:rect l="l" t="t" r="r" b="b"/>
            <a:pathLst>
              <a:path w="323850" h="1432560">
                <a:moveTo>
                  <a:pt x="71881" y="0"/>
                </a:moveTo>
                <a:lnTo>
                  <a:pt x="30778" y="36771"/>
                </a:lnTo>
                <a:lnTo>
                  <a:pt x="14768" y="79799"/>
                </a:lnTo>
                <a:lnTo>
                  <a:pt x="3964" y="136647"/>
                </a:lnTo>
                <a:lnTo>
                  <a:pt x="0" y="205359"/>
                </a:lnTo>
                <a:lnTo>
                  <a:pt x="1650" y="1229614"/>
                </a:lnTo>
                <a:lnTo>
                  <a:pt x="5593" y="1297316"/>
                </a:lnTo>
                <a:lnTo>
                  <a:pt x="16362" y="1353411"/>
                </a:lnTo>
                <a:lnTo>
                  <a:pt x="32374" y="1395925"/>
                </a:lnTo>
                <a:lnTo>
                  <a:pt x="73786" y="1432306"/>
                </a:lnTo>
                <a:lnTo>
                  <a:pt x="86739" y="1428863"/>
                </a:lnTo>
                <a:lnTo>
                  <a:pt x="123189" y="1374267"/>
                </a:lnTo>
                <a:lnTo>
                  <a:pt x="302259" y="864235"/>
                </a:lnTo>
                <a:lnTo>
                  <a:pt x="314113" y="821908"/>
                </a:lnTo>
                <a:lnTo>
                  <a:pt x="321225" y="773524"/>
                </a:lnTo>
                <a:lnTo>
                  <a:pt x="323595" y="721915"/>
                </a:lnTo>
                <a:lnTo>
                  <a:pt x="321225" y="669915"/>
                </a:lnTo>
                <a:lnTo>
                  <a:pt x="314113" y="620356"/>
                </a:lnTo>
                <a:lnTo>
                  <a:pt x="302259" y="576072"/>
                </a:lnTo>
                <a:lnTo>
                  <a:pt x="121538" y="61341"/>
                </a:lnTo>
                <a:lnTo>
                  <a:pt x="97901" y="14906"/>
                </a:lnTo>
                <a:lnTo>
                  <a:pt x="7188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605518" y="3240404"/>
            <a:ext cx="323850" cy="1432560"/>
          </a:xfrm>
          <a:custGeom>
            <a:avLst/>
            <a:gdLst/>
            <a:ahLst/>
            <a:cxnLst/>
            <a:rect l="l" t="t" r="r" b="b"/>
            <a:pathLst>
              <a:path w="323850" h="1432560">
                <a:moveTo>
                  <a:pt x="71881" y="0"/>
                </a:moveTo>
                <a:lnTo>
                  <a:pt x="30778" y="36734"/>
                </a:lnTo>
                <a:lnTo>
                  <a:pt x="14768" y="79744"/>
                </a:lnTo>
                <a:lnTo>
                  <a:pt x="3964" y="136599"/>
                </a:lnTo>
                <a:lnTo>
                  <a:pt x="0" y="205359"/>
                </a:lnTo>
                <a:lnTo>
                  <a:pt x="1650" y="1229614"/>
                </a:lnTo>
                <a:lnTo>
                  <a:pt x="5593" y="1297267"/>
                </a:lnTo>
                <a:lnTo>
                  <a:pt x="16362" y="1353356"/>
                </a:lnTo>
                <a:lnTo>
                  <a:pt x="32374" y="1395888"/>
                </a:lnTo>
                <a:lnTo>
                  <a:pt x="73786" y="1432306"/>
                </a:lnTo>
                <a:lnTo>
                  <a:pt x="86739" y="1428863"/>
                </a:lnTo>
                <a:lnTo>
                  <a:pt x="123189" y="1374267"/>
                </a:lnTo>
                <a:lnTo>
                  <a:pt x="302259" y="864108"/>
                </a:lnTo>
                <a:lnTo>
                  <a:pt x="314113" y="821834"/>
                </a:lnTo>
                <a:lnTo>
                  <a:pt x="321225" y="773486"/>
                </a:lnTo>
                <a:lnTo>
                  <a:pt x="323595" y="721899"/>
                </a:lnTo>
                <a:lnTo>
                  <a:pt x="321225" y="669910"/>
                </a:lnTo>
                <a:lnTo>
                  <a:pt x="314113" y="620356"/>
                </a:lnTo>
                <a:lnTo>
                  <a:pt x="302259" y="576072"/>
                </a:lnTo>
                <a:lnTo>
                  <a:pt x="121538" y="61341"/>
                </a:lnTo>
                <a:lnTo>
                  <a:pt x="97901" y="14906"/>
                </a:lnTo>
                <a:lnTo>
                  <a:pt x="7188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1511046" y="2439797"/>
            <a:ext cx="1226185" cy="3450590"/>
            <a:chOff x="1511046" y="2439797"/>
            <a:chExt cx="1226185" cy="3450590"/>
          </a:xfrm>
        </p:grpSpPr>
        <p:sp>
          <p:nvSpPr>
            <p:cNvPr id="19" name="object 19"/>
            <p:cNvSpPr/>
            <p:nvPr/>
          </p:nvSpPr>
          <p:spPr>
            <a:xfrm>
              <a:off x="1518285" y="4164076"/>
              <a:ext cx="466090" cy="1612265"/>
            </a:xfrm>
            <a:custGeom>
              <a:avLst/>
              <a:gdLst/>
              <a:ahLst/>
              <a:cxnLst/>
              <a:rect l="l" t="t" r="r" b="b"/>
              <a:pathLst>
                <a:path w="466089" h="1612264">
                  <a:moveTo>
                    <a:pt x="466090" y="1611972"/>
                  </a:moveTo>
                  <a:lnTo>
                    <a:pt x="428704" y="1599488"/>
                  </a:lnTo>
                  <a:lnTo>
                    <a:pt x="393134" y="1563309"/>
                  </a:lnTo>
                  <a:lnTo>
                    <a:pt x="359824" y="1505343"/>
                  </a:lnTo>
                  <a:lnTo>
                    <a:pt x="344155" y="1468787"/>
                  </a:lnTo>
                  <a:lnTo>
                    <a:pt x="329217" y="1427499"/>
                  </a:lnTo>
                  <a:lnTo>
                    <a:pt x="315066" y="1381720"/>
                  </a:lnTo>
                  <a:lnTo>
                    <a:pt x="301758" y="1331687"/>
                  </a:lnTo>
                  <a:lnTo>
                    <a:pt x="289348" y="1277638"/>
                  </a:lnTo>
                  <a:lnTo>
                    <a:pt x="277891" y="1219814"/>
                  </a:lnTo>
                  <a:lnTo>
                    <a:pt x="267444" y="1158451"/>
                  </a:lnTo>
                  <a:lnTo>
                    <a:pt x="258061" y="1093790"/>
                  </a:lnTo>
                  <a:lnTo>
                    <a:pt x="249798" y="1026067"/>
                  </a:lnTo>
                  <a:lnTo>
                    <a:pt x="242711" y="955523"/>
                  </a:lnTo>
                  <a:lnTo>
                    <a:pt x="236854" y="882396"/>
                  </a:lnTo>
                  <a:lnTo>
                    <a:pt x="237363" y="890397"/>
                  </a:lnTo>
                  <a:lnTo>
                    <a:pt x="230792" y="804425"/>
                  </a:lnTo>
                  <a:lnTo>
                    <a:pt x="223690" y="722733"/>
                  </a:lnTo>
                  <a:lnTo>
                    <a:pt x="216052" y="645335"/>
                  </a:lnTo>
                  <a:lnTo>
                    <a:pt x="207873" y="572243"/>
                  </a:lnTo>
                  <a:lnTo>
                    <a:pt x="199149" y="503473"/>
                  </a:lnTo>
                  <a:lnTo>
                    <a:pt x="189877" y="439038"/>
                  </a:lnTo>
                  <a:lnTo>
                    <a:pt x="180050" y="378953"/>
                  </a:lnTo>
                  <a:lnTo>
                    <a:pt x="169666" y="323231"/>
                  </a:lnTo>
                  <a:lnTo>
                    <a:pt x="158721" y="271886"/>
                  </a:lnTo>
                  <a:lnTo>
                    <a:pt x="147208" y="224932"/>
                  </a:lnTo>
                  <a:lnTo>
                    <a:pt x="135126" y="182384"/>
                  </a:lnTo>
                  <a:lnTo>
                    <a:pt x="122468" y="144255"/>
                  </a:lnTo>
                  <a:lnTo>
                    <a:pt x="95411" y="81311"/>
                  </a:lnTo>
                  <a:lnTo>
                    <a:pt x="66004" y="36213"/>
                  </a:lnTo>
                  <a:lnTo>
                    <a:pt x="34211" y="9071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435D7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518285" y="2554605"/>
              <a:ext cx="466090" cy="1612265"/>
            </a:xfrm>
            <a:custGeom>
              <a:avLst/>
              <a:gdLst/>
              <a:ahLst/>
              <a:cxnLst/>
              <a:rect l="l" t="t" r="r" b="b"/>
              <a:pathLst>
                <a:path w="466089" h="1612264">
                  <a:moveTo>
                    <a:pt x="466090" y="0"/>
                  </a:moveTo>
                  <a:lnTo>
                    <a:pt x="428704" y="12438"/>
                  </a:lnTo>
                  <a:lnTo>
                    <a:pt x="393134" y="48507"/>
                  </a:lnTo>
                  <a:lnTo>
                    <a:pt x="359824" y="106333"/>
                  </a:lnTo>
                  <a:lnTo>
                    <a:pt x="344155" y="142819"/>
                  </a:lnTo>
                  <a:lnTo>
                    <a:pt x="329217" y="184043"/>
                  </a:lnTo>
                  <a:lnTo>
                    <a:pt x="315066" y="229770"/>
                  </a:lnTo>
                  <a:lnTo>
                    <a:pt x="301758" y="279767"/>
                  </a:lnTo>
                  <a:lnTo>
                    <a:pt x="289348" y="333798"/>
                  </a:lnTo>
                  <a:lnTo>
                    <a:pt x="277891" y="391630"/>
                  </a:lnTo>
                  <a:lnTo>
                    <a:pt x="267444" y="453029"/>
                  </a:lnTo>
                  <a:lnTo>
                    <a:pt x="258061" y="517761"/>
                  </a:lnTo>
                  <a:lnTo>
                    <a:pt x="249798" y="585592"/>
                  </a:lnTo>
                  <a:lnTo>
                    <a:pt x="242711" y="656288"/>
                  </a:lnTo>
                  <a:lnTo>
                    <a:pt x="236854" y="729615"/>
                  </a:lnTo>
                  <a:lnTo>
                    <a:pt x="237363" y="721614"/>
                  </a:lnTo>
                  <a:lnTo>
                    <a:pt x="230792" y="807585"/>
                  </a:lnTo>
                  <a:lnTo>
                    <a:pt x="223690" y="889277"/>
                  </a:lnTo>
                  <a:lnTo>
                    <a:pt x="216052" y="966675"/>
                  </a:lnTo>
                  <a:lnTo>
                    <a:pt x="207873" y="1039767"/>
                  </a:lnTo>
                  <a:lnTo>
                    <a:pt x="199149" y="1108537"/>
                  </a:lnTo>
                  <a:lnTo>
                    <a:pt x="189877" y="1172972"/>
                  </a:lnTo>
                  <a:lnTo>
                    <a:pt x="180050" y="1233057"/>
                  </a:lnTo>
                  <a:lnTo>
                    <a:pt x="169666" y="1288779"/>
                  </a:lnTo>
                  <a:lnTo>
                    <a:pt x="158721" y="1340124"/>
                  </a:lnTo>
                  <a:lnTo>
                    <a:pt x="147208" y="1387078"/>
                  </a:lnTo>
                  <a:lnTo>
                    <a:pt x="135126" y="1429626"/>
                  </a:lnTo>
                  <a:lnTo>
                    <a:pt x="122468" y="1467755"/>
                  </a:lnTo>
                  <a:lnTo>
                    <a:pt x="95411" y="1530699"/>
                  </a:lnTo>
                  <a:lnTo>
                    <a:pt x="66004" y="1575797"/>
                  </a:lnTo>
                  <a:lnTo>
                    <a:pt x="34211" y="1602939"/>
                  </a:lnTo>
                  <a:lnTo>
                    <a:pt x="0" y="1612011"/>
                  </a:lnTo>
                </a:path>
              </a:pathLst>
            </a:custGeom>
            <a:ln w="9525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11046" y="4043552"/>
              <a:ext cx="90169" cy="24282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45513" y="5660783"/>
              <a:ext cx="78438" cy="22936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45513" y="2439797"/>
              <a:ext cx="78438" cy="23012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64385" y="2442933"/>
              <a:ext cx="502069" cy="50206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33016" y="3739362"/>
              <a:ext cx="539013" cy="53901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75002" y="5110226"/>
              <a:ext cx="561670" cy="56167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384040" y="4565980"/>
            <a:ext cx="623697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FFFFFF"/>
                </a:solidFill>
              </a:rPr>
              <a:t>Plan</a:t>
            </a:r>
            <a:r>
              <a:rPr sz="5400" spc="-5" dirty="0">
                <a:solidFill>
                  <a:srgbClr val="FFFFFF"/>
                </a:solidFill>
              </a:rPr>
              <a:t> </a:t>
            </a:r>
            <a:r>
              <a:rPr sz="5400" dirty="0">
                <a:solidFill>
                  <a:srgbClr val="FFFFFF"/>
                </a:solidFill>
              </a:rPr>
              <a:t>de</a:t>
            </a:r>
            <a:r>
              <a:rPr sz="5400" spc="-5" dirty="0">
                <a:solidFill>
                  <a:srgbClr val="FFFFFF"/>
                </a:solidFill>
              </a:rPr>
              <a:t> </a:t>
            </a:r>
            <a:r>
              <a:rPr sz="5400" spc="-10" dirty="0">
                <a:solidFill>
                  <a:srgbClr val="FFFFFF"/>
                </a:solidFill>
              </a:rPr>
              <a:t>estudios</a:t>
            </a:r>
            <a:endParaRPr sz="540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5738228"/>
            <a:chOff x="0" y="0"/>
            <a:chExt cx="12192000" cy="5738228"/>
          </a:xfrm>
        </p:grpSpPr>
        <p:sp>
          <p:nvSpPr>
            <p:cNvPr id="4" name="object 4"/>
            <p:cNvSpPr/>
            <p:nvPr/>
          </p:nvSpPr>
          <p:spPr>
            <a:xfrm>
              <a:off x="4501641" y="5721718"/>
              <a:ext cx="5588635" cy="16510"/>
            </a:xfrm>
            <a:custGeom>
              <a:avLst/>
              <a:gdLst/>
              <a:ahLst/>
              <a:cxnLst/>
              <a:rect l="l" t="t" r="r" b="b"/>
              <a:pathLst>
                <a:path w="5588634" h="16510">
                  <a:moveTo>
                    <a:pt x="0" y="0"/>
                  </a:moveTo>
                  <a:lnTo>
                    <a:pt x="5588254" y="15976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2764" y="1625854"/>
            <a:ext cx="2852420" cy="419734"/>
          </a:xfrm>
          <a:custGeom>
            <a:avLst/>
            <a:gdLst/>
            <a:ahLst/>
            <a:cxnLst/>
            <a:rect l="l" t="t" r="r" b="b"/>
            <a:pathLst>
              <a:path w="2852420" h="419735">
                <a:moveTo>
                  <a:pt x="2782354" y="0"/>
                </a:moveTo>
                <a:lnTo>
                  <a:pt x="69926" y="0"/>
                </a:lnTo>
                <a:lnTo>
                  <a:pt x="42707" y="5504"/>
                </a:lnTo>
                <a:lnTo>
                  <a:pt x="20480" y="20510"/>
                </a:lnTo>
                <a:lnTo>
                  <a:pt x="5494" y="42755"/>
                </a:lnTo>
                <a:lnTo>
                  <a:pt x="0" y="69976"/>
                </a:lnTo>
                <a:lnTo>
                  <a:pt x="0" y="349631"/>
                </a:lnTo>
                <a:lnTo>
                  <a:pt x="5494" y="376852"/>
                </a:lnTo>
                <a:lnTo>
                  <a:pt x="20480" y="399097"/>
                </a:lnTo>
                <a:lnTo>
                  <a:pt x="42707" y="414103"/>
                </a:lnTo>
                <a:lnTo>
                  <a:pt x="69926" y="419608"/>
                </a:lnTo>
                <a:lnTo>
                  <a:pt x="2782354" y="419608"/>
                </a:lnTo>
                <a:lnTo>
                  <a:pt x="2809555" y="414103"/>
                </a:lnTo>
                <a:lnTo>
                  <a:pt x="2831757" y="399097"/>
                </a:lnTo>
                <a:lnTo>
                  <a:pt x="2846719" y="376852"/>
                </a:lnTo>
                <a:lnTo>
                  <a:pt x="2852204" y="349631"/>
                </a:lnTo>
                <a:lnTo>
                  <a:pt x="2852204" y="69976"/>
                </a:lnTo>
                <a:lnTo>
                  <a:pt x="2846719" y="42755"/>
                </a:lnTo>
                <a:lnTo>
                  <a:pt x="2831757" y="20510"/>
                </a:lnTo>
                <a:lnTo>
                  <a:pt x="2809555" y="5504"/>
                </a:lnTo>
                <a:lnTo>
                  <a:pt x="2782354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0480" y="1689354"/>
            <a:ext cx="22186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Arial Black"/>
                <a:cs typeface="Arial Black"/>
              </a:rPr>
              <a:t>ÁREA</a:t>
            </a:r>
            <a:r>
              <a:rPr sz="1600" spc="-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Black"/>
                <a:cs typeface="Arial Black"/>
              </a:rPr>
              <a:t>CURRICULAR</a:t>
            </a:r>
            <a:endParaRPr sz="1600">
              <a:latin typeface="Arial Black"/>
              <a:cs typeface="Arial Black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6414" y="2116480"/>
          <a:ext cx="3141345" cy="4234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1345"/>
              </a:tblGrid>
              <a:tr h="248285">
                <a:tc>
                  <a:txBody>
                    <a:bodyPr/>
                    <a:lstStyle/>
                    <a:p>
                      <a:pPr marL="64135">
                        <a:lnSpc>
                          <a:spcPts val="1650"/>
                        </a:lnSpc>
                        <a:spcBef>
                          <a:spcPts val="204"/>
                        </a:spcBef>
                      </a:pP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Matemática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Comunicación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64135">
                        <a:lnSpc>
                          <a:spcPts val="1595"/>
                        </a:lnSpc>
                        <a:spcBef>
                          <a:spcPts val="260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Comunicación</a:t>
                      </a:r>
                      <a:r>
                        <a:rPr sz="1400" b="1" spc="-9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Lengua</a:t>
                      </a:r>
                      <a:r>
                        <a:rPr sz="1400" b="1" spc="-6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originaria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Comunicación</a:t>
                      </a:r>
                      <a:r>
                        <a:rPr sz="1400" b="1" spc="-8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segunda</a:t>
                      </a:r>
                      <a:r>
                        <a:rPr sz="1400" b="1" spc="16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15" baseline="5952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Inglés</a:t>
                      </a:r>
                      <a:endParaRPr sz="2100" baseline="5952">
                        <a:latin typeface="Arial"/>
                        <a:cs typeface="Arial"/>
                      </a:endParaRPr>
                    </a:p>
                  </a:txBody>
                  <a:tcPr marL="0" marR="0" marT="95250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91440">
                        <a:lnSpc>
                          <a:spcPts val="1565"/>
                        </a:lnSpc>
                      </a:pP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lengua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Arte</a:t>
                      </a:r>
                      <a:r>
                        <a:rPr sz="1400" b="1" spc="-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b="1" spc="-5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cultura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2230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64135">
                        <a:lnSpc>
                          <a:spcPts val="1515"/>
                        </a:lnSpc>
                        <a:spcBef>
                          <a:spcPts val="340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Ciencia,</a:t>
                      </a:r>
                      <a:r>
                        <a:rPr sz="1400" b="1" spc="-6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tecnología</a:t>
                      </a:r>
                      <a:r>
                        <a:rPr sz="1400" b="1" spc="-6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b="1" spc="-3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salud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Ciencias</a:t>
                      </a:r>
                      <a:r>
                        <a:rPr sz="1400" b="1" spc="-7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sociales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2230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81280">
                        <a:lnSpc>
                          <a:spcPts val="1500"/>
                        </a:lnSpc>
                        <a:spcBef>
                          <a:spcPts val="355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Desarrollo</a:t>
                      </a:r>
                      <a:r>
                        <a:rPr sz="1400" b="1" spc="-7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personal,</a:t>
                      </a:r>
                      <a:r>
                        <a:rPr sz="1400" b="1" spc="-6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ciudad</a:t>
                      </a:r>
                      <a:r>
                        <a:rPr sz="1400" b="1" spc="-5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b="1" spc="-3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cív.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Educación</a:t>
                      </a:r>
                      <a:r>
                        <a:rPr sz="1400" b="1" spc="-6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Física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64135">
                        <a:lnSpc>
                          <a:spcPts val="152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Educación</a:t>
                      </a:r>
                      <a:r>
                        <a:rPr sz="1400" b="1" spc="-6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Religiosa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Ciencia</a:t>
                      </a:r>
                      <a:r>
                        <a:rPr sz="1400" b="1" spc="-4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b="1" spc="-2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tecnología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64135">
                        <a:lnSpc>
                          <a:spcPts val="1630"/>
                        </a:lnSpc>
                        <a:spcBef>
                          <a:spcPts val="225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Educación</a:t>
                      </a:r>
                      <a:r>
                        <a:rPr sz="1400" b="1" spc="-5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para</a:t>
                      </a:r>
                      <a:r>
                        <a:rPr sz="1400" b="1" spc="-3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el</a:t>
                      </a:r>
                      <a:r>
                        <a:rPr sz="1400" b="1" spc="-2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trabajo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Tutoría</a:t>
                      </a:r>
                      <a:r>
                        <a:rPr sz="1400" b="1" spc="-6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b="1" spc="-4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orientación</a:t>
                      </a:r>
                      <a:r>
                        <a:rPr sz="1400" b="1" spc="-75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educ.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marL="64135">
                        <a:lnSpc>
                          <a:spcPts val="1495"/>
                        </a:lnSpc>
                        <a:spcBef>
                          <a:spcPts val="359"/>
                        </a:spcBef>
                      </a:pP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Horas</a:t>
                      </a:r>
                      <a:r>
                        <a:rPr sz="1400" b="1" spc="-4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b="1" spc="-3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libre</a:t>
                      </a:r>
                      <a:r>
                        <a:rPr sz="1400" b="1" spc="-5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153D"/>
                          </a:solidFill>
                          <a:latin typeface="Arial"/>
                          <a:cs typeface="Arial"/>
                        </a:rPr>
                        <a:t>disponibilidad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DEEBCA"/>
                      </a:solidFill>
                      <a:prstDash val="solid"/>
                    </a:lnL>
                    <a:lnR w="12700">
                      <a:solidFill>
                        <a:srgbClr val="DEEBCA"/>
                      </a:solidFill>
                      <a:prstDash val="solid"/>
                    </a:lnR>
                    <a:lnT w="12700">
                      <a:solidFill>
                        <a:srgbClr val="DEEBCA"/>
                      </a:solidFill>
                      <a:prstDash val="solid"/>
                    </a:lnT>
                    <a:lnB w="12700">
                      <a:solidFill>
                        <a:srgbClr val="DEEBC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06679" y="845261"/>
            <a:ext cx="103911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u="sng" spc="-90" dirty="0">
                <a:uFill>
                  <a:solidFill>
                    <a:srgbClr val="E20412"/>
                  </a:solidFill>
                </a:uFill>
              </a:rPr>
              <a:t>Forma</a:t>
            </a:r>
            <a:r>
              <a:rPr u="sng" spc="-45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40" dirty="0">
                <a:uFill>
                  <a:solidFill>
                    <a:srgbClr val="E20412"/>
                  </a:solidFill>
                </a:uFill>
              </a:rPr>
              <a:t>o</a:t>
            </a:r>
            <a:r>
              <a:rPr u="sng" spc="-46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75" dirty="0">
                <a:uFill>
                  <a:solidFill>
                    <a:srgbClr val="E20412"/>
                  </a:solidFill>
                </a:uFill>
              </a:rPr>
              <a:t>mode</a:t>
            </a:r>
            <a:r>
              <a:rPr u="none" spc="-75" dirty="0"/>
              <a:t>lo</a:t>
            </a:r>
            <a:r>
              <a:rPr u="none" spc="-465" dirty="0"/>
              <a:t> </a:t>
            </a:r>
            <a:r>
              <a:rPr u="none" spc="-85" dirty="0"/>
              <a:t>de</a:t>
            </a:r>
            <a:r>
              <a:rPr u="none" spc="-459" dirty="0"/>
              <a:t> </a:t>
            </a:r>
            <a:r>
              <a:rPr u="none" spc="-160" dirty="0"/>
              <a:t>servicio</a:t>
            </a:r>
            <a:r>
              <a:rPr u="none" spc="-450" dirty="0"/>
              <a:t> </a:t>
            </a:r>
            <a:r>
              <a:rPr u="none" spc="-85" dirty="0"/>
              <a:t>de</a:t>
            </a:r>
            <a:r>
              <a:rPr u="none" spc="-465" dirty="0"/>
              <a:t> </a:t>
            </a:r>
            <a:r>
              <a:rPr u="none" spc="-60" dirty="0"/>
              <a:t>atención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39944" y="3247720"/>
            <a:ext cx="1631950" cy="488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25"/>
              </a:lnSpc>
              <a:spcBef>
                <a:spcPts val="95"/>
              </a:spcBef>
            </a:pPr>
            <a:r>
              <a:rPr sz="1600" spc="-65" dirty="0">
                <a:solidFill>
                  <a:srgbClr val="001F5F"/>
                </a:solidFill>
                <a:latin typeface="Arial Black"/>
                <a:cs typeface="Arial Black"/>
              </a:rPr>
              <a:t>Eliminación</a:t>
            </a:r>
            <a:r>
              <a:rPr sz="1600" spc="-7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Arial Black"/>
                <a:cs typeface="Arial Black"/>
              </a:rPr>
              <a:t>de</a:t>
            </a:r>
            <a:endParaRPr sz="1600">
              <a:latin typeface="Arial Black"/>
              <a:cs typeface="Arial Black"/>
            </a:endParaRPr>
          </a:p>
          <a:p>
            <a:pPr marL="12700">
              <a:lnSpc>
                <a:spcPts val="1825"/>
              </a:lnSpc>
            </a:pPr>
            <a:r>
              <a:rPr sz="1600" spc="-10" dirty="0">
                <a:solidFill>
                  <a:srgbClr val="001F5F"/>
                </a:solidFill>
                <a:latin typeface="Arial Black"/>
                <a:cs typeface="Arial Black"/>
              </a:rPr>
              <a:t>plan</a:t>
            </a:r>
            <a:r>
              <a:rPr sz="1600" spc="-16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Arial Black"/>
                <a:cs typeface="Arial Black"/>
              </a:rPr>
              <a:t>de</a:t>
            </a:r>
            <a:r>
              <a:rPr sz="1600" spc="-19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Arial Black"/>
                <a:cs typeface="Arial Black"/>
              </a:rPr>
              <a:t>estudio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76571" y="5081777"/>
            <a:ext cx="1870075" cy="48831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1730"/>
              </a:lnSpc>
              <a:spcBef>
                <a:spcPts val="310"/>
              </a:spcBef>
            </a:pPr>
            <a:r>
              <a:rPr sz="1600" spc="-60" dirty="0">
                <a:solidFill>
                  <a:srgbClr val="001F5F"/>
                </a:solidFill>
                <a:latin typeface="Arial Black"/>
                <a:cs typeface="Arial Black"/>
              </a:rPr>
              <a:t>Nuevos</a:t>
            </a:r>
            <a:r>
              <a:rPr sz="1600" spc="-155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Arial Black"/>
                <a:cs typeface="Arial Black"/>
              </a:rPr>
              <a:t>planes</a:t>
            </a:r>
            <a:r>
              <a:rPr sz="1600" spc="-140" dirty="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 Black"/>
                <a:cs typeface="Arial Black"/>
              </a:rPr>
              <a:t>de </a:t>
            </a:r>
            <a:r>
              <a:rPr sz="1600" spc="-10" dirty="0">
                <a:solidFill>
                  <a:srgbClr val="001F5F"/>
                </a:solidFill>
                <a:latin typeface="Arial Black"/>
                <a:cs typeface="Arial Black"/>
              </a:rPr>
              <a:t>estudio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19242" y="2449093"/>
            <a:ext cx="5541010" cy="339090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30480" rIns="0" bIns="0" rtlCol="0">
            <a:spAutoFit/>
          </a:bodyPr>
          <a:lstStyle/>
          <a:p>
            <a:pPr marL="252095">
              <a:lnSpc>
                <a:spcPct val="100000"/>
              </a:lnSpc>
              <a:spcBef>
                <a:spcPts val="240"/>
              </a:spcBef>
            </a:pPr>
            <a:r>
              <a:rPr sz="1600" spc="-80" dirty="0">
                <a:solidFill>
                  <a:srgbClr val="FFFFFF"/>
                </a:solidFill>
                <a:latin typeface="Arial Black"/>
                <a:cs typeface="Arial Black"/>
              </a:rPr>
              <a:t>Resolución</a:t>
            </a:r>
            <a:r>
              <a:rPr sz="1600" spc="-8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600" spc="-65" dirty="0">
                <a:solidFill>
                  <a:srgbClr val="FFFFFF"/>
                </a:solidFill>
                <a:latin typeface="Arial Black"/>
                <a:cs typeface="Arial Black"/>
              </a:rPr>
              <a:t>Viceministerial</a:t>
            </a:r>
            <a:r>
              <a:rPr sz="1600" spc="-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600" spc="-50" dirty="0">
                <a:solidFill>
                  <a:srgbClr val="FFFFFF"/>
                </a:solidFill>
                <a:latin typeface="Arial Black"/>
                <a:cs typeface="Arial Black"/>
              </a:rPr>
              <a:t>N.°</a:t>
            </a:r>
            <a:r>
              <a:rPr sz="1600" spc="-10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600" spc="-65" dirty="0">
                <a:solidFill>
                  <a:srgbClr val="FFFFFF"/>
                </a:solidFill>
                <a:latin typeface="Arial Black"/>
                <a:cs typeface="Arial Black"/>
              </a:rPr>
              <a:t>153-</a:t>
            </a:r>
            <a:r>
              <a:rPr sz="1600" dirty="0">
                <a:solidFill>
                  <a:srgbClr val="FFFFFF"/>
                </a:solidFill>
                <a:latin typeface="Arial Black"/>
                <a:cs typeface="Arial Black"/>
              </a:rPr>
              <a:t>2024-</a:t>
            </a:r>
            <a:r>
              <a:rPr sz="1600" spc="-10" dirty="0">
                <a:solidFill>
                  <a:srgbClr val="FFFFFF"/>
                </a:solidFill>
                <a:latin typeface="Arial Black"/>
                <a:cs typeface="Arial Black"/>
              </a:rPr>
              <a:t>MINEDU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11465" y="3318459"/>
            <a:ext cx="335978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2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IIEE</a:t>
            </a:r>
            <a:r>
              <a:rPr sz="12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EIB</a:t>
            </a:r>
            <a:r>
              <a:rPr sz="12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ámbitos</a:t>
            </a:r>
            <a:r>
              <a:rPr sz="12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urbanos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11185" y="4569714"/>
            <a:ext cx="400177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4965" algn="l"/>
              </a:tabLst>
            </a:pP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IIEE</a:t>
            </a:r>
            <a:r>
              <a:rPr sz="12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EIB</a:t>
            </a:r>
            <a:r>
              <a:rPr sz="12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Técnica</a:t>
            </a:r>
            <a:r>
              <a:rPr sz="12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socioproductiva</a:t>
            </a:r>
            <a:endParaRPr sz="1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2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IIEE</a:t>
            </a:r>
            <a:r>
              <a:rPr sz="12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JEC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–</a:t>
            </a:r>
            <a:r>
              <a:rPr sz="12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EIB</a:t>
            </a:r>
            <a:endParaRPr sz="1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 estudios</a:t>
            </a:r>
            <a:r>
              <a:rPr sz="12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Secundaria</a:t>
            </a:r>
            <a:r>
              <a:rPr sz="12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2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Alternancia</a:t>
            </a:r>
            <a:r>
              <a:rPr sz="12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–</a:t>
            </a:r>
            <a:r>
              <a:rPr sz="1200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EIB</a:t>
            </a:r>
            <a:endParaRPr sz="1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2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IIEE EIB</a:t>
            </a:r>
            <a:r>
              <a:rPr sz="1200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Secundaria</a:t>
            </a:r>
            <a:r>
              <a:rPr sz="12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Tutorial</a:t>
            </a:r>
            <a:endParaRPr sz="1200">
              <a:latin typeface="Arial"/>
              <a:cs typeface="Arial"/>
            </a:endParaRPr>
          </a:p>
          <a:p>
            <a:pPr marL="355600" marR="14224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jornada</a:t>
            </a:r>
            <a:r>
              <a:rPr sz="12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escolar</a:t>
            </a:r>
            <a:r>
              <a:rPr sz="12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II.EE. </a:t>
            </a:r>
            <a:r>
              <a:rPr sz="1200" spc="-25" dirty="0">
                <a:solidFill>
                  <a:srgbClr val="001F5F"/>
                </a:solidFill>
                <a:latin typeface="Arial"/>
                <a:cs typeface="Arial"/>
              </a:rPr>
              <a:t>EIB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Secundaria</a:t>
            </a:r>
            <a:r>
              <a:rPr sz="12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1F5F"/>
                </a:solidFill>
                <a:latin typeface="Arial"/>
                <a:cs typeface="Arial"/>
              </a:rPr>
              <a:t>Residencia</a:t>
            </a:r>
            <a:r>
              <a:rPr sz="1200" spc="-10" dirty="0">
                <a:solidFill>
                  <a:srgbClr val="001F5F"/>
                </a:solidFill>
                <a:latin typeface="Arial"/>
                <a:cs typeface="Arial"/>
              </a:rPr>
              <a:t> Estudiantil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171181" y="3314319"/>
            <a:ext cx="488950" cy="264160"/>
            <a:chOff x="7171181" y="3314319"/>
            <a:chExt cx="488950" cy="264160"/>
          </a:xfrm>
        </p:grpSpPr>
        <p:sp>
          <p:nvSpPr>
            <p:cNvPr id="12" name="object 12"/>
            <p:cNvSpPr/>
            <p:nvPr/>
          </p:nvSpPr>
          <p:spPr>
            <a:xfrm>
              <a:off x="7177531" y="3320669"/>
              <a:ext cx="476250" cy="251460"/>
            </a:xfrm>
            <a:custGeom>
              <a:avLst/>
              <a:gdLst/>
              <a:ahLst/>
              <a:cxnLst/>
              <a:rect l="l" t="t" r="r" b="b"/>
              <a:pathLst>
                <a:path w="476250" h="251460">
                  <a:moveTo>
                    <a:pt x="350647" y="0"/>
                  </a:moveTo>
                  <a:lnTo>
                    <a:pt x="350647" y="62737"/>
                  </a:lnTo>
                  <a:lnTo>
                    <a:pt x="0" y="62737"/>
                  </a:lnTo>
                  <a:lnTo>
                    <a:pt x="0" y="188213"/>
                  </a:lnTo>
                  <a:lnTo>
                    <a:pt x="350647" y="188213"/>
                  </a:lnTo>
                  <a:lnTo>
                    <a:pt x="350647" y="250951"/>
                  </a:lnTo>
                  <a:lnTo>
                    <a:pt x="476123" y="125475"/>
                  </a:lnTo>
                  <a:lnTo>
                    <a:pt x="350647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177531" y="3320669"/>
              <a:ext cx="476250" cy="251460"/>
            </a:xfrm>
            <a:custGeom>
              <a:avLst/>
              <a:gdLst/>
              <a:ahLst/>
              <a:cxnLst/>
              <a:rect l="l" t="t" r="r" b="b"/>
              <a:pathLst>
                <a:path w="476250" h="251460">
                  <a:moveTo>
                    <a:pt x="0" y="62737"/>
                  </a:moveTo>
                  <a:lnTo>
                    <a:pt x="350647" y="62737"/>
                  </a:lnTo>
                  <a:lnTo>
                    <a:pt x="350647" y="0"/>
                  </a:lnTo>
                  <a:lnTo>
                    <a:pt x="476123" y="125475"/>
                  </a:lnTo>
                  <a:lnTo>
                    <a:pt x="350647" y="250951"/>
                  </a:lnTo>
                  <a:lnTo>
                    <a:pt x="350647" y="188213"/>
                  </a:lnTo>
                  <a:lnTo>
                    <a:pt x="0" y="188213"/>
                  </a:lnTo>
                  <a:lnTo>
                    <a:pt x="0" y="62737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7024751" y="4999482"/>
            <a:ext cx="488950" cy="264160"/>
            <a:chOff x="7024751" y="4999482"/>
            <a:chExt cx="488950" cy="264160"/>
          </a:xfrm>
        </p:grpSpPr>
        <p:sp>
          <p:nvSpPr>
            <p:cNvPr id="15" name="object 15"/>
            <p:cNvSpPr/>
            <p:nvPr/>
          </p:nvSpPr>
          <p:spPr>
            <a:xfrm>
              <a:off x="7031101" y="5005832"/>
              <a:ext cx="476250" cy="251460"/>
            </a:xfrm>
            <a:custGeom>
              <a:avLst/>
              <a:gdLst/>
              <a:ahLst/>
              <a:cxnLst/>
              <a:rect l="l" t="t" r="r" b="b"/>
              <a:pathLst>
                <a:path w="476250" h="251460">
                  <a:moveTo>
                    <a:pt x="350520" y="0"/>
                  </a:moveTo>
                  <a:lnTo>
                    <a:pt x="350520" y="62738"/>
                  </a:lnTo>
                  <a:lnTo>
                    <a:pt x="0" y="62738"/>
                  </a:lnTo>
                  <a:lnTo>
                    <a:pt x="0" y="188214"/>
                  </a:lnTo>
                  <a:lnTo>
                    <a:pt x="350520" y="188214"/>
                  </a:lnTo>
                  <a:lnTo>
                    <a:pt x="350520" y="251079"/>
                  </a:lnTo>
                  <a:lnTo>
                    <a:pt x="476123" y="125476"/>
                  </a:lnTo>
                  <a:lnTo>
                    <a:pt x="35052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031101" y="5005832"/>
              <a:ext cx="476250" cy="251460"/>
            </a:xfrm>
            <a:custGeom>
              <a:avLst/>
              <a:gdLst/>
              <a:ahLst/>
              <a:cxnLst/>
              <a:rect l="l" t="t" r="r" b="b"/>
              <a:pathLst>
                <a:path w="476250" h="251460">
                  <a:moveTo>
                    <a:pt x="0" y="62738"/>
                  </a:moveTo>
                  <a:lnTo>
                    <a:pt x="350520" y="62738"/>
                  </a:lnTo>
                  <a:lnTo>
                    <a:pt x="350520" y="0"/>
                  </a:lnTo>
                  <a:lnTo>
                    <a:pt x="476123" y="125476"/>
                  </a:lnTo>
                  <a:lnTo>
                    <a:pt x="350520" y="251079"/>
                  </a:lnTo>
                  <a:lnTo>
                    <a:pt x="350520" y="188214"/>
                  </a:lnTo>
                  <a:lnTo>
                    <a:pt x="0" y="188214"/>
                  </a:lnTo>
                  <a:lnTo>
                    <a:pt x="0" y="62738"/>
                  </a:lnTo>
                  <a:close/>
                </a:path>
              </a:pathLst>
            </a:custGeom>
            <a:ln w="1270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7471283" y="1927859"/>
            <a:ext cx="504190" cy="459740"/>
          </a:xfrm>
          <a:custGeom>
            <a:avLst/>
            <a:gdLst/>
            <a:ahLst/>
            <a:cxnLst/>
            <a:rect l="l" t="t" r="r" b="b"/>
            <a:pathLst>
              <a:path w="504190" h="459739">
                <a:moveTo>
                  <a:pt x="235204" y="47625"/>
                </a:moveTo>
                <a:lnTo>
                  <a:pt x="204152" y="28562"/>
                </a:lnTo>
                <a:lnTo>
                  <a:pt x="170078" y="14439"/>
                </a:lnTo>
                <a:lnTo>
                  <a:pt x="134150" y="5003"/>
                </a:lnTo>
                <a:lnTo>
                  <a:pt x="97536" y="0"/>
                </a:lnTo>
                <a:lnTo>
                  <a:pt x="97536" y="361569"/>
                </a:lnTo>
                <a:lnTo>
                  <a:pt x="133134" y="366572"/>
                </a:lnTo>
                <a:lnTo>
                  <a:pt x="169176" y="375983"/>
                </a:lnTo>
                <a:lnTo>
                  <a:pt x="203809" y="390080"/>
                </a:lnTo>
                <a:lnTo>
                  <a:pt x="235204" y="409067"/>
                </a:lnTo>
                <a:lnTo>
                  <a:pt x="235204" y="47625"/>
                </a:lnTo>
                <a:close/>
              </a:path>
              <a:path w="504190" h="459739">
                <a:moveTo>
                  <a:pt x="250190" y="459232"/>
                </a:moveTo>
                <a:lnTo>
                  <a:pt x="243611" y="457174"/>
                </a:lnTo>
                <a:lnTo>
                  <a:pt x="235978" y="452170"/>
                </a:lnTo>
                <a:lnTo>
                  <a:pt x="228561" y="445998"/>
                </a:lnTo>
                <a:lnTo>
                  <a:pt x="222631" y="440436"/>
                </a:lnTo>
                <a:lnTo>
                  <a:pt x="191071" y="419773"/>
                </a:lnTo>
                <a:lnTo>
                  <a:pt x="155765" y="404863"/>
                </a:lnTo>
                <a:lnTo>
                  <a:pt x="118541" y="395846"/>
                </a:lnTo>
                <a:lnTo>
                  <a:pt x="81280" y="392811"/>
                </a:lnTo>
                <a:lnTo>
                  <a:pt x="72644" y="392811"/>
                </a:lnTo>
                <a:lnTo>
                  <a:pt x="65024" y="385318"/>
                </a:lnTo>
                <a:lnTo>
                  <a:pt x="65024" y="65151"/>
                </a:lnTo>
                <a:lnTo>
                  <a:pt x="48768" y="65151"/>
                </a:lnTo>
                <a:lnTo>
                  <a:pt x="30048" y="68884"/>
                </a:lnTo>
                <a:lnTo>
                  <a:pt x="14516" y="79044"/>
                </a:lnTo>
                <a:lnTo>
                  <a:pt x="3911" y="94145"/>
                </a:lnTo>
                <a:lnTo>
                  <a:pt x="0" y="112649"/>
                </a:lnTo>
                <a:lnTo>
                  <a:pt x="0" y="409067"/>
                </a:lnTo>
                <a:lnTo>
                  <a:pt x="4457" y="428536"/>
                </a:lnTo>
                <a:lnTo>
                  <a:pt x="14998" y="444487"/>
                </a:lnTo>
                <a:lnTo>
                  <a:pt x="30226" y="455269"/>
                </a:lnTo>
                <a:lnTo>
                  <a:pt x="48768" y="459232"/>
                </a:lnTo>
                <a:lnTo>
                  <a:pt x="250190" y="459232"/>
                </a:lnTo>
                <a:close/>
              </a:path>
              <a:path w="504190" h="459739">
                <a:moveTo>
                  <a:pt x="405257" y="0"/>
                </a:moveTo>
                <a:lnTo>
                  <a:pt x="369709" y="5003"/>
                </a:lnTo>
                <a:lnTo>
                  <a:pt x="333667" y="14439"/>
                </a:lnTo>
                <a:lnTo>
                  <a:pt x="299046" y="28562"/>
                </a:lnTo>
                <a:lnTo>
                  <a:pt x="267716" y="47625"/>
                </a:lnTo>
                <a:lnTo>
                  <a:pt x="267716" y="409067"/>
                </a:lnTo>
                <a:lnTo>
                  <a:pt x="298678" y="390080"/>
                </a:lnTo>
                <a:lnTo>
                  <a:pt x="332714" y="375983"/>
                </a:lnTo>
                <a:lnTo>
                  <a:pt x="368630" y="366572"/>
                </a:lnTo>
                <a:lnTo>
                  <a:pt x="405257" y="361569"/>
                </a:lnTo>
                <a:lnTo>
                  <a:pt x="405257" y="0"/>
                </a:lnTo>
                <a:close/>
              </a:path>
              <a:path w="504190" h="459739">
                <a:moveTo>
                  <a:pt x="504190" y="113919"/>
                </a:moveTo>
                <a:lnTo>
                  <a:pt x="500227" y="94678"/>
                </a:lnTo>
                <a:lnTo>
                  <a:pt x="489458" y="79209"/>
                </a:lnTo>
                <a:lnTo>
                  <a:pt x="473532" y="68897"/>
                </a:lnTo>
                <a:lnTo>
                  <a:pt x="454152" y="65151"/>
                </a:lnTo>
                <a:lnTo>
                  <a:pt x="439039" y="65151"/>
                </a:lnTo>
                <a:lnTo>
                  <a:pt x="439039" y="386588"/>
                </a:lnTo>
                <a:lnTo>
                  <a:pt x="430276" y="392811"/>
                </a:lnTo>
                <a:lnTo>
                  <a:pt x="421513" y="392811"/>
                </a:lnTo>
                <a:lnTo>
                  <a:pt x="383603" y="396024"/>
                </a:lnTo>
                <a:lnTo>
                  <a:pt x="346163" y="405345"/>
                </a:lnTo>
                <a:lnTo>
                  <a:pt x="311061" y="420306"/>
                </a:lnTo>
                <a:lnTo>
                  <a:pt x="274294" y="444931"/>
                </a:lnTo>
                <a:lnTo>
                  <a:pt x="266915" y="451218"/>
                </a:lnTo>
                <a:lnTo>
                  <a:pt x="259295" y="456819"/>
                </a:lnTo>
                <a:lnTo>
                  <a:pt x="252730" y="459232"/>
                </a:lnTo>
                <a:lnTo>
                  <a:pt x="454152" y="459232"/>
                </a:lnTo>
                <a:lnTo>
                  <a:pt x="472998" y="455295"/>
                </a:lnTo>
                <a:lnTo>
                  <a:pt x="488975" y="444652"/>
                </a:lnTo>
                <a:lnTo>
                  <a:pt x="500049" y="429069"/>
                </a:lnTo>
                <a:lnTo>
                  <a:pt x="504190" y="410337"/>
                </a:lnTo>
                <a:lnTo>
                  <a:pt x="504190" y="113919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829944"/>
            <a:chOff x="0" y="0"/>
            <a:chExt cx="12192000" cy="829944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795" y="200063"/>
              <a:ext cx="1981581" cy="42985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215938"/>
              <a:ext cx="1779143" cy="429856"/>
            </a:xfrm>
            <a:prstGeom prst="rect">
              <a:avLst/>
            </a:prstGeom>
          </p:spPr>
        </p:pic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6039" rIns="0" bIns="0" rtlCol="0">
            <a:spAutoFit/>
          </a:bodyPr>
          <a:lstStyle/>
          <a:p>
            <a:pPr marL="1043940" marR="5080" indent="-393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Actividades</a:t>
            </a:r>
            <a:r>
              <a:rPr sz="2400" spc="-35" dirty="0"/>
              <a:t> </a:t>
            </a:r>
            <a:r>
              <a:rPr sz="2400" dirty="0"/>
              <a:t>extracurriculares</a:t>
            </a:r>
            <a:r>
              <a:rPr sz="2400" spc="-20" dirty="0"/>
              <a:t> </a:t>
            </a:r>
            <a:r>
              <a:rPr sz="2400" dirty="0"/>
              <a:t>que</a:t>
            </a:r>
            <a:r>
              <a:rPr sz="2400" spc="-25" dirty="0"/>
              <a:t> </a:t>
            </a:r>
            <a:r>
              <a:rPr sz="2400" dirty="0"/>
              <a:t>complementan las</a:t>
            </a:r>
            <a:r>
              <a:rPr sz="2400" spc="-20" dirty="0"/>
              <a:t> </a:t>
            </a:r>
            <a:r>
              <a:rPr sz="2400" dirty="0"/>
              <a:t>sesiones</a:t>
            </a:r>
            <a:r>
              <a:rPr sz="2400" spc="-20" dirty="0"/>
              <a:t> </a:t>
            </a:r>
            <a:r>
              <a:rPr sz="2400" spc="-25" dirty="0"/>
              <a:t>de </a:t>
            </a:r>
            <a:r>
              <a:rPr sz="2400" dirty="0"/>
              <a:t>aprendizaje</a:t>
            </a:r>
            <a:r>
              <a:rPr sz="2400" spc="-20" dirty="0"/>
              <a:t> </a:t>
            </a:r>
            <a:r>
              <a:rPr sz="2400" dirty="0"/>
              <a:t>en</a:t>
            </a:r>
            <a:r>
              <a:rPr sz="2400" spc="-25" dirty="0"/>
              <a:t> </a:t>
            </a:r>
            <a:r>
              <a:rPr sz="2400" dirty="0"/>
              <a:t>IIEE</a:t>
            </a:r>
            <a:r>
              <a:rPr sz="2400" spc="-20" dirty="0"/>
              <a:t> </a:t>
            </a:r>
            <a:r>
              <a:rPr sz="2400" dirty="0"/>
              <a:t>JER</a:t>
            </a:r>
            <a:r>
              <a:rPr sz="2400" spc="-20" dirty="0"/>
              <a:t> </a:t>
            </a:r>
            <a:r>
              <a:rPr sz="2400" dirty="0"/>
              <a:t>y</a:t>
            </a:r>
            <a:r>
              <a:rPr sz="2400" spc="-30" dirty="0"/>
              <a:t> </a:t>
            </a:r>
            <a:r>
              <a:rPr sz="2400" dirty="0"/>
              <a:t>en</a:t>
            </a:r>
            <a:r>
              <a:rPr sz="2400" spc="-35" dirty="0"/>
              <a:t> </a:t>
            </a:r>
            <a:r>
              <a:rPr sz="2400" dirty="0"/>
              <a:t>IIEE</a:t>
            </a:r>
            <a:r>
              <a:rPr sz="2400" spc="-15" dirty="0"/>
              <a:t> </a:t>
            </a:r>
            <a:r>
              <a:rPr sz="2400" dirty="0"/>
              <a:t>con</a:t>
            </a:r>
            <a:r>
              <a:rPr sz="2400" spc="-30" dirty="0"/>
              <a:t> </a:t>
            </a:r>
            <a:r>
              <a:rPr sz="2400" dirty="0"/>
              <a:t>planes</a:t>
            </a:r>
            <a:r>
              <a:rPr sz="2400" spc="-20" dirty="0"/>
              <a:t> </a:t>
            </a:r>
            <a:r>
              <a:rPr sz="2400" dirty="0"/>
              <a:t>de</a:t>
            </a:r>
            <a:r>
              <a:rPr sz="2400" spc="-40" dirty="0"/>
              <a:t> </a:t>
            </a:r>
            <a:r>
              <a:rPr sz="2400" dirty="0"/>
              <a:t>variante</a:t>
            </a:r>
            <a:r>
              <a:rPr sz="2400" spc="-35" dirty="0"/>
              <a:t> </a:t>
            </a:r>
            <a:r>
              <a:rPr sz="2400" spc="-25" dirty="0"/>
              <a:t>EIB</a:t>
            </a:r>
            <a:endParaRPr sz="2400"/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63573" y="2115096"/>
            <a:ext cx="8863584" cy="4403979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3801364" y="1810130"/>
            <a:ext cx="3732529" cy="0"/>
          </a:xfrm>
          <a:custGeom>
            <a:avLst/>
            <a:gdLst/>
            <a:ahLst/>
            <a:cxnLst/>
            <a:rect l="l" t="t" r="r" b="b"/>
            <a:pathLst>
              <a:path w="3732529">
                <a:moveTo>
                  <a:pt x="0" y="0"/>
                </a:moveTo>
                <a:lnTo>
                  <a:pt x="3732530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580890" y="4715383"/>
            <a:ext cx="32639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10" dirty="0">
                <a:solidFill>
                  <a:srgbClr val="FFFFFF"/>
                </a:solidFill>
              </a:rPr>
              <a:t>Criterios</a:t>
            </a:r>
            <a:endParaRPr sz="540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5738228"/>
            <a:chOff x="0" y="0"/>
            <a:chExt cx="12192000" cy="5738228"/>
          </a:xfrm>
        </p:grpSpPr>
        <p:sp>
          <p:nvSpPr>
            <p:cNvPr id="4" name="object 4"/>
            <p:cNvSpPr/>
            <p:nvPr/>
          </p:nvSpPr>
          <p:spPr>
            <a:xfrm>
              <a:off x="4501641" y="5721718"/>
              <a:ext cx="6661784" cy="16510"/>
            </a:xfrm>
            <a:custGeom>
              <a:avLst/>
              <a:gdLst/>
              <a:ahLst/>
              <a:cxnLst/>
              <a:rect l="l" t="t" r="r" b="b"/>
              <a:pathLst>
                <a:path w="6661784" h="16510">
                  <a:moveTo>
                    <a:pt x="0" y="0"/>
                  </a:moveTo>
                  <a:lnTo>
                    <a:pt x="6661658" y="1597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36" y="215938"/>
              <a:ext cx="1981581" cy="42985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65582" y="893825"/>
            <a:ext cx="24028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89505" algn="l"/>
              </a:tabLst>
            </a:pPr>
            <a:r>
              <a:rPr u="sng" spc="-10" dirty="0">
                <a:uFill>
                  <a:solidFill>
                    <a:srgbClr val="E20412"/>
                  </a:solidFill>
                </a:uFill>
              </a:rPr>
              <a:t>Comité</a:t>
            </a:r>
            <a:r>
              <a:rPr u="sng" dirty="0">
                <a:uFill>
                  <a:solidFill>
                    <a:srgbClr val="E20412"/>
                  </a:solidFill>
                </a:uFill>
              </a:rPr>
              <a:t>	</a:t>
            </a:r>
          </a:p>
        </p:txBody>
      </p:sp>
      <p:sp>
        <p:nvSpPr>
          <p:cNvPr id="3" name="object 3"/>
          <p:cNvSpPr/>
          <p:nvPr/>
        </p:nvSpPr>
        <p:spPr>
          <a:xfrm>
            <a:off x="6230492" y="4720463"/>
            <a:ext cx="4895215" cy="1749425"/>
          </a:xfrm>
          <a:custGeom>
            <a:avLst/>
            <a:gdLst/>
            <a:ahLst/>
            <a:cxnLst/>
            <a:rect l="l" t="t" r="r" b="b"/>
            <a:pathLst>
              <a:path w="4895215" h="1749425">
                <a:moveTo>
                  <a:pt x="4710176" y="0"/>
                </a:moveTo>
                <a:lnTo>
                  <a:pt x="184658" y="0"/>
                </a:lnTo>
                <a:lnTo>
                  <a:pt x="135569" y="6596"/>
                </a:lnTo>
                <a:lnTo>
                  <a:pt x="91458" y="25211"/>
                </a:lnTo>
                <a:lnTo>
                  <a:pt x="54086" y="54086"/>
                </a:lnTo>
                <a:lnTo>
                  <a:pt x="25211" y="91458"/>
                </a:lnTo>
                <a:lnTo>
                  <a:pt x="6596" y="135569"/>
                </a:lnTo>
                <a:lnTo>
                  <a:pt x="0" y="184657"/>
                </a:lnTo>
                <a:lnTo>
                  <a:pt x="0" y="1564728"/>
                </a:lnTo>
                <a:lnTo>
                  <a:pt x="6596" y="1613793"/>
                </a:lnTo>
                <a:lnTo>
                  <a:pt x="25211" y="1657882"/>
                </a:lnTo>
                <a:lnTo>
                  <a:pt x="54086" y="1695237"/>
                </a:lnTo>
                <a:lnTo>
                  <a:pt x="91458" y="1724097"/>
                </a:lnTo>
                <a:lnTo>
                  <a:pt x="135569" y="1742704"/>
                </a:lnTo>
                <a:lnTo>
                  <a:pt x="184658" y="1749298"/>
                </a:lnTo>
                <a:lnTo>
                  <a:pt x="4710176" y="1749298"/>
                </a:lnTo>
                <a:lnTo>
                  <a:pt x="4759210" y="1742704"/>
                </a:lnTo>
                <a:lnTo>
                  <a:pt x="4803285" y="1724097"/>
                </a:lnTo>
                <a:lnTo>
                  <a:pt x="4840636" y="1695237"/>
                </a:lnTo>
                <a:lnTo>
                  <a:pt x="4869499" y="1657882"/>
                </a:lnTo>
                <a:lnTo>
                  <a:pt x="4888111" y="1613793"/>
                </a:lnTo>
                <a:lnTo>
                  <a:pt x="4894707" y="1564728"/>
                </a:lnTo>
                <a:lnTo>
                  <a:pt x="4894707" y="184657"/>
                </a:lnTo>
                <a:lnTo>
                  <a:pt x="4888111" y="135569"/>
                </a:lnTo>
                <a:lnTo>
                  <a:pt x="4869499" y="91458"/>
                </a:lnTo>
                <a:lnTo>
                  <a:pt x="4840636" y="54086"/>
                </a:lnTo>
                <a:lnTo>
                  <a:pt x="4803285" y="25211"/>
                </a:lnTo>
                <a:lnTo>
                  <a:pt x="4759210" y="6596"/>
                </a:lnTo>
                <a:lnTo>
                  <a:pt x="4710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24686" y="4720463"/>
            <a:ext cx="4719320" cy="1749425"/>
          </a:xfrm>
          <a:custGeom>
            <a:avLst/>
            <a:gdLst/>
            <a:ahLst/>
            <a:cxnLst/>
            <a:rect l="l" t="t" r="r" b="b"/>
            <a:pathLst>
              <a:path w="4719320" h="1749425">
                <a:moveTo>
                  <a:pt x="4534662" y="0"/>
                </a:moveTo>
                <a:lnTo>
                  <a:pt x="184657" y="0"/>
                </a:lnTo>
                <a:lnTo>
                  <a:pt x="135569" y="6596"/>
                </a:lnTo>
                <a:lnTo>
                  <a:pt x="91458" y="25211"/>
                </a:lnTo>
                <a:lnTo>
                  <a:pt x="54086" y="54086"/>
                </a:lnTo>
                <a:lnTo>
                  <a:pt x="25211" y="91458"/>
                </a:lnTo>
                <a:lnTo>
                  <a:pt x="6596" y="135569"/>
                </a:lnTo>
                <a:lnTo>
                  <a:pt x="0" y="184657"/>
                </a:lnTo>
                <a:lnTo>
                  <a:pt x="0" y="1564716"/>
                </a:lnTo>
                <a:lnTo>
                  <a:pt x="6596" y="1613785"/>
                </a:lnTo>
                <a:lnTo>
                  <a:pt x="25211" y="1657878"/>
                </a:lnTo>
                <a:lnTo>
                  <a:pt x="54086" y="1695235"/>
                </a:lnTo>
                <a:lnTo>
                  <a:pt x="91458" y="1724097"/>
                </a:lnTo>
                <a:lnTo>
                  <a:pt x="135569" y="1742704"/>
                </a:lnTo>
                <a:lnTo>
                  <a:pt x="184657" y="1749298"/>
                </a:lnTo>
                <a:lnTo>
                  <a:pt x="4534662" y="1749298"/>
                </a:lnTo>
                <a:lnTo>
                  <a:pt x="4583741" y="1742704"/>
                </a:lnTo>
                <a:lnTo>
                  <a:pt x="4627828" y="1724097"/>
                </a:lnTo>
                <a:lnTo>
                  <a:pt x="4665170" y="1695235"/>
                </a:lnTo>
                <a:lnTo>
                  <a:pt x="4694014" y="1657878"/>
                </a:lnTo>
                <a:lnTo>
                  <a:pt x="4712606" y="1613785"/>
                </a:lnTo>
                <a:lnTo>
                  <a:pt x="4719193" y="1564716"/>
                </a:lnTo>
                <a:lnTo>
                  <a:pt x="4719193" y="184657"/>
                </a:lnTo>
                <a:lnTo>
                  <a:pt x="4712606" y="135569"/>
                </a:lnTo>
                <a:lnTo>
                  <a:pt x="4694014" y="91458"/>
                </a:lnTo>
                <a:lnTo>
                  <a:pt x="4665170" y="54086"/>
                </a:lnTo>
                <a:lnTo>
                  <a:pt x="4627828" y="25211"/>
                </a:lnTo>
                <a:lnTo>
                  <a:pt x="4583741" y="6596"/>
                </a:lnTo>
                <a:lnTo>
                  <a:pt x="45346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393444" y="1900935"/>
            <a:ext cx="4782185" cy="2560955"/>
            <a:chOff x="1393444" y="1900935"/>
            <a:chExt cx="4782185" cy="2560955"/>
          </a:xfrm>
        </p:grpSpPr>
        <p:sp>
          <p:nvSpPr>
            <p:cNvPr id="6" name="object 6"/>
            <p:cNvSpPr/>
            <p:nvPr/>
          </p:nvSpPr>
          <p:spPr>
            <a:xfrm>
              <a:off x="1393444" y="1900935"/>
              <a:ext cx="4782185" cy="2183765"/>
            </a:xfrm>
            <a:custGeom>
              <a:avLst/>
              <a:gdLst/>
              <a:ahLst/>
              <a:cxnLst/>
              <a:rect l="l" t="t" r="r" b="b"/>
              <a:pathLst>
                <a:path w="4782185" h="2183765">
                  <a:moveTo>
                    <a:pt x="4551426" y="0"/>
                  </a:moveTo>
                  <a:lnTo>
                    <a:pt x="230378" y="0"/>
                  </a:lnTo>
                  <a:lnTo>
                    <a:pt x="183943" y="4679"/>
                  </a:lnTo>
                  <a:lnTo>
                    <a:pt x="140696" y="18101"/>
                  </a:lnTo>
                  <a:lnTo>
                    <a:pt x="101562" y="39339"/>
                  </a:lnTo>
                  <a:lnTo>
                    <a:pt x="67468" y="67468"/>
                  </a:lnTo>
                  <a:lnTo>
                    <a:pt x="39339" y="101562"/>
                  </a:lnTo>
                  <a:lnTo>
                    <a:pt x="18101" y="140696"/>
                  </a:lnTo>
                  <a:lnTo>
                    <a:pt x="4679" y="183943"/>
                  </a:lnTo>
                  <a:lnTo>
                    <a:pt x="0" y="230377"/>
                  </a:lnTo>
                  <a:lnTo>
                    <a:pt x="0" y="1952878"/>
                  </a:lnTo>
                  <a:lnTo>
                    <a:pt x="4679" y="1999277"/>
                  </a:lnTo>
                  <a:lnTo>
                    <a:pt x="18101" y="2042507"/>
                  </a:lnTo>
                  <a:lnTo>
                    <a:pt x="39339" y="2081638"/>
                  </a:lnTo>
                  <a:lnTo>
                    <a:pt x="67468" y="2115740"/>
                  </a:lnTo>
                  <a:lnTo>
                    <a:pt x="101562" y="2143883"/>
                  </a:lnTo>
                  <a:lnTo>
                    <a:pt x="140696" y="2165137"/>
                  </a:lnTo>
                  <a:lnTo>
                    <a:pt x="183943" y="2178572"/>
                  </a:lnTo>
                  <a:lnTo>
                    <a:pt x="230378" y="2183257"/>
                  </a:lnTo>
                  <a:lnTo>
                    <a:pt x="4551426" y="2183257"/>
                  </a:lnTo>
                  <a:lnTo>
                    <a:pt x="4597860" y="2178572"/>
                  </a:lnTo>
                  <a:lnTo>
                    <a:pt x="4641107" y="2165137"/>
                  </a:lnTo>
                  <a:lnTo>
                    <a:pt x="4680241" y="2143883"/>
                  </a:lnTo>
                  <a:lnTo>
                    <a:pt x="4714335" y="2115740"/>
                  </a:lnTo>
                  <a:lnTo>
                    <a:pt x="4742464" y="2081638"/>
                  </a:lnTo>
                  <a:lnTo>
                    <a:pt x="4763702" y="2042507"/>
                  </a:lnTo>
                  <a:lnTo>
                    <a:pt x="4777124" y="1999277"/>
                  </a:lnTo>
                  <a:lnTo>
                    <a:pt x="4781804" y="1952878"/>
                  </a:lnTo>
                  <a:lnTo>
                    <a:pt x="4781804" y="230377"/>
                  </a:lnTo>
                  <a:lnTo>
                    <a:pt x="4777124" y="183943"/>
                  </a:lnTo>
                  <a:lnTo>
                    <a:pt x="4763702" y="140696"/>
                  </a:lnTo>
                  <a:lnTo>
                    <a:pt x="4742464" y="101562"/>
                  </a:lnTo>
                  <a:lnTo>
                    <a:pt x="4714335" y="67468"/>
                  </a:lnTo>
                  <a:lnTo>
                    <a:pt x="4680241" y="39339"/>
                  </a:lnTo>
                  <a:lnTo>
                    <a:pt x="4641107" y="18101"/>
                  </a:lnTo>
                  <a:lnTo>
                    <a:pt x="4597860" y="4679"/>
                  </a:lnTo>
                  <a:lnTo>
                    <a:pt x="45514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93444" y="1900935"/>
              <a:ext cx="4782185" cy="590550"/>
            </a:xfrm>
            <a:custGeom>
              <a:avLst/>
              <a:gdLst/>
              <a:ahLst/>
              <a:cxnLst/>
              <a:rect l="l" t="t" r="r" b="b"/>
              <a:pathLst>
                <a:path w="4782185" h="590550">
                  <a:moveTo>
                    <a:pt x="4486529" y="0"/>
                  </a:moveTo>
                  <a:lnTo>
                    <a:pt x="295275" y="0"/>
                  </a:lnTo>
                  <a:lnTo>
                    <a:pt x="247381" y="3864"/>
                  </a:lnTo>
                  <a:lnTo>
                    <a:pt x="201948" y="15054"/>
                  </a:lnTo>
                  <a:lnTo>
                    <a:pt x="159582" y="32959"/>
                  </a:lnTo>
                  <a:lnTo>
                    <a:pt x="120892" y="56973"/>
                  </a:lnTo>
                  <a:lnTo>
                    <a:pt x="86487" y="86487"/>
                  </a:lnTo>
                  <a:lnTo>
                    <a:pt x="56973" y="120892"/>
                  </a:lnTo>
                  <a:lnTo>
                    <a:pt x="32959" y="159582"/>
                  </a:lnTo>
                  <a:lnTo>
                    <a:pt x="15054" y="201948"/>
                  </a:lnTo>
                  <a:lnTo>
                    <a:pt x="3864" y="247381"/>
                  </a:lnTo>
                  <a:lnTo>
                    <a:pt x="0" y="295275"/>
                  </a:lnTo>
                  <a:lnTo>
                    <a:pt x="0" y="590550"/>
                  </a:lnTo>
                  <a:lnTo>
                    <a:pt x="4781804" y="590550"/>
                  </a:lnTo>
                  <a:lnTo>
                    <a:pt x="4781804" y="295275"/>
                  </a:lnTo>
                  <a:lnTo>
                    <a:pt x="4777939" y="247381"/>
                  </a:lnTo>
                  <a:lnTo>
                    <a:pt x="4766749" y="201948"/>
                  </a:lnTo>
                  <a:lnTo>
                    <a:pt x="4748844" y="159582"/>
                  </a:lnTo>
                  <a:lnTo>
                    <a:pt x="4724830" y="120892"/>
                  </a:lnTo>
                  <a:lnTo>
                    <a:pt x="4695317" y="86486"/>
                  </a:lnTo>
                  <a:lnTo>
                    <a:pt x="4660911" y="56973"/>
                  </a:lnTo>
                  <a:lnTo>
                    <a:pt x="4622221" y="32959"/>
                  </a:lnTo>
                  <a:lnTo>
                    <a:pt x="4579855" y="15054"/>
                  </a:lnTo>
                  <a:lnTo>
                    <a:pt x="4534422" y="3864"/>
                  </a:lnTo>
                  <a:lnTo>
                    <a:pt x="4486529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23692" y="4084192"/>
              <a:ext cx="1343025" cy="370840"/>
            </a:xfrm>
            <a:custGeom>
              <a:avLst/>
              <a:gdLst/>
              <a:ahLst/>
              <a:cxnLst/>
              <a:rect l="l" t="t" r="r" b="b"/>
              <a:pathLst>
                <a:path w="1343025" h="370839">
                  <a:moveTo>
                    <a:pt x="1343024" y="0"/>
                  </a:moveTo>
                  <a:lnTo>
                    <a:pt x="0" y="0"/>
                  </a:lnTo>
                  <a:lnTo>
                    <a:pt x="671575" y="370839"/>
                  </a:lnTo>
                  <a:lnTo>
                    <a:pt x="13430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23692" y="4084192"/>
              <a:ext cx="1343025" cy="370840"/>
            </a:xfrm>
            <a:custGeom>
              <a:avLst/>
              <a:gdLst/>
              <a:ahLst/>
              <a:cxnLst/>
              <a:rect l="l" t="t" r="r" b="b"/>
              <a:pathLst>
                <a:path w="1343025" h="370839">
                  <a:moveTo>
                    <a:pt x="1343024" y="0"/>
                  </a:moveTo>
                  <a:lnTo>
                    <a:pt x="671575" y="370839"/>
                  </a:lnTo>
                  <a:lnTo>
                    <a:pt x="0" y="0"/>
                  </a:lnTo>
                  <a:lnTo>
                    <a:pt x="1343024" y="0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6305803" y="1867407"/>
            <a:ext cx="4829810" cy="2548255"/>
            <a:chOff x="6305803" y="1867407"/>
            <a:chExt cx="4829810" cy="2548255"/>
          </a:xfrm>
        </p:grpSpPr>
        <p:sp>
          <p:nvSpPr>
            <p:cNvPr id="11" name="object 11"/>
            <p:cNvSpPr/>
            <p:nvPr/>
          </p:nvSpPr>
          <p:spPr>
            <a:xfrm>
              <a:off x="6305803" y="1867407"/>
              <a:ext cx="4819650" cy="2216785"/>
            </a:xfrm>
            <a:custGeom>
              <a:avLst/>
              <a:gdLst/>
              <a:ahLst/>
              <a:cxnLst/>
              <a:rect l="l" t="t" r="r" b="b"/>
              <a:pathLst>
                <a:path w="4819650" h="2216785">
                  <a:moveTo>
                    <a:pt x="4585462" y="0"/>
                  </a:moveTo>
                  <a:lnTo>
                    <a:pt x="233806" y="0"/>
                  </a:lnTo>
                  <a:lnTo>
                    <a:pt x="186677" y="4754"/>
                  </a:lnTo>
                  <a:lnTo>
                    <a:pt x="142785" y="18389"/>
                  </a:lnTo>
                  <a:lnTo>
                    <a:pt x="103069" y="39962"/>
                  </a:lnTo>
                  <a:lnTo>
                    <a:pt x="68468" y="68532"/>
                  </a:lnTo>
                  <a:lnTo>
                    <a:pt x="39922" y="103156"/>
                  </a:lnTo>
                  <a:lnTo>
                    <a:pt x="18369" y="142892"/>
                  </a:lnTo>
                  <a:lnTo>
                    <a:pt x="4748" y="186799"/>
                  </a:lnTo>
                  <a:lnTo>
                    <a:pt x="0" y="233933"/>
                  </a:lnTo>
                  <a:lnTo>
                    <a:pt x="0" y="1982850"/>
                  </a:lnTo>
                  <a:lnTo>
                    <a:pt x="4748" y="2029985"/>
                  </a:lnTo>
                  <a:lnTo>
                    <a:pt x="18369" y="2073892"/>
                  </a:lnTo>
                  <a:lnTo>
                    <a:pt x="39922" y="2113628"/>
                  </a:lnTo>
                  <a:lnTo>
                    <a:pt x="68468" y="2148252"/>
                  </a:lnTo>
                  <a:lnTo>
                    <a:pt x="103069" y="2176822"/>
                  </a:lnTo>
                  <a:lnTo>
                    <a:pt x="142785" y="2198395"/>
                  </a:lnTo>
                  <a:lnTo>
                    <a:pt x="186677" y="2212030"/>
                  </a:lnTo>
                  <a:lnTo>
                    <a:pt x="233806" y="2216785"/>
                  </a:lnTo>
                  <a:lnTo>
                    <a:pt x="4585462" y="2216785"/>
                  </a:lnTo>
                  <a:lnTo>
                    <a:pt x="4632596" y="2212030"/>
                  </a:lnTo>
                  <a:lnTo>
                    <a:pt x="4676503" y="2198395"/>
                  </a:lnTo>
                  <a:lnTo>
                    <a:pt x="4716239" y="2176822"/>
                  </a:lnTo>
                  <a:lnTo>
                    <a:pt x="4750863" y="2148252"/>
                  </a:lnTo>
                  <a:lnTo>
                    <a:pt x="4779433" y="2113628"/>
                  </a:lnTo>
                  <a:lnTo>
                    <a:pt x="4801006" y="2073892"/>
                  </a:lnTo>
                  <a:lnTo>
                    <a:pt x="4814641" y="2029985"/>
                  </a:lnTo>
                  <a:lnTo>
                    <a:pt x="4819396" y="1982850"/>
                  </a:lnTo>
                  <a:lnTo>
                    <a:pt x="4819396" y="233933"/>
                  </a:lnTo>
                  <a:lnTo>
                    <a:pt x="4814641" y="186799"/>
                  </a:lnTo>
                  <a:lnTo>
                    <a:pt x="4801006" y="142892"/>
                  </a:lnTo>
                  <a:lnTo>
                    <a:pt x="4779433" y="103156"/>
                  </a:lnTo>
                  <a:lnTo>
                    <a:pt x="4750863" y="68532"/>
                  </a:lnTo>
                  <a:lnTo>
                    <a:pt x="4716239" y="39962"/>
                  </a:lnTo>
                  <a:lnTo>
                    <a:pt x="4676503" y="18389"/>
                  </a:lnTo>
                  <a:lnTo>
                    <a:pt x="4632596" y="4754"/>
                  </a:lnTo>
                  <a:lnTo>
                    <a:pt x="45854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05803" y="1867407"/>
              <a:ext cx="4829810" cy="627380"/>
            </a:xfrm>
            <a:custGeom>
              <a:avLst/>
              <a:gdLst/>
              <a:ahLst/>
              <a:cxnLst/>
              <a:rect l="l" t="t" r="r" b="b"/>
              <a:pathLst>
                <a:path w="4829809" h="627380">
                  <a:moveTo>
                    <a:pt x="4515739" y="0"/>
                  </a:moveTo>
                  <a:lnTo>
                    <a:pt x="313563" y="0"/>
                  </a:lnTo>
                  <a:lnTo>
                    <a:pt x="267215" y="3401"/>
                  </a:lnTo>
                  <a:lnTo>
                    <a:pt x="222982" y="13282"/>
                  </a:lnTo>
                  <a:lnTo>
                    <a:pt x="181350" y="29158"/>
                  </a:lnTo>
                  <a:lnTo>
                    <a:pt x="142801" y="50541"/>
                  </a:lnTo>
                  <a:lnTo>
                    <a:pt x="107821" y="76949"/>
                  </a:lnTo>
                  <a:lnTo>
                    <a:pt x="76894" y="107893"/>
                  </a:lnTo>
                  <a:lnTo>
                    <a:pt x="50503" y="142890"/>
                  </a:lnTo>
                  <a:lnTo>
                    <a:pt x="29134" y="181454"/>
                  </a:lnTo>
                  <a:lnTo>
                    <a:pt x="13271" y="223098"/>
                  </a:lnTo>
                  <a:lnTo>
                    <a:pt x="3398" y="267339"/>
                  </a:lnTo>
                  <a:lnTo>
                    <a:pt x="0" y="313689"/>
                  </a:lnTo>
                  <a:lnTo>
                    <a:pt x="0" y="627252"/>
                  </a:lnTo>
                  <a:lnTo>
                    <a:pt x="4829302" y="627252"/>
                  </a:lnTo>
                  <a:lnTo>
                    <a:pt x="4829302" y="313689"/>
                  </a:lnTo>
                  <a:lnTo>
                    <a:pt x="4825903" y="267339"/>
                  </a:lnTo>
                  <a:lnTo>
                    <a:pt x="4816030" y="223098"/>
                  </a:lnTo>
                  <a:lnTo>
                    <a:pt x="4800167" y="181454"/>
                  </a:lnTo>
                  <a:lnTo>
                    <a:pt x="4778798" y="142890"/>
                  </a:lnTo>
                  <a:lnTo>
                    <a:pt x="4752407" y="107893"/>
                  </a:lnTo>
                  <a:lnTo>
                    <a:pt x="4721480" y="76949"/>
                  </a:lnTo>
                  <a:lnTo>
                    <a:pt x="4686500" y="50541"/>
                  </a:lnTo>
                  <a:lnTo>
                    <a:pt x="4647951" y="29158"/>
                  </a:lnTo>
                  <a:lnTo>
                    <a:pt x="4606319" y="13282"/>
                  </a:lnTo>
                  <a:lnTo>
                    <a:pt x="4562086" y="3401"/>
                  </a:lnTo>
                  <a:lnTo>
                    <a:pt x="4515739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32673" y="4038472"/>
              <a:ext cx="1343025" cy="370840"/>
            </a:xfrm>
            <a:custGeom>
              <a:avLst/>
              <a:gdLst/>
              <a:ahLst/>
              <a:cxnLst/>
              <a:rect l="l" t="t" r="r" b="b"/>
              <a:pathLst>
                <a:path w="1343025" h="370839">
                  <a:moveTo>
                    <a:pt x="1343025" y="0"/>
                  </a:moveTo>
                  <a:lnTo>
                    <a:pt x="0" y="0"/>
                  </a:lnTo>
                  <a:lnTo>
                    <a:pt x="671449" y="370839"/>
                  </a:lnTo>
                  <a:lnTo>
                    <a:pt x="1343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932673" y="4038472"/>
              <a:ext cx="1343025" cy="370840"/>
            </a:xfrm>
            <a:custGeom>
              <a:avLst/>
              <a:gdLst/>
              <a:ahLst/>
              <a:cxnLst/>
              <a:rect l="l" t="t" r="r" b="b"/>
              <a:pathLst>
                <a:path w="1343025" h="370839">
                  <a:moveTo>
                    <a:pt x="1343025" y="0"/>
                  </a:moveTo>
                  <a:lnTo>
                    <a:pt x="671449" y="370839"/>
                  </a:lnTo>
                  <a:lnTo>
                    <a:pt x="0" y="0"/>
                  </a:lnTo>
                  <a:lnTo>
                    <a:pt x="1343025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700529" y="1773834"/>
            <a:ext cx="2908935" cy="1816735"/>
          </a:xfrm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1908175">
              <a:lnSpc>
                <a:spcPct val="100000"/>
              </a:lnSpc>
              <a:spcBef>
                <a:spcPts val="1515"/>
              </a:spcBef>
            </a:pPr>
            <a:r>
              <a:rPr sz="2500" spc="-25" dirty="0">
                <a:solidFill>
                  <a:srgbClr val="FFFFFF"/>
                </a:solidFill>
                <a:latin typeface="Arial Black"/>
                <a:cs typeface="Arial Black"/>
              </a:rPr>
              <a:t>IE</a:t>
            </a:r>
            <a:endParaRPr sz="2500">
              <a:latin typeface="Arial Black"/>
              <a:cs typeface="Arial Black"/>
            </a:endParaRPr>
          </a:p>
          <a:p>
            <a:pPr marL="1514475">
              <a:lnSpc>
                <a:spcPct val="100000"/>
              </a:lnSpc>
              <a:spcBef>
                <a:spcPts val="1145"/>
              </a:spcBef>
            </a:pPr>
            <a:r>
              <a:rPr sz="2000" b="1" spc="-10" dirty="0">
                <a:solidFill>
                  <a:srgbClr val="C00000"/>
                </a:solidFill>
                <a:latin typeface="Arial"/>
                <a:cs typeface="Arial"/>
              </a:rPr>
              <a:t>Integrantes</a:t>
            </a:r>
            <a:endParaRPr sz="2000">
              <a:latin typeface="Arial"/>
              <a:cs typeface="Arial"/>
            </a:endParaRPr>
          </a:p>
          <a:p>
            <a:pPr marL="193040" indent="-180340">
              <a:lnSpc>
                <a:spcPct val="100000"/>
              </a:lnSpc>
              <a:spcBef>
                <a:spcPts val="1100"/>
              </a:spcBef>
              <a:buClr>
                <a:srgbClr val="FF0000"/>
              </a:buClr>
              <a:buChar char="•"/>
              <a:tabLst>
                <a:tab pos="1930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IE,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presidente.</a:t>
            </a:r>
            <a:endParaRPr sz="1400">
              <a:latin typeface="Arial"/>
              <a:cs typeface="Arial"/>
            </a:endParaRPr>
          </a:p>
          <a:p>
            <a:pPr marL="193040" indent="-180340">
              <a:lnSpc>
                <a:spcPct val="100000"/>
              </a:lnSpc>
              <a:buClr>
                <a:srgbClr val="FF0000"/>
              </a:buClr>
              <a:buChar char="•"/>
              <a:tabLst>
                <a:tab pos="1930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subdirector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IE.</a:t>
            </a:r>
            <a:endParaRPr sz="1400">
              <a:latin typeface="Arial"/>
              <a:cs typeface="Arial"/>
            </a:endParaRPr>
          </a:p>
          <a:p>
            <a:pPr marL="193040" indent="-180340">
              <a:lnSpc>
                <a:spcPct val="100000"/>
              </a:lnSpc>
              <a:buClr>
                <a:srgbClr val="FF0000"/>
              </a:buClr>
              <a:buChar char="•"/>
              <a:tabLst>
                <a:tab pos="1930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profesor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elegidos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votación.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33336" y="1879889"/>
            <a:ext cx="3637279" cy="207454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511935">
              <a:lnSpc>
                <a:spcPct val="100000"/>
              </a:lnSpc>
              <a:spcBef>
                <a:spcPts val="795"/>
              </a:spcBef>
            </a:pPr>
            <a:r>
              <a:rPr sz="2500" spc="-20" dirty="0">
                <a:solidFill>
                  <a:srgbClr val="FFFFFF"/>
                </a:solidFill>
                <a:latin typeface="Arial Black"/>
                <a:cs typeface="Arial Black"/>
              </a:rPr>
              <a:t>UGEL</a:t>
            </a:r>
            <a:endParaRPr sz="2500">
              <a:latin typeface="Arial Black"/>
              <a:cs typeface="Arial Black"/>
            </a:endParaRPr>
          </a:p>
          <a:p>
            <a:pPr marL="1364615">
              <a:lnSpc>
                <a:spcPct val="100000"/>
              </a:lnSpc>
              <a:spcBef>
                <a:spcPts val="705"/>
              </a:spcBef>
            </a:pPr>
            <a:r>
              <a:rPr sz="2000" b="1" spc="70" dirty="0">
                <a:solidFill>
                  <a:srgbClr val="C00000"/>
                </a:solidFill>
                <a:latin typeface="Arial"/>
                <a:cs typeface="Arial"/>
              </a:rPr>
              <a:t>In</a:t>
            </a:r>
            <a:r>
              <a:rPr sz="2000" b="1" spc="-434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750" b="0" spc="-67" baseline="-17777" dirty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2000" b="1" spc="-94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750" b="0" spc="-225" baseline="-17777" dirty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2000" b="1" spc="70" dirty="0">
                <a:solidFill>
                  <a:srgbClr val="C00000"/>
                </a:solidFill>
                <a:latin typeface="Arial"/>
                <a:cs typeface="Arial"/>
              </a:rPr>
              <a:t>grant</a:t>
            </a:r>
            <a:r>
              <a:rPr sz="2000" b="1" spc="65" dirty="0">
                <a:solidFill>
                  <a:srgbClr val="C00000"/>
                </a:solidFill>
                <a:latin typeface="Arial"/>
                <a:cs typeface="Arial"/>
              </a:rPr>
              <a:t>es</a:t>
            </a:r>
            <a:endParaRPr sz="2000">
              <a:latin typeface="Arial"/>
              <a:cs typeface="Arial"/>
            </a:endParaRPr>
          </a:p>
          <a:p>
            <a:pPr marL="218440" indent="-180340">
              <a:lnSpc>
                <a:spcPct val="100000"/>
              </a:lnSpc>
              <a:spcBef>
                <a:spcPts val="330"/>
              </a:spcBef>
              <a:buClr>
                <a:srgbClr val="FF0000"/>
              </a:buClr>
              <a:buChar char="•"/>
              <a:tabLst>
                <a:tab pos="2184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14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gestión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pedagógica</a:t>
            </a:r>
            <a:endParaRPr sz="1400">
              <a:latin typeface="Arial"/>
              <a:cs typeface="Arial"/>
            </a:endParaRPr>
          </a:p>
          <a:p>
            <a:pPr marL="218440" indent="-180340">
              <a:lnSpc>
                <a:spcPct val="100000"/>
              </a:lnSpc>
              <a:buClr>
                <a:srgbClr val="FF0000"/>
              </a:buClr>
              <a:buChar char="•"/>
              <a:tabLst>
                <a:tab pos="2184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Especialista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racionalización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(secretario)</a:t>
            </a:r>
            <a:endParaRPr sz="1400">
              <a:latin typeface="Arial"/>
              <a:cs typeface="Arial"/>
            </a:endParaRPr>
          </a:p>
          <a:p>
            <a:pPr marL="218440" indent="-180340">
              <a:lnSpc>
                <a:spcPct val="100000"/>
              </a:lnSpc>
              <a:buClr>
                <a:srgbClr val="FF0000"/>
              </a:buClr>
              <a:buChar char="•"/>
              <a:tabLst>
                <a:tab pos="2184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Responsable</a:t>
            </a:r>
            <a:r>
              <a:rPr sz="1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Nexus</a:t>
            </a:r>
            <a:endParaRPr sz="1400">
              <a:latin typeface="Arial"/>
              <a:cs typeface="Arial"/>
            </a:endParaRPr>
          </a:p>
          <a:p>
            <a:pPr marL="218440" indent="-180340">
              <a:lnSpc>
                <a:spcPct val="100000"/>
              </a:lnSpc>
              <a:buClr>
                <a:srgbClr val="FF0000"/>
              </a:buClr>
              <a:buChar char="•"/>
              <a:tabLst>
                <a:tab pos="2184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Especialista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finanzas</a:t>
            </a:r>
            <a:endParaRPr sz="1400">
              <a:latin typeface="Arial"/>
              <a:cs typeface="Arial"/>
            </a:endParaRPr>
          </a:p>
          <a:p>
            <a:pPr marL="218440" indent="-180340">
              <a:lnSpc>
                <a:spcPct val="100000"/>
              </a:lnSpc>
              <a:buClr>
                <a:srgbClr val="FF0000"/>
              </a:buClr>
              <a:buChar char="•"/>
              <a:tabLst>
                <a:tab pos="21844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especialista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educación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EBR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EBA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51457" y="4729352"/>
            <a:ext cx="3470275" cy="154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1445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C00000"/>
                </a:solidFill>
                <a:latin typeface="Arial"/>
                <a:cs typeface="Arial"/>
              </a:rPr>
              <a:t>Funciones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70"/>
              </a:spcBef>
              <a:buClr>
                <a:srgbClr val="FF0000"/>
              </a:buClr>
              <a:buAutoNum type="arabicPeriod"/>
              <a:tabLst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Propuesta</a:t>
            </a:r>
            <a:r>
              <a:rPr sz="14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acuerdo</a:t>
            </a:r>
            <a:r>
              <a:rPr sz="1400" spc="3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1400" spc="3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número</a:t>
            </a:r>
            <a:r>
              <a:rPr sz="1400" spc="3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endParaRPr sz="14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secciones.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FF0000"/>
              </a:buClr>
              <a:buAutoNum type="arabicPeriod" startAt="2"/>
              <a:tabLst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estudio.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FF0000"/>
              </a:buClr>
              <a:buAutoNum type="arabicPeriod" startAt="2"/>
              <a:tabLst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Curricular</a:t>
            </a:r>
            <a:r>
              <a:rPr sz="1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Institucional.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FF0000"/>
              </a:buClr>
              <a:buAutoNum type="arabicPeriod" startAt="2"/>
              <a:tabLst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CAP</a:t>
            </a:r>
            <a:r>
              <a:rPr sz="14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(Sistema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Nexus).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442075" y="4661789"/>
            <a:ext cx="3839845" cy="175768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473075" algn="ctr">
              <a:lnSpc>
                <a:spcPct val="100000"/>
              </a:lnSpc>
              <a:spcBef>
                <a:spcPts val="775"/>
              </a:spcBef>
            </a:pPr>
            <a:r>
              <a:rPr sz="2000" b="1" spc="-10" dirty="0">
                <a:solidFill>
                  <a:srgbClr val="C00000"/>
                </a:solidFill>
                <a:latin typeface="Arial"/>
                <a:cs typeface="Arial"/>
              </a:rPr>
              <a:t>Funciones</a:t>
            </a:r>
            <a:endParaRPr sz="2000">
              <a:latin typeface="Arial"/>
              <a:cs typeface="Arial"/>
            </a:endParaRPr>
          </a:p>
          <a:p>
            <a:pPr marL="194310" indent="-181610" algn="just">
              <a:lnSpc>
                <a:spcPct val="100000"/>
              </a:lnSpc>
              <a:spcBef>
                <a:spcPts val="480"/>
              </a:spcBef>
              <a:buClr>
                <a:srgbClr val="FF0000"/>
              </a:buClr>
              <a:buAutoNum type="arabicPeriod"/>
              <a:tabLst>
                <a:tab pos="19431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Brindar</a:t>
            </a:r>
            <a:r>
              <a:rPr sz="1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asistencia</a:t>
            </a:r>
            <a:r>
              <a:rPr sz="14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técnica.</a:t>
            </a:r>
            <a:endParaRPr sz="1400">
              <a:latin typeface="Arial"/>
              <a:cs typeface="Arial"/>
            </a:endParaRPr>
          </a:p>
          <a:p>
            <a:pPr marL="193675" marR="5080" indent="-181610" algn="just">
              <a:lnSpc>
                <a:spcPct val="100000"/>
              </a:lnSpc>
              <a:buClr>
                <a:srgbClr val="FF0000"/>
              </a:buClr>
              <a:buAutoNum type="arabicPeriod"/>
              <a:tabLst>
                <a:tab pos="194945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Realizar</a:t>
            </a:r>
            <a:r>
              <a:rPr sz="1400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400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400" spc="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400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400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las</a:t>
            </a:r>
            <a:r>
              <a:rPr sz="1400" spc="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IIEE</a:t>
            </a:r>
            <a:r>
              <a:rPr sz="1400" spc="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que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4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cuenten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personal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conformar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su 	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4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4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logren</a:t>
            </a:r>
            <a:r>
              <a:rPr sz="14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formular</a:t>
            </a:r>
            <a:r>
              <a:rPr sz="14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 tiempo.</a:t>
            </a:r>
            <a:endParaRPr sz="1400">
              <a:latin typeface="Arial"/>
              <a:cs typeface="Arial"/>
            </a:endParaRPr>
          </a:p>
          <a:p>
            <a:pPr marL="194310" indent="-181610" algn="just">
              <a:lnSpc>
                <a:spcPct val="100000"/>
              </a:lnSpc>
              <a:buClr>
                <a:srgbClr val="FF0000"/>
              </a:buClr>
              <a:buAutoNum type="arabicPeriod"/>
              <a:tabLst>
                <a:tab pos="194310" algn="l"/>
              </a:tabLst>
            </a:pP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Consolidar</a:t>
            </a:r>
            <a:r>
              <a:rPr sz="1400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plazas</a:t>
            </a:r>
            <a:r>
              <a:rPr sz="1400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sin</a:t>
            </a:r>
            <a:r>
              <a:rPr sz="1400" spc="3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carga</a:t>
            </a:r>
            <a:r>
              <a:rPr sz="1400" spc="3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Arial"/>
                <a:cs typeface="Arial"/>
              </a:rPr>
              <a:t>horaria</a:t>
            </a:r>
            <a:r>
              <a:rPr sz="1400" spc="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Arial"/>
                <a:cs typeface="Arial"/>
              </a:rPr>
              <a:t>(Anexo</a:t>
            </a:r>
            <a:endParaRPr sz="1400">
              <a:latin typeface="Arial"/>
              <a:cs typeface="Arial"/>
            </a:endParaRPr>
          </a:p>
          <a:p>
            <a:pPr marL="194945">
              <a:lnSpc>
                <a:spcPct val="100000"/>
              </a:lnSpc>
            </a:pPr>
            <a:r>
              <a:rPr sz="1400" spc="-25" dirty="0">
                <a:solidFill>
                  <a:srgbClr val="001F5F"/>
                </a:solidFill>
                <a:latin typeface="Arial"/>
                <a:cs typeface="Arial"/>
              </a:rPr>
              <a:t>4).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89144" y="5559996"/>
            <a:ext cx="600240" cy="600240"/>
          </a:xfrm>
          <a:prstGeom prst="rect">
            <a:avLst/>
          </a:prstGeom>
        </p:spPr>
      </p:pic>
      <p:pic>
        <p:nvPicPr>
          <p:cNvPr id="20" name="object 20" descr="Icono  El contenido generado por IA puede ser incorrecto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8534" y="3120593"/>
            <a:ext cx="624687" cy="624763"/>
          </a:xfrm>
          <a:prstGeom prst="rect">
            <a:avLst/>
          </a:prstGeom>
        </p:spPr>
      </p:pic>
      <p:pic>
        <p:nvPicPr>
          <p:cNvPr id="21" name="object 21" descr="Icono  El contenido generado por IA puede ser incorrecto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57104" y="3144469"/>
            <a:ext cx="624713" cy="624763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86568" y="5370372"/>
            <a:ext cx="600240" cy="60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0760" y="1583817"/>
            <a:ext cx="100190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comité</a:t>
            </a:r>
            <a:r>
              <a:rPr sz="1600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600" spc="1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IE</a:t>
            </a:r>
            <a:r>
              <a:rPr sz="1600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formula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cuadro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horas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acuerdo</a:t>
            </a:r>
            <a:r>
              <a:rPr sz="1600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N.°</a:t>
            </a:r>
            <a:r>
              <a:rPr sz="1600" b="1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b="1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secciones</a:t>
            </a:r>
            <a:r>
              <a:rPr sz="1600" b="1" spc="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1600" spc="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grados</a:t>
            </a:r>
            <a:r>
              <a:rPr sz="1600" spc="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aprobados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por</a:t>
            </a:r>
            <a:r>
              <a:rPr sz="1600" spc="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UGEL,</a:t>
            </a:r>
            <a:r>
              <a:rPr sz="16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base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CAP</a:t>
            </a:r>
            <a:r>
              <a:rPr sz="16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1600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concordancia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el</a:t>
            </a:r>
            <a:r>
              <a:rPr sz="16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plan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1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estudios</a:t>
            </a:r>
            <a:r>
              <a:rPr sz="16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vigente</a:t>
            </a:r>
            <a:r>
              <a:rPr sz="1600" spc="-1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70762" y="2273300"/>
          <a:ext cx="10177143" cy="4380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5459"/>
                <a:gridCol w="2241550"/>
                <a:gridCol w="7430134"/>
              </a:tblGrid>
              <a:tr h="528320">
                <a:tc>
                  <a:txBody>
                    <a:bodyPr/>
                    <a:lstStyle/>
                    <a:p>
                      <a:pPr marL="4635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N.°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Cargos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Orden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prelación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1811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1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Directores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25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En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EBR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 EBA</a:t>
                      </a:r>
                      <a:r>
                        <a:rPr sz="1400" spc="-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ciclo</a:t>
                      </a:r>
                      <a:r>
                        <a:rPr sz="1400" spc="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avanzado,</a:t>
                      </a:r>
                      <a:r>
                        <a:rPr sz="1400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el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director</a:t>
                      </a:r>
                      <a:r>
                        <a:rPr sz="1400" spc="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IE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asume</a:t>
                      </a:r>
                      <a:r>
                        <a:rPr sz="1400" spc="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horas,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acuerdo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al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número</a:t>
                      </a:r>
                      <a:r>
                        <a:rPr sz="1400" spc="40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secciones</a:t>
                      </a:r>
                      <a:r>
                        <a:rPr sz="1400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(NT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racionalización):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74320" indent="-182245">
                        <a:lnSpc>
                          <a:spcPct val="100000"/>
                        </a:lnSpc>
                        <a:buClr>
                          <a:srgbClr val="FF0000"/>
                        </a:buClr>
                        <a:buChar char="•"/>
                        <a:tabLst>
                          <a:tab pos="274320" algn="l"/>
                        </a:tabLst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Solo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nivel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secundaria,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menos</a:t>
                      </a:r>
                      <a:r>
                        <a:rPr sz="1400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secciones,</a:t>
                      </a:r>
                      <a:r>
                        <a:rPr sz="1400" spc="-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dicta</a:t>
                      </a:r>
                      <a:r>
                        <a:rPr sz="1400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horas.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74320" indent="-182245">
                        <a:lnSpc>
                          <a:spcPct val="100000"/>
                        </a:lnSpc>
                        <a:buClr>
                          <a:srgbClr val="FF0000"/>
                        </a:buClr>
                        <a:buChar char="•"/>
                        <a:tabLst>
                          <a:tab pos="274320" algn="l"/>
                        </a:tabLst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Fusionado</a:t>
                      </a:r>
                      <a:r>
                        <a:rPr sz="1400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secundaria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primaria,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menos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13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secciones,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dicta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horas.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73685" indent="-181610">
                        <a:lnSpc>
                          <a:spcPct val="100000"/>
                        </a:lnSpc>
                        <a:buClr>
                          <a:srgbClr val="FF0000"/>
                        </a:buClr>
                        <a:buChar char="•"/>
                        <a:tabLst>
                          <a:tab pos="273685" algn="l"/>
                        </a:tabLst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Fusionado</a:t>
                      </a:r>
                      <a:r>
                        <a:rPr sz="1400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secundaria,</a:t>
                      </a:r>
                      <a:r>
                        <a:rPr sz="1400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primaria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inicial,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menos</a:t>
                      </a:r>
                      <a:r>
                        <a:rPr sz="1400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secciones,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dicta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57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Cargos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jerárquicos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Tienen</a:t>
                      </a:r>
                      <a:r>
                        <a:rPr sz="1400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una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jornada</a:t>
                      </a:r>
                      <a:r>
                        <a:rPr sz="1400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40</a:t>
                      </a:r>
                      <a:r>
                        <a:rPr sz="1400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pedagógicas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dictan</a:t>
                      </a:r>
                      <a:r>
                        <a:rPr sz="1400" spc="3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clases.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587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1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Profesores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El</a:t>
                      </a:r>
                      <a:r>
                        <a:rPr sz="1400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Profesor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nombrado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agrupado</a:t>
                      </a:r>
                      <a:r>
                        <a:rPr sz="1400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por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área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curricular</a:t>
                      </a:r>
                      <a:r>
                        <a:rPr sz="1400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elige</a:t>
                      </a:r>
                      <a:r>
                        <a:rPr sz="1400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sus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por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grados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secciones</a:t>
                      </a:r>
                      <a:r>
                        <a:rPr sz="1400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69240" indent="-177165">
                        <a:lnSpc>
                          <a:spcPct val="100000"/>
                        </a:lnSpc>
                        <a:buClr>
                          <a:srgbClr val="FF0000"/>
                        </a:buClr>
                        <a:buChar char="•"/>
                        <a:tabLst>
                          <a:tab pos="269240" algn="l"/>
                        </a:tabLst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Escala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magisterial.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69240" indent="-177165">
                        <a:lnSpc>
                          <a:spcPct val="100000"/>
                        </a:lnSpc>
                        <a:spcBef>
                          <a:spcPts val="5"/>
                        </a:spcBef>
                        <a:buClr>
                          <a:srgbClr val="FF0000"/>
                        </a:buClr>
                        <a:buChar char="•"/>
                        <a:tabLst>
                          <a:tab pos="269240" algn="l"/>
                        </a:tabLst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Tiempo</a:t>
                      </a:r>
                      <a:r>
                        <a:rPr sz="1400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servicios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en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IE</a:t>
                      </a:r>
                      <a:r>
                        <a:rPr sz="1400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donde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labora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.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69240" indent="-177165">
                        <a:lnSpc>
                          <a:spcPct val="100000"/>
                        </a:lnSpc>
                        <a:buClr>
                          <a:srgbClr val="FF0000"/>
                        </a:buClr>
                        <a:buChar char="•"/>
                        <a:tabLst>
                          <a:tab pos="269240" algn="l"/>
                        </a:tabLst>
                      </a:pP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Tiempo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servicios</a:t>
                      </a:r>
                      <a:r>
                        <a:rPr sz="1400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oficiales.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2075" marR="81915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Posteriormente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se asignan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horas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las</a:t>
                      </a:r>
                      <a:r>
                        <a:rPr sz="1400" spc="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plazas</a:t>
                      </a:r>
                      <a:r>
                        <a:rPr sz="1400" spc="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vacantes</a:t>
                      </a:r>
                      <a:r>
                        <a:rPr sz="1400" spc="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cargo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profesor (en las</a:t>
                      </a:r>
                      <a:r>
                        <a:rPr sz="1400" spc="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plazas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orgánicas</a:t>
                      </a:r>
                      <a:r>
                        <a:rPr sz="1400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eventuales).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</a:tr>
              <a:tr h="3257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4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Bolsa</a:t>
                      </a:r>
                      <a:r>
                        <a:rPr sz="1400" spc="-35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sz="1400" spc="-2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Arial Black"/>
                          <a:cs typeface="Arial Black"/>
                        </a:rPr>
                        <a:t>horas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916939" y="755980"/>
            <a:ext cx="50031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u="sng" spc="-140" dirty="0">
                <a:uFill>
                  <a:solidFill>
                    <a:srgbClr val="E20412"/>
                  </a:solidFill>
                </a:uFill>
              </a:rPr>
              <a:t>Criterios</a:t>
            </a:r>
            <a:r>
              <a:rPr u="sng" spc="-425" dirty="0">
                <a:uFill>
                  <a:solidFill>
                    <a:srgbClr val="E20412"/>
                  </a:solidFill>
                </a:uFill>
              </a:rPr>
              <a:t> </a:t>
            </a:r>
            <a:r>
              <a:rPr u="sng" spc="-100" dirty="0">
                <a:uFill>
                  <a:solidFill>
                    <a:srgbClr val="E20412"/>
                  </a:solidFill>
                </a:uFill>
              </a:rPr>
              <a:t>generales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800" y="3140760"/>
            <a:ext cx="474167" cy="47416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71876" y="4241698"/>
            <a:ext cx="377037" cy="37703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91691" y="4235221"/>
            <a:ext cx="377037" cy="37703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65908" y="4241723"/>
            <a:ext cx="474167" cy="47416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37154" y="4263212"/>
            <a:ext cx="323189" cy="34904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91691" y="5209451"/>
            <a:ext cx="613029" cy="61302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32354" y="521288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1479</Words>
  <Application>Microsoft Office PowerPoint</Application>
  <PresentationFormat>Panorámica</PresentationFormat>
  <Paragraphs>292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Lucida Sans Unicode</vt:lpstr>
      <vt:lpstr>Times New Roman</vt:lpstr>
      <vt:lpstr>Wingdings</vt:lpstr>
      <vt:lpstr>Office Theme</vt:lpstr>
      <vt:lpstr>PROCESO DE FORMULACIÓN DE CUADRO DE HORAS PEDAGÓGICAS</vt:lpstr>
      <vt:lpstr>Conceptos</vt:lpstr>
      <vt:lpstr>Cuadro de Horas Pedagógicas</vt:lpstr>
      <vt:lpstr>Plan de estudios</vt:lpstr>
      <vt:lpstr>Forma o modelo de servicio de atención</vt:lpstr>
      <vt:lpstr>Actividades extracurriculares que complementan las sesiones de aprendizaje en IIEE JER y en IIEE con planes de variante EIB</vt:lpstr>
      <vt:lpstr>Criterios</vt:lpstr>
      <vt:lpstr>Comité </vt:lpstr>
      <vt:lpstr>Criterios generales</vt:lpstr>
      <vt:lpstr>Disposiciones Generales</vt:lpstr>
      <vt:lpstr> Disposiciones generales </vt:lpstr>
      <vt:lpstr> Disposiciones generales </vt:lpstr>
      <vt:lpstr> Disposiciones generales </vt:lpstr>
      <vt:lpstr>Disposiciones Generales </vt:lpstr>
      <vt:lpstr>Condiciones criterios: </vt:lpstr>
      <vt:lpstr>  Cronograma</vt:lpstr>
      <vt:lpstr>ETAPAS</vt:lpstr>
      <vt:lpstr> Acciones</vt:lpstr>
      <vt:lpstr>Después de aprobar CH</vt:lpstr>
      <vt:lpstr>AMPLIACIÓN</vt:lpstr>
      <vt:lpstr>Reordenamiento de bolsa de horas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PORTADA</dc:title>
  <dc:creator>Roberto Flores Consiglieri</dc:creator>
  <cp:lastModifiedBy>Usuario</cp:lastModifiedBy>
  <cp:revision>8</cp:revision>
  <dcterms:created xsi:type="dcterms:W3CDTF">2025-11-14T19:22:33Z</dcterms:created>
  <dcterms:modified xsi:type="dcterms:W3CDTF">2025-11-16T03:19:37Z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2025-11-12T00:00:00Z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2025-11-14T00:00:00Z</vt:filetime>
  </property>
  <property fmtid="{D5CDD505-2E9C-101B-9397-08002B2CF9AE}" pid="5" name="Producer">
    <vt:lpwstr>Microsoft® PowerPoint® LTSC</vt:lpwstr>
  </property>
</Properties>
</file>